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5" r:id="rId3"/>
    <p:sldId id="305" r:id="rId4"/>
    <p:sldId id="306" r:id="rId5"/>
    <p:sldId id="310" r:id="rId6"/>
    <p:sldId id="307" r:id="rId7"/>
    <p:sldId id="309" r:id="rId8"/>
    <p:sldId id="308" r:id="rId9"/>
    <p:sldId id="311" r:id="rId10"/>
    <p:sldId id="25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6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119" y="-276448"/>
            <a:ext cx="8589723" cy="4688737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306" y="3299790"/>
            <a:ext cx="7011433" cy="45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5637" y="2842591"/>
            <a:ext cx="7937943" cy="50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1842" y="-261611"/>
            <a:ext cx="7874150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771735" y="-271292"/>
            <a:ext cx="14955472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787857" y="3684896"/>
            <a:ext cx="14970799" cy="454669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42753" y="545910"/>
            <a:ext cx="5715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UPA-E ARRUDA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817" y="5200561"/>
            <a:ext cx="2068191" cy="194759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54270" y="1678716"/>
            <a:ext cx="670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Deputado Antônio Luiz Filho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50854" y="6858000"/>
            <a:ext cx="574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DEZEMBRO/2017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68289" y="-1137474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173182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734811" y="-520116"/>
            <a:ext cx="6585357" cy="1790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Muito Obrigada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Adriana C. Bezerra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adriana.bezerra@upaearruda.org.br</a:t>
            </a:r>
          </a:p>
        </p:txBody>
      </p:sp>
      <p:pic>
        <p:nvPicPr>
          <p:cNvPr id="7169" name="Picture 1" descr="C:\Users\adriana.bezerra\Desktop\fot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3305" y="1510017"/>
            <a:ext cx="4199760" cy="3766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Espaço Reservado para Texto 2"/>
          <p:cNvSpPr txBox="1">
            <a:spLocks/>
          </p:cNvSpPr>
          <p:nvPr/>
        </p:nvSpPr>
        <p:spPr>
          <a:xfrm>
            <a:off x="192271" y="1332455"/>
            <a:ext cx="3357586" cy="39368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CONSULTAS MÉDICAS</a:t>
            </a:r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409418" y="1678704"/>
            <a:ext cx="2571768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Cardiologia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Endocrinologia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Urologia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Reumatologia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Nefrologia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Psiquiatria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Ortopedia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Neurologia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Pneumologia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Espaço Reservado para Texto 4"/>
          <p:cNvSpPr txBox="1">
            <a:spLocks/>
          </p:cNvSpPr>
          <p:nvPr/>
        </p:nvSpPr>
        <p:spPr>
          <a:xfrm>
            <a:off x="3341078" y="1293968"/>
            <a:ext cx="1643074" cy="428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EXAMES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Espaço Reservado para Conteúdo 5"/>
          <p:cNvSpPr txBox="1">
            <a:spLocks/>
          </p:cNvSpPr>
          <p:nvPr/>
        </p:nvSpPr>
        <p:spPr>
          <a:xfrm>
            <a:off x="3261403" y="1670466"/>
            <a:ext cx="2714625" cy="400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Ecografia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Ergometria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Ultrassonografia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Endoscopia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Colonoscopia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Raio-X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Espaço Reservado para Texto 4"/>
          <p:cNvSpPr txBox="1">
            <a:spLocks/>
          </p:cNvSpPr>
          <p:nvPr/>
        </p:nvSpPr>
        <p:spPr>
          <a:xfrm>
            <a:off x="5605345" y="1266551"/>
            <a:ext cx="2357454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NÃO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MÉDICOS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Espaço Reservado para Conteúdo 5"/>
          <p:cNvSpPr txBox="1">
            <a:spLocks/>
          </p:cNvSpPr>
          <p:nvPr/>
        </p:nvSpPr>
        <p:spPr>
          <a:xfrm>
            <a:off x="5443290" y="1629276"/>
            <a:ext cx="3071834" cy="4000528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pt-BR" sz="2000" dirty="0" smtClean="0"/>
              <a:t>Psicologia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Fisioterapia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pt-BR" sz="2000" dirty="0" smtClean="0"/>
              <a:t>Estomaterapia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Terapia Ocupacional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pt-BR" sz="2000" dirty="0" smtClean="0"/>
              <a:t>Nutrição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3" name="Título 2"/>
          <p:cNvSpPr txBox="1">
            <a:spLocks/>
          </p:cNvSpPr>
          <p:nvPr/>
        </p:nvSpPr>
        <p:spPr>
          <a:xfrm>
            <a:off x="0" y="41779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COLABORADORES DA UPA-E ARRUDA</a:t>
            </a:r>
            <a:endParaRPr kumimoji="0" lang="pt-BR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Espaço Reservado para Conteúdo 1"/>
          <p:cNvSpPr txBox="1">
            <a:spLocks/>
          </p:cNvSpPr>
          <p:nvPr/>
        </p:nvSpPr>
        <p:spPr>
          <a:xfrm>
            <a:off x="481377" y="983892"/>
            <a:ext cx="6143668" cy="4939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COORDENAÇÃO – 03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MÉDICOS</a:t>
            </a:r>
            <a:r>
              <a:rPr kumimoji="0" lang="pt-B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CONSULTAS - 12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1600" dirty="0" smtClean="0"/>
              <a:t>MÉDICOS EXAMES – 09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dirty="0" smtClean="0"/>
              <a:t>ENFERMEIROS – 03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dirty="0" smtClean="0"/>
              <a:t>FISIOTERAPEUTAS – 04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dirty="0" smtClean="0"/>
              <a:t>FARMACEUTICOS – 02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dirty="0" smtClean="0"/>
              <a:t>PSICOLOGOS – 02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dirty="0" smtClean="0"/>
              <a:t>NUTRICIONISTA – 01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dirty="0" smtClean="0"/>
              <a:t>ASSISTENTES SOCIAIS – 02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dirty="0" smtClean="0"/>
              <a:t>TERAPEUTA OCUPACIONAL – 01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500" dirty="0" smtClean="0"/>
              <a:t>ESTOMATERAPEUTA - 01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dirty="0" smtClean="0"/>
              <a:t>ASSISTENTES ADM – 06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dirty="0" smtClean="0"/>
              <a:t>AUXILIARES ADM – 08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dirty="0" smtClean="0"/>
              <a:t>AUXILIAR DE MANUTENÇÃO – 01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dirty="0" smtClean="0"/>
              <a:t>PORTEIROS – 02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dirty="0" smtClean="0"/>
              <a:t>TECNICOS DE ENFERMAGEM – 06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dirty="0" smtClean="0"/>
              <a:t>AUXILIAR DE SERVIÇOS GERAIS – 04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dirty="0" smtClean="0"/>
              <a:t>COPEIRO – 01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dirty="0" smtClean="0"/>
              <a:t>JARDINEIRO – 01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1600" dirty="0" smtClean="0"/>
              <a:t>TECNICOS DE RAIO-X - 02</a:t>
            </a:r>
            <a:endParaRPr lang="pt-BR" sz="1600" dirty="0" smtClean="0">
              <a:solidFill>
                <a:srgbClr val="0070C0"/>
              </a:solidFill>
            </a:endParaRPr>
          </a:p>
          <a:p>
            <a:pPr marL="3086100" lvl="6" indent="-342900">
              <a:spcBef>
                <a:spcPct val="20000"/>
              </a:spcBef>
              <a:defRPr/>
            </a:pPr>
            <a:r>
              <a:rPr lang="pt-BR" sz="1600" b="1" dirty="0" smtClean="0">
                <a:solidFill>
                  <a:srgbClr val="0070C0"/>
                </a:solidFill>
              </a:rPr>
              <a:t>	</a:t>
            </a:r>
            <a:r>
              <a:rPr lang="pt-BR" sz="2600" b="1" dirty="0" smtClean="0">
                <a:solidFill>
                  <a:srgbClr val="0070C0"/>
                </a:solidFill>
              </a:rPr>
              <a:t>TOTAL = 71 </a:t>
            </a:r>
            <a:endParaRPr lang="pt-BR" sz="1600" b="1" dirty="0" smtClean="0">
              <a:solidFill>
                <a:srgbClr val="0070C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6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15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0878400"/>
              </p:ext>
            </p:extLst>
          </p:nvPr>
        </p:nvGraphicFramePr>
        <p:xfrm>
          <a:off x="160178" y="642552"/>
          <a:ext cx="7014978" cy="4933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616"/>
                <a:gridCol w="5234362"/>
              </a:tblGrid>
              <a:tr h="485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EXAMES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LABORATORIAIS 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Objetivo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Garantir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teto financeiro sobre pagamento dos exames executados pelo prestador, mantendo qualidade do serviço e garantia dos exames laboratoriais. 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Fonte de Informação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Relatório 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MV</a:t>
                      </a:r>
                      <a:r>
                        <a:rPr lang="pt-BR" sz="1400" baseline="0" dirty="0" smtClean="0">
                          <a:effectLst/>
                          <a:latin typeface="+mn-lt"/>
                        </a:rPr>
                        <a:t> (Exames agendados/executados)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Periodicidade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Diária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Plano de 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Implantação</a:t>
                      </a:r>
                      <a:r>
                        <a:rPr lang="pt-BR" sz="1400" baseline="0" dirty="0" smtClean="0">
                          <a:latin typeface="+mn-lt"/>
                        </a:rPr>
                        <a:t> do agendamento da execução dos exames laboratoriais junto à regulação da UPAE;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Elaboração de protocolos clínicos por especialidade, para solicitação de exames junto a equipe médica da unidade;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Contratação de um assistente administrativo;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Aquisição de um PC;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Elaboração e implantação de uma planilha de controle de solicitação/execução de exames no sistema MVSOUL;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Adequação do espaço físico no posto de coleta;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Agendamento da execução dos exames junto à regulação laboratorial da unidade.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7306961" y="1873576"/>
          <a:ext cx="4720282" cy="2237104"/>
        </p:xfrm>
        <a:graphic>
          <a:graphicData uri="http://schemas.openxmlformats.org/drawingml/2006/table">
            <a:tbl>
              <a:tblPr/>
              <a:tblGrid>
                <a:gridCol w="773017"/>
                <a:gridCol w="739696"/>
                <a:gridCol w="737475"/>
                <a:gridCol w="1226161"/>
                <a:gridCol w="1243933"/>
              </a:tblGrid>
              <a:tr h="3441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MÊS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Nº REQUISIÇÕES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ITENS DE EXAME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MÉDIA EXAMES / PACIENTES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CUSTO / MÊS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60.115,49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JUNHO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52.790,96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JULHO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47.898,01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AGOSTO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44.894,21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SETEMBRO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45.985,10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OUTUBRO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38.643,27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IMPLANTAÇÃO DE AGENDAMENTO DA COLETA DOS EXAMES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IMPLANTAÇÃO DA REGULAÇÃO LABORATORIAL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0878400"/>
              </p:ext>
            </p:extLst>
          </p:nvPr>
        </p:nvGraphicFramePr>
        <p:xfrm>
          <a:off x="209605" y="642553"/>
          <a:ext cx="6191195" cy="4571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1515"/>
                <a:gridCol w="4619680"/>
              </a:tblGrid>
              <a:tr h="454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CONSUMO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ENERGIA ELÉTRICA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Objetivo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Manter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controle do consumo médio de energia da unidade.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Fonte de Informação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Conta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energia / mês / CELPE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Periodicidade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Mensal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2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Plano de 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Troca das lâmpadas incandescentes do totem por lâmpadas tipo LED;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Confecção de placas como estratégias de sensibilização junto aos funcionários da UPAE;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Implantação de rondas diárias, nas salas de exames, ginásio de fisioterapia e consultórios pelos porteiros durante o horário de funcionamento da unidade; a fim de garantia do desligamento de luzes e ar condicionados;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Reuniões periódicas junto à equipe administrativa e coordenadores.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Imagem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2032" y="1461296"/>
            <a:ext cx="3344563" cy="312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micheli.luana\Desktop\FOTO LU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9064" y="2125503"/>
            <a:ext cx="2000264" cy="1911377"/>
          </a:xfrm>
          <a:prstGeom prst="rect">
            <a:avLst/>
          </a:prstGeom>
          <a:noFill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2176" y="118132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8315" y="219245"/>
            <a:ext cx="1064270" cy="999676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0504236" y="313502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0503245" y="700818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15332" y="5845551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115332" y="6199917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4063" y="6074063"/>
            <a:ext cx="2051901" cy="40398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841" y="6065542"/>
            <a:ext cx="834986" cy="45279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1638" y="5845551"/>
            <a:ext cx="899850" cy="81852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4078" y="6074063"/>
            <a:ext cx="834985" cy="435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0878400"/>
              </p:ext>
            </p:extLst>
          </p:nvPr>
        </p:nvGraphicFramePr>
        <p:xfrm>
          <a:off x="209604" y="642553"/>
          <a:ext cx="6586611" cy="4453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884"/>
                <a:gridCol w="4914727"/>
              </a:tblGrid>
              <a:tr h="44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EXPERIENTE/ALMOXARIFADO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Objetivo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Reduzir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 desperdício de material de expediente, garantindo o uso consciente .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Fonte de Informação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Sistema MVSOUL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Periodicidade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Mensal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8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Plano de 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Sistema de troca de um recipiente vazio por um novo;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Implantação de sistema de dispensação diária;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Suspensão do serviço de impressão  das solicitações dos agendamentos de consultas/exames dos pacientes junto a regulação municipal.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Controle de dispensação de copos descartáveis junto aos usuários, centralizando na portaria da unidade;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Redução de dispensação diária de copos descartáveis  junto à copa da unidade.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endParaRPr lang="pt-BR" sz="1400" baseline="0" dirty="0" smtClean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" name="Imagem 1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9784" y="1670596"/>
            <a:ext cx="5088801" cy="318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0878400"/>
              </p:ext>
            </p:extLst>
          </p:nvPr>
        </p:nvGraphicFramePr>
        <p:xfrm>
          <a:off x="209604" y="1318053"/>
          <a:ext cx="6586611" cy="3930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884"/>
                <a:gridCol w="4914727"/>
              </a:tblGrid>
              <a:tr h="313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Protocolos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Operacionais Padrão - POP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Objetivo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Reavaliação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da padronização dos </a:t>
                      </a:r>
                      <a:r>
                        <a:rPr lang="pt-BR" sz="14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POP’s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da unidade, a fim de análise dos processos de trabalho e redução de custo de materiais.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Fonte de Informação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Sistema MVSOUL;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POP’s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Literatura.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Periodicidade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01 (um)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POP/mês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0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Plano de 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Levantamento do custo atual, de material do setor;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Avaliação do POP implantado, no setor;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Avaliação dos processos de trabalho dos profissionais envolvidos, considerando o perfil dos atendimentos.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" name="Imagem 1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6867" y="1670595"/>
            <a:ext cx="5072098" cy="337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0878400"/>
              </p:ext>
            </p:extLst>
          </p:nvPr>
        </p:nvGraphicFramePr>
        <p:xfrm>
          <a:off x="209604" y="1186249"/>
          <a:ext cx="6586611" cy="4062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884"/>
                <a:gridCol w="4914727"/>
              </a:tblGrid>
              <a:tr h="32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Protocolos</a:t>
                      </a:r>
                      <a:r>
                        <a:rPr lang="pt-BR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Operacionais Padrão - POP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8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Objetivo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Reavaliação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da padronização dos </a:t>
                      </a:r>
                      <a:r>
                        <a:rPr lang="pt-BR" sz="14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POP’s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da unidade, a fim de análise dos processos de trabalho e redução de custo de materiais.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86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Fonte de Informação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Sistema MVSOUL;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POP’s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Literatura.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Periodicidade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01 (um)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POP/mês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1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Plano de 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Levantamento do custo atual, de material do setor;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Avaliação do POP implantado, no setor;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Avaliação dos processos de trabalho dos profissionais envolvidos, considerando o perfil dos atendimentos.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" name="Imagem 1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5678" y="2090725"/>
            <a:ext cx="50720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ço Reservado para Conteúdo 4"/>
          <p:cNvSpPr txBox="1">
            <a:spLocks/>
          </p:cNvSpPr>
          <p:nvPr/>
        </p:nvSpPr>
        <p:spPr>
          <a:xfrm>
            <a:off x="7787687" y="1760202"/>
            <a:ext cx="3500462" cy="35719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kumimoji="0" lang="pt-BR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ESTOMATERAPIA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073" y="27465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7212" y="375764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0743133" y="470021"/>
            <a:ext cx="1102878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0742142" y="857337"/>
            <a:ext cx="1112108" cy="3453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0878400"/>
              </p:ext>
            </p:extLst>
          </p:nvPr>
        </p:nvGraphicFramePr>
        <p:xfrm>
          <a:off x="209604" y="1186249"/>
          <a:ext cx="6586611" cy="4203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884"/>
                <a:gridCol w="4914727"/>
              </a:tblGrid>
              <a:tr h="35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Indicador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CONSULTA DE RETORNO X TEMPO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Objetivo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Analisar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 tempo médio de agendamento de consulta de retorno/exames, pela regulação municipal, por especialidades; a fim de garantia da linha de cuidado.</a:t>
                      </a:r>
                    </a:p>
                  </a:txBody>
                  <a:tcPr marL="68580" marR="68580" marT="0" marB="0"/>
                </a:tc>
              </a:tr>
              <a:tr h="528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Fonte de Informação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Sistema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Regulação Municipal (SISREG)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Periodicidade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Mensal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Plano de Ação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Levantar a relação dos pacientes que estão aguardando marcação de retorno no SISREG por especialidade, pela regulação da unidade;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Acompanhamento mensal do número de pacientes agendados para o retorno e/ou exames, pela regulação da unidade;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Encaminhar para a coordenação geral da unidade o relatório mensal para notificação junto à PCR.</a:t>
                      </a:r>
                      <a:endParaRPr lang="pt-BR" sz="1400" baseline="0" dirty="0" smtClean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754</Words>
  <Application>Microsoft Office PowerPoint</Application>
  <PresentationFormat>Personalizar</PresentationFormat>
  <Paragraphs>195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Adriana Bezerra</cp:lastModifiedBy>
  <cp:revision>74</cp:revision>
  <dcterms:created xsi:type="dcterms:W3CDTF">2017-06-28T23:09:23Z</dcterms:created>
  <dcterms:modified xsi:type="dcterms:W3CDTF">2017-12-05T18:29:26Z</dcterms:modified>
</cp:coreProperties>
</file>