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2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bezerra\Desktop\PLANILHA%20DE%20AVALIA&#199;&#195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bezerra\Desktop\PLANILHA%20DE%20AVALIA&#199;&#195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perspective val="30"/>
    </c:view3D>
    <c:plotArea>
      <c:layout>
        <c:manualLayout>
          <c:layoutTarget val="inner"/>
          <c:xMode val="edge"/>
          <c:yMode val="edge"/>
          <c:x val="9.9505867551680088E-2"/>
          <c:y val="4.032940722353491E-2"/>
          <c:w val="0.86964013795796191"/>
          <c:h val="0.56817370984842608"/>
        </c:manualLayout>
      </c:layout>
      <c:bar3DChart>
        <c:barDir val="col"/>
        <c:grouping val="standard"/>
        <c:ser>
          <c:idx val="0"/>
          <c:order val="0"/>
          <c:tx>
            <c:strRef>
              <c:f>Plan2!$H$3</c:f>
              <c:strCache>
                <c:ptCount val="1"/>
                <c:pt idx="0">
                  <c:v>ITENS DE EXAME</c:v>
                </c:pt>
              </c:strCache>
            </c:strRef>
          </c:tx>
          <c:dLbls>
            <c:dLbl>
              <c:idx val="0"/>
              <c:layout>
                <c:manualLayout>
                  <c:x val="-5.393762901234115E-3"/>
                  <c:y val="0.10135988042435461"/>
                </c:manualLayout>
              </c:layout>
              <c:showVal val="1"/>
            </c:dLbl>
            <c:dLbl>
              <c:idx val="1"/>
              <c:layout>
                <c:manualLayout>
                  <c:x val="-6.6115351678992075E-3"/>
                  <c:y val="9.7367646170263028E-2"/>
                </c:manualLayout>
              </c:layout>
              <c:showVal val="1"/>
            </c:dLbl>
            <c:dLbl>
              <c:idx val="2"/>
              <c:layout>
                <c:manualLayout>
                  <c:x val="-6.611535167899237E-3"/>
                  <c:y val="9.9800388287295483E-2"/>
                </c:manualLayout>
              </c:layout>
              <c:showVal val="1"/>
            </c:dLbl>
            <c:dLbl>
              <c:idx val="3"/>
              <c:layout>
                <c:manualLayout>
                  <c:x val="-3.1897922628951461E-3"/>
                  <c:y val="9.5808427436453597E-2"/>
                </c:manualLayout>
              </c:layout>
              <c:showVal val="1"/>
            </c:dLbl>
            <c:dLbl>
              <c:idx val="4"/>
              <c:layout>
                <c:manualLayout>
                  <c:x val="-5.6255879609705042E-3"/>
                  <c:y val="0.10083986744316835"/>
                </c:manualLayout>
              </c:layout>
              <c:showVal val="1"/>
            </c:dLbl>
            <c:dLbl>
              <c:idx val="5"/>
              <c:layout>
                <c:manualLayout>
                  <c:x val="-6.6115702479338035E-3"/>
                  <c:y val="9.9800367831151024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9.5808353117905018E-2"/>
                </c:manualLayout>
              </c:layout>
              <c:showVal val="1"/>
            </c:dLbl>
            <c:dLbl>
              <c:idx val="7"/>
              <c:layout>
                <c:manualLayout>
                  <c:x val="-2.2038567493112954E-3"/>
                  <c:y val="9.580835311790497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showVal val="1"/>
          </c:dLbls>
          <c:cat>
            <c:strRef>
              <c:f>'[PLANILHA DE AVALIAÇÃO.xlsx]Plan2'!$F$5,'[PLANILHA DE AVALIAÇÃO.xlsx]Plan2'!$F$6,'[PLANILHA DE AVALIAÇÃO.xlsx]Plan2'!$F$7,'[PLANILHA DE AVALIAÇÃO.xlsx]Plan2'!$F$8,'[PLANILHA DE AVALIAÇÃO.xlsx]Plan2'!$F$9,'[PLANILHA DE AVALIAÇÃO.xlsx]Plan2'!$F$10,'[PLANILHA DE AVALIAÇÃO.xlsx]Plan2'!$F$11,'[PLANILHA DE AVALIAÇÃO.xlsx]Plan2'!$F$12</c:f>
              <c:strCache>
                <c:ptCount val="8"/>
                <c:pt idx="0">
                  <c:v>MAIO.17</c:v>
                </c:pt>
                <c:pt idx="1">
                  <c:v>JUNHO.17</c:v>
                </c:pt>
                <c:pt idx="2">
                  <c:v>JULHO.17</c:v>
                </c:pt>
                <c:pt idx="3">
                  <c:v>AGOSTO.17</c:v>
                </c:pt>
                <c:pt idx="4">
                  <c:v>SETEMBRO.17</c:v>
                </c:pt>
                <c:pt idx="5">
                  <c:v>OUTUBRO.17</c:v>
                </c:pt>
                <c:pt idx="6">
                  <c:v>NOVEMBRO.17</c:v>
                </c:pt>
                <c:pt idx="7">
                  <c:v>DEZEMBRO.17</c:v>
                </c:pt>
              </c:strCache>
            </c:strRef>
          </c:cat>
          <c:val>
            <c:numRef>
              <c:f>'[PLANILHA DE AVALIAÇÃO.xlsx]Plan2'!$H$5,'[PLANILHA DE AVALIAÇÃO.xlsx]Plan2'!$H$6,'[PLANILHA DE AVALIAÇÃO.xlsx]Plan2'!$H$7,'[PLANILHA DE AVALIAÇÃO.xlsx]Plan2'!$H$8,'[PLANILHA DE AVALIAÇÃO.xlsx]Plan2'!$H$9,'[PLANILHA DE AVALIAÇÃO.xlsx]Plan2'!$H$10,'[PLANILHA DE AVALIAÇÃO.xlsx]Plan2'!$H$11,'[PLANILHA DE AVALIAÇÃO.xlsx]Plan2'!$H$12</c:f>
              <c:numCache>
                <c:formatCode>#,##0</c:formatCode>
                <c:ptCount val="8"/>
                <c:pt idx="0">
                  <c:v>8967</c:v>
                </c:pt>
                <c:pt idx="1">
                  <c:v>8094</c:v>
                </c:pt>
                <c:pt idx="2">
                  <c:v>7312</c:v>
                </c:pt>
                <c:pt idx="3">
                  <c:v>7185</c:v>
                </c:pt>
                <c:pt idx="4">
                  <c:v>7143</c:v>
                </c:pt>
                <c:pt idx="5">
                  <c:v>5907</c:v>
                </c:pt>
                <c:pt idx="6">
                  <c:v>6073</c:v>
                </c:pt>
                <c:pt idx="7">
                  <c:v>5089</c:v>
                </c:pt>
              </c:numCache>
            </c:numRef>
          </c:val>
        </c:ser>
        <c:ser>
          <c:idx val="1"/>
          <c:order val="1"/>
          <c:tx>
            <c:strRef>
              <c:f>Plan2!$J$3</c:f>
              <c:strCache>
                <c:ptCount val="1"/>
                <c:pt idx="0">
                  <c:v>CUSTO / MÊS</c:v>
                </c:pt>
              </c:strCache>
            </c:strRef>
          </c:tx>
          <c:dLbls>
            <c:dLbl>
              <c:idx val="0"/>
              <c:layout>
                <c:manualLayout>
                  <c:x val="-1.690589899334426E-2"/>
                  <c:y val="8.1017585023626017E-3"/>
                </c:manualLayout>
              </c:layout>
              <c:showVal val="1"/>
            </c:dLbl>
            <c:dLbl>
              <c:idx val="1"/>
              <c:layout>
                <c:manualLayout>
                  <c:x val="9.5693767886854339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2328545840266004E-2"/>
                  <c:y val="-5.468064996701394E-7"/>
                </c:manualLayout>
              </c:layout>
              <c:showVal val="1"/>
            </c:dLbl>
            <c:dLbl>
              <c:idx val="3"/>
              <c:layout>
                <c:manualLayout>
                  <c:x val="2.8708130366056288E-2"/>
                  <c:y val="-3.4722212729053842E-3"/>
                </c:manualLayout>
              </c:layout>
              <c:showVal val="1"/>
            </c:dLbl>
            <c:dLbl>
              <c:idx val="4"/>
              <c:layout>
                <c:manualLayout>
                  <c:x val="4.1467299417636896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3.349281876039901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1467299417636896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4.1032282079106724E-2"/>
                  <c:y val="-1.7746604946794681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showVal val="1"/>
          </c:dLbls>
          <c:cat>
            <c:strRef>
              <c:f>'[PLANILHA DE AVALIAÇÃO.xlsx]Plan2'!$F$5,'[PLANILHA DE AVALIAÇÃO.xlsx]Plan2'!$F$6,'[PLANILHA DE AVALIAÇÃO.xlsx]Plan2'!$F$7,'[PLANILHA DE AVALIAÇÃO.xlsx]Plan2'!$F$8,'[PLANILHA DE AVALIAÇÃO.xlsx]Plan2'!$F$9,'[PLANILHA DE AVALIAÇÃO.xlsx]Plan2'!$F$10,'[PLANILHA DE AVALIAÇÃO.xlsx]Plan2'!$F$11,'[PLANILHA DE AVALIAÇÃO.xlsx]Plan2'!$F$12</c:f>
              <c:strCache>
                <c:ptCount val="8"/>
                <c:pt idx="0">
                  <c:v>MAIO.17</c:v>
                </c:pt>
                <c:pt idx="1">
                  <c:v>JUNHO.17</c:v>
                </c:pt>
                <c:pt idx="2">
                  <c:v>JULHO.17</c:v>
                </c:pt>
                <c:pt idx="3">
                  <c:v>AGOSTO.17</c:v>
                </c:pt>
                <c:pt idx="4">
                  <c:v>SETEMBRO.17</c:v>
                </c:pt>
                <c:pt idx="5">
                  <c:v>OUTUBRO.17</c:v>
                </c:pt>
                <c:pt idx="6">
                  <c:v>NOVEMBRO.17</c:v>
                </c:pt>
                <c:pt idx="7">
                  <c:v>DEZEMBRO.17</c:v>
                </c:pt>
              </c:strCache>
            </c:strRef>
          </c:cat>
          <c:val>
            <c:numRef>
              <c:f>'[PLANILHA DE AVALIAÇÃO.xlsx]Plan2'!$J$5,'[PLANILHA DE AVALIAÇÃO.xlsx]Plan2'!$J$6,'[PLANILHA DE AVALIAÇÃO.xlsx]Plan2'!$J$7,'[PLANILHA DE AVALIAÇÃO.xlsx]Plan2'!$J$8,'[PLANILHA DE AVALIAÇÃO.xlsx]Plan2'!$J$9,'[PLANILHA DE AVALIAÇÃO.xlsx]Plan2'!$J$10,'[PLANILHA DE AVALIAÇÃO.xlsx]Plan2'!$J$11,'[PLANILHA DE AVALIAÇÃO.xlsx]Plan2'!$J$12</c:f>
              <c:numCache>
                <c:formatCode>"R$"\ #,##0.00</c:formatCode>
                <c:ptCount val="8"/>
                <c:pt idx="0">
                  <c:v>60115.49</c:v>
                </c:pt>
                <c:pt idx="1">
                  <c:v>52790.96</c:v>
                </c:pt>
                <c:pt idx="2">
                  <c:v>47898.01</c:v>
                </c:pt>
                <c:pt idx="3">
                  <c:v>44894.21</c:v>
                </c:pt>
                <c:pt idx="4">
                  <c:v>45985.1</c:v>
                </c:pt>
                <c:pt idx="5">
                  <c:v>38643.269999999997</c:v>
                </c:pt>
                <c:pt idx="6">
                  <c:v>37778.22</c:v>
                </c:pt>
                <c:pt idx="7">
                  <c:v>34705.43</c:v>
                </c:pt>
              </c:numCache>
            </c:numRef>
          </c:val>
        </c:ser>
        <c:dLbls>
          <c:showVal val="1"/>
        </c:dLbls>
        <c:gapWidth val="75"/>
        <c:shape val="box"/>
        <c:axId val="52761728"/>
        <c:axId val="52763648"/>
        <c:axId val="112963072"/>
      </c:bar3DChart>
      <c:catAx>
        <c:axId val="52761728"/>
        <c:scaling>
          <c:orientation val="minMax"/>
        </c:scaling>
        <c:axPos val="b"/>
        <c:majorTickMark val="none"/>
        <c:tickLblPos val="nextTo"/>
        <c:crossAx val="52763648"/>
        <c:crosses val="autoZero"/>
        <c:auto val="1"/>
        <c:lblAlgn val="ctr"/>
        <c:lblOffset val="100"/>
      </c:catAx>
      <c:valAx>
        <c:axId val="52763648"/>
        <c:scaling>
          <c:orientation val="minMax"/>
        </c:scaling>
        <c:axPos val="l"/>
        <c:numFmt formatCode="#,##0" sourceLinked="1"/>
        <c:majorTickMark val="none"/>
        <c:tickLblPos val="nextTo"/>
        <c:crossAx val="52761728"/>
        <c:crosses val="autoZero"/>
        <c:crossBetween val="between"/>
      </c:valAx>
      <c:serAx>
        <c:axId val="112963072"/>
        <c:scaling>
          <c:orientation val="minMax"/>
        </c:scaling>
        <c:delete val="1"/>
        <c:axPos val="b"/>
        <c:tickLblPos val="nextTo"/>
        <c:crossAx val="52763648"/>
        <c:crosses val="autoZero"/>
      </c:ser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Plan2!$H$3</c:f>
              <c:strCache>
                <c:ptCount val="1"/>
                <c:pt idx="0">
                  <c:v>ITENS DE EXAME</c:v>
                </c:pt>
              </c:strCache>
            </c:strRef>
          </c:tx>
          <c:dLbls>
            <c:dLbl>
              <c:idx val="0"/>
              <c:layout>
                <c:manualLayout>
                  <c:x val="-7.1556337186983315E-3"/>
                  <c:y val="0.16143497757847539"/>
                </c:manualLayout>
              </c:layout>
              <c:showVal val="1"/>
            </c:dLbl>
            <c:dLbl>
              <c:idx val="1"/>
              <c:layout>
                <c:manualLayout>
                  <c:x val="-7.1556337186983315E-3"/>
                  <c:y val="0.16143497757847539"/>
                </c:manualLayout>
              </c:layout>
              <c:showVal val="1"/>
            </c:dLbl>
            <c:dLbl>
              <c:idx val="2"/>
              <c:layout>
                <c:manualLayout>
                  <c:x val="-2.6237323635227214E-2"/>
                  <c:y val="0.16143497757847539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'[PLANILHA DE AVALIAÇÃO.xlsx]Plan2'!$F$13,'[PLANILHA DE AVALIAÇÃO.xlsx]Plan2'!$F$14,'[PLANILHA DE AVALIAÇÃO.xlsx]Plan2'!$F$15</c:f>
              <c:strCache>
                <c:ptCount val="3"/>
                <c:pt idx="0">
                  <c:v>JANEIRO.18</c:v>
                </c:pt>
                <c:pt idx="1">
                  <c:v>FEVEREIRO.18</c:v>
                </c:pt>
                <c:pt idx="2">
                  <c:v>MARÇO.18</c:v>
                </c:pt>
              </c:strCache>
            </c:strRef>
          </c:cat>
          <c:val>
            <c:numRef>
              <c:f>'[PLANILHA DE AVALIAÇÃO.xlsx]Plan2'!$H$13,'[PLANILHA DE AVALIAÇÃO.xlsx]Plan2'!$H$14,'[PLANILHA DE AVALIAÇÃO.xlsx]Plan2'!$H$15</c:f>
              <c:numCache>
                <c:formatCode>#,##0</c:formatCode>
                <c:ptCount val="3"/>
                <c:pt idx="0">
                  <c:v>7103</c:v>
                </c:pt>
                <c:pt idx="1">
                  <c:v>6231</c:v>
                </c:pt>
                <c:pt idx="2">
                  <c:v>6092</c:v>
                </c:pt>
              </c:numCache>
            </c:numRef>
          </c:val>
        </c:ser>
        <c:ser>
          <c:idx val="1"/>
          <c:order val="1"/>
          <c:tx>
            <c:strRef>
              <c:f>Plan2!$J$3</c:f>
              <c:strCache>
                <c:ptCount val="1"/>
                <c:pt idx="0">
                  <c:v>CUSTO / MÊS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'[PLANILHA DE AVALIAÇÃO.xlsx]Plan2'!$F$13,'[PLANILHA DE AVALIAÇÃO.xlsx]Plan2'!$F$14,'[PLANILHA DE AVALIAÇÃO.xlsx]Plan2'!$F$15</c:f>
              <c:strCache>
                <c:ptCount val="3"/>
                <c:pt idx="0">
                  <c:v>JANEIRO.18</c:v>
                </c:pt>
                <c:pt idx="1">
                  <c:v>FEVEREIRO.18</c:v>
                </c:pt>
                <c:pt idx="2">
                  <c:v>MARÇO.18</c:v>
                </c:pt>
              </c:strCache>
            </c:strRef>
          </c:cat>
          <c:val>
            <c:numRef>
              <c:f>'[PLANILHA DE AVALIAÇÃO.xlsx]Plan2'!$J$13,'[PLANILHA DE AVALIAÇÃO.xlsx]Plan2'!$J$14,'[PLANILHA DE AVALIAÇÃO.xlsx]Plan2'!$J$15</c:f>
              <c:numCache>
                <c:formatCode>"R$"\ #,##0.00</c:formatCode>
                <c:ptCount val="3"/>
                <c:pt idx="0">
                  <c:v>44979.44</c:v>
                </c:pt>
                <c:pt idx="1">
                  <c:v>36429.050000000003</c:v>
                </c:pt>
                <c:pt idx="2">
                  <c:v>41422.199999999997</c:v>
                </c:pt>
              </c:numCache>
            </c:numRef>
          </c:val>
        </c:ser>
        <c:dLbls>
          <c:showVal val="1"/>
        </c:dLbls>
        <c:gapWidth val="75"/>
        <c:shape val="box"/>
        <c:axId val="56358784"/>
        <c:axId val="56390016"/>
        <c:axId val="59208576"/>
      </c:bar3DChart>
      <c:catAx>
        <c:axId val="56358784"/>
        <c:scaling>
          <c:orientation val="minMax"/>
        </c:scaling>
        <c:axPos val="b"/>
        <c:majorTickMark val="none"/>
        <c:tickLblPos val="nextTo"/>
        <c:crossAx val="56390016"/>
        <c:crosses val="autoZero"/>
        <c:auto val="1"/>
        <c:lblAlgn val="ctr"/>
        <c:lblOffset val="100"/>
      </c:catAx>
      <c:valAx>
        <c:axId val="56390016"/>
        <c:scaling>
          <c:orientation val="minMax"/>
        </c:scaling>
        <c:axPos val="l"/>
        <c:numFmt formatCode="#,##0" sourceLinked="1"/>
        <c:majorTickMark val="none"/>
        <c:tickLblPos val="nextTo"/>
        <c:crossAx val="56358784"/>
        <c:crosses val="autoZero"/>
        <c:crossBetween val="between"/>
      </c:valAx>
      <c:serAx>
        <c:axId val="59208576"/>
        <c:scaling>
          <c:orientation val="minMax"/>
        </c:scaling>
        <c:delete val="1"/>
        <c:axPos val="b"/>
        <c:tickLblPos val="nextTo"/>
        <c:crossAx val="56390016"/>
        <c:crosses val="autoZero"/>
      </c:ser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03/04/2018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ABRIL/2018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5797752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173383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2971" y="157692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6579" y="258806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6836" y="60794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981" y="6092171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5676" y="5893446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6079427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64398" y="29990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63407" y="729746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Gráfico 20"/>
          <p:cNvGraphicFramePr/>
          <p:nvPr/>
        </p:nvGraphicFramePr>
        <p:xfrm>
          <a:off x="1" y="1467293"/>
          <a:ext cx="6900530" cy="368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Gráfico 21"/>
          <p:cNvGraphicFramePr/>
          <p:nvPr/>
        </p:nvGraphicFramePr>
        <p:xfrm>
          <a:off x="7091916" y="2339163"/>
          <a:ext cx="4816549" cy="271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687572" y="186869"/>
          <a:ext cx="6861544" cy="855121"/>
        </p:xfrm>
        <a:graphic>
          <a:graphicData uri="http://schemas.openxmlformats.org/drawingml/2006/table">
            <a:tbl>
              <a:tblPr/>
              <a:tblGrid>
                <a:gridCol w="6861544"/>
              </a:tblGrid>
              <a:tr h="8551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EXAMES LABORATORIAIS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2282456" y="1239492"/>
          <a:ext cx="2693581" cy="589307"/>
        </p:xfrm>
        <a:graphic>
          <a:graphicData uri="http://schemas.openxmlformats.org/drawingml/2006/table">
            <a:tbl>
              <a:tblPr/>
              <a:tblGrid>
                <a:gridCol w="2693581"/>
              </a:tblGrid>
              <a:tr h="5893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8598196" y="1403499"/>
          <a:ext cx="2842437" cy="520995"/>
        </p:xfrm>
        <a:graphic>
          <a:graphicData uri="http://schemas.openxmlformats.org/drawingml/2006/table">
            <a:tbl>
              <a:tblPr/>
              <a:tblGrid>
                <a:gridCol w="2842437"/>
              </a:tblGrid>
              <a:tr h="520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68289" y="-1137474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73182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734811" y="-520116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7169" name="Picture 1" descr="C:\Users\adriana.bezerra\Desktop\f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3305" y="1510017"/>
            <a:ext cx="4199760" cy="376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54</Words>
  <Application>Microsoft Office PowerPoint</Application>
  <PresentationFormat>Personalizar</PresentationFormat>
  <Paragraphs>29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106</cp:revision>
  <dcterms:created xsi:type="dcterms:W3CDTF">2017-06-28T23:09:23Z</dcterms:created>
  <dcterms:modified xsi:type="dcterms:W3CDTF">2018-04-03T19:48:45Z</dcterms:modified>
</cp:coreProperties>
</file>