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12" r:id="rId4"/>
    <p:sldId id="310" r:id="rId5"/>
    <p:sldId id="307" r:id="rId6"/>
    <p:sldId id="311" r:id="rId7"/>
    <p:sldId id="257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6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bezerra\Desktop\GRAFICOS%20DE%20CONSUM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a.bezerra\Desktop\GRAFICOS%20DE%20CONSU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cat>
            <c:strRef>
              <c:f>'[GRAFICOS DE CONSUMO.xlsx]Plan3'!$C$5,'[GRAFICOS DE CONSUMO.xlsx]Plan3'!$C$6,'[GRAFICOS DE CONSUMO.xlsx]Plan3'!$C$7,'[GRAFICOS DE CONSUMO.xlsx]Plan3'!$C$8,'[GRAFICOS DE CONSUMO.xlsx]Plan3'!$C$9,'[GRAFICOS DE CONSUMO.xlsx]Plan3'!$C$10,'[GRAFICOS DE CONSUMO.xlsx]Plan3'!$C$11,'[GRAFICOS DE CONSUMO.xlsx]Plan3'!$C$12,'[GRAFICOS DE CONSUMO.xlsx]Plan3'!$C$13,'[GRAFICOS DE CONSUMO.xlsx]Plan3'!$C$14,'[GRAFICOS DE CONSUMO.xlsx]Plan3'!$C$15,'[GRAFICOS DE CONSUMO.xlsx]Plan3'!$C$16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'[GRAFICOS DE CONSUMO.xlsx]Plan3'!$D$5,'[GRAFICOS DE CONSUMO.xlsx]Plan3'!$D$6,'[GRAFICOS DE CONSUMO.xlsx]Plan3'!$D$7,'[GRAFICOS DE CONSUMO.xlsx]Plan3'!$D$8,'[GRAFICOS DE CONSUMO.xlsx]Plan3'!$D$9,'[GRAFICOS DE CONSUMO.xlsx]Plan3'!$D$10,'[GRAFICOS DE CONSUMO.xlsx]Plan3'!$D$11,'[GRAFICOS DE CONSUMO.xlsx]Plan3'!$D$12,'[GRAFICOS DE CONSUMO.xlsx]Plan3'!$D$13,'[GRAFICOS DE CONSUMO.xlsx]Plan3'!$D$14,'[GRAFICOS DE CONSUMO.xlsx]Plan3'!$D$15,'[GRAFICOS DE CONSUMO.xlsx]Plan3'!$D$16</c:f>
              <c:numCache>
                <c:formatCode>"R$"\ #,##0.00</c:formatCode>
                <c:ptCount val="12"/>
                <c:pt idx="0">
                  <c:v>12409.49</c:v>
                </c:pt>
                <c:pt idx="1">
                  <c:v>11855.740000000005</c:v>
                </c:pt>
                <c:pt idx="2">
                  <c:v>11683.710000000005</c:v>
                </c:pt>
                <c:pt idx="3">
                  <c:v>8640.57</c:v>
                </c:pt>
                <c:pt idx="4">
                  <c:v>8380.2400000000052</c:v>
                </c:pt>
                <c:pt idx="5">
                  <c:v>7890.25</c:v>
                </c:pt>
                <c:pt idx="6">
                  <c:v>7890.25</c:v>
                </c:pt>
                <c:pt idx="7">
                  <c:v>7768.3600000000024</c:v>
                </c:pt>
                <c:pt idx="8">
                  <c:v>6937.87</c:v>
                </c:pt>
                <c:pt idx="9">
                  <c:v>7545.84</c:v>
                </c:pt>
                <c:pt idx="10">
                  <c:v>7966.88</c:v>
                </c:pt>
                <c:pt idx="11">
                  <c:v>8992.92</c:v>
                </c:pt>
              </c:numCache>
            </c:numRef>
          </c:val>
        </c:ser>
        <c:axId val="74393472"/>
        <c:axId val="74395008"/>
      </c:barChart>
      <c:catAx>
        <c:axId val="74393472"/>
        <c:scaling>
          <c:orientation val="minMax"/>
        </c:scaling>
        <c:axPos val="b"/>
        <c:tickLblPos val="nextTo"/>
        <c:crossAx val="74395008"/>
        <c:crosses val="autoZero"/>
        <c:auto val="1"/>
        <c:lblAlgn val="ctr"/>
        <c:lblOffset val="100"/>
      </c:catAx>
      <c:valAx>
        <c:axId val="74395008"/>
        <c:scaling>
          <c:orientation val="minMax"/>
        </c:scaling>
        <c:axPos val="l"/>
        <c:majorGridlines/>
        <c:numFmt formatCode="&quot;R$&quot;\ #,##0.00" sourceLinked="1"/>
        <c:tickLblPos val="nextTo"/>
        <c:crossAx val="743934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JANEIRO 2018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Plan3!$F$5</c:f>
              <c:strCache>
                <c:ptCount val="1"/>
                <c:pt idx="0">
                  <c:v>JANEIRO</c:v>
                </c:pt>
              </c:strCache>
            </c:strRef>
          </c:tx>
          <c:cat>
            <c:strRef>
              <c:f>'[GRAFICOS DE CONSUMO.xlsx]Plan3'!$G$3,'[GRAFICOS DE CONSUMO.xlsx]Plan3'!$H$3,'[GRAFICOS DE CONSUMO.xlsx]Plan3'!$I$3</c:f>
              <c:strCache>
                <c:ptCount val="3"/>
                <c:pt idx="0">
                  <c:v>CUSTO/MÊS</c:v>
                </c:pt>
                <c:pt idx="1">
                  <c:v>CONSUMO ATIVO NA PONTA (KWh)</c:v>
                </c:pt>
                <c:pt idx="2">
                  <c:v>CONSUMO ATIVO FORA DA PONTA (KWh) </c:v>
                </c:pt>
              </c:strCache>
            </c:strRef>
          </c:cat>
          <c:val>
            <c:numRef>
              <c:f>'[GRAFICOS DE CONSUMO.xlsx]Plan3'!$G$5,'[GRAFICOS DE CONSUMO.xlsx]Plan3'!$H$5,'[GRAFICOS DE CONSUMO.xlsx]Plan3'!$I$5</c:f>
              <c:numCache>
                <c:formatCode>0.00</c:formatCode>
                <c:ptCount val="3"/>
                <c:pt idx="0" formatCode="&quot;R$&quot;\ #,##0.00">
                  <c:v>6859.7</c:v>
                </c:pt>
                <c:pt idx="1">
                  <c:v>285.7</c:v>
                </c:pt>
                <c:pt idx="2" formatCode="#,##0.00">
                  <c:v>5687.21</c:v>
                </c:pt>
              </c:numCache>
            </c:numRef>
          </c:val>
        </c:ser>
        <c:shape val="box"/>
        <c:axId val="74832896"/>
        <c:axId val="74912512"/>
        <c:axId val="0"/>
      </c:bar3DChart>
      <c:catAx>
        <c:axId val="74832896"/>
        <c:scaling>
          <c:orientation val="minMax"/>
        </c:scaling>
        <c:axPos val="b"/>
        <c:tickLblPos val="nextTo"/>
        <c:crossAx val="74912512"/>
        <c:crosses val="autoZero"/>
        <c:auto val="1"/>
        <c:lblAlgn val="ctr"/>
        <c:lblOffset val="100"/>
      </c:catAx>
      <c:valAx>
        <c:axId val="74912512"/>
        <c:scaling>
          <c:orientation val="minMax"/>
        </c:scaling>
        <c:axPos val="l"/>
        <c:majorGridlines/>
        <c:numFmt formatCode="&quot;R$&quot;\ #,##0.00" sourceLinked="1"/>
        <c:tickLblPos val="nextTo"/>
        <c:crossAx val="748328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276448"/>
            <a:ext cx="8589723" cy="4688737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6" y="3299790"/>
            <a:ext cx="7011433" cy="4574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637" y="2842591"/>
            <a:ext cx="7937943" cy="5004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842" y="-261611"/>
            <a:ext cx="7874150" cy="3577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771735" y="-271292"/>
            <a:ext cx="14955472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787857" y="3684896"/>
            <a:ext cx="14970799" cy="454669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2753" y="545910"/>
            <a:ext cx="5715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UPA-E ARRUDA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17" y="5200561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54270" y="1678716"/>
            <a:ext cx="670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Deputado Antônio Luiz Filho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50854" y="6858000"/>
            <a:ext cx="574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DEZEMBRO/2017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5797752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6173383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36" y="60794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81" y="6092171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76" y="5893446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079427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30371" y="224412"/>
            <a:ext cx="7254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500" b="1" dirty="0" smtClean="0">
                <a:solidFill>
                  <a:srgbClr val="0070C0"/>
                </a:solidFill>
              </a:rPr>
              <a:t>Agendas disponibilizadas </a:t>
            </a:r>
          </a:p>
          <a:p>
            <a:r>
              <a:rPr lang="pt-BR" sz="4500" b="1" dirty="0" smtClean="0">
                <a:solidFill>
                  <a:srgbClr val="0070C0"/>
                </a:solidFill>
              </a:rPr>
              <a:t> Abril/2018</a:t>
            </a:r>
            <a:endParaRPr lang="pt-BR" sz="4500" b="1" dirty="0">
              <a:solidFill>
                <a:srgbClr val="0070C0"/>
              </a:solidFill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276889" y="2076697"/>
          <a:ext cx="5528488" cy="981075"/>
        </p:xfrm>
        <a:graphic>
          <a:graphicData uri="http://schemas.openxmlformats.org/drawingml/2006/table">
            <a:tbl>
              <a:tblPr/>
              <a:tblGrid>
                <a:gridCol w="1567932"/>
                <a:gridCol w="1181040"/>
                <a:gridCol w="1599302"/>
                <a:gridCol w="1180214"/>
              </a:tblGrid>
              <a:tr h="56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Consultas  Médicas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Meta </a:t>
                      </a:r>
                      <a:r>
                        <a:rPr lang="pt-BR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(100%) 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Disponibilizados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overbook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3.078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(108%)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3195456"/>
              </p:ext>
            </p:extLst>
          </p:nvPr>
        </p:nvGraphicFramePr>
        <p:xfrm>
          <a:off x="6116256" y="2049144"/>
          <a:ext cx="5544843" cy="101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38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Sessões de fisioterapia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440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1.296 </a:t>
                      </a:r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(294,5%)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6770071"/>
              </p:ext>
            </p:extLst>
          </p:nvPr>
        </p:nvGraphicFramePr>
        <p:xfrm>
          <a:off x="263026" y="3417864"/>
          <a:ext cx="5544843" cy="1164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779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Consultas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não médicas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2.640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3.123 </a:t>
                      </a:r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(118,3%)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6079486"/>
              </p:ext>
            </p:extLst>
          </p:nvPr>
        </p:nvGraphicFramePr>
        <p:xfrm>
          <a:off x="6084351" y="3391785"/>
          <a:ext cx="5544843" cy="1180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763"/>
                <a:gridCol w="1713930"/>
                <a:gridCol w="1962150"/>
              </a:tblGrid>
              <a:tr h="590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Exames</a:t>
                      </a:r>
                      <a:r>
                        <a:rPr lang="pt-BR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Disponibilizados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0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endParaRPr lang="pt-BR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3.114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5797752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6173383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836" y="60794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81" y="6092171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76" y="5893446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079427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878400"/>
              </p:ext>
            </p:extLst>
          </p:nvPr>
        </p:nvGraphicFramePr>
        <p:xfrm>
          <a:off x="160178" y="642552"/>
          <a:ext cx="6910473" cy="4933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4089"/>
                <a:gridCol w="5156384"/>
              </a:tblGrid>
              <a:tr h="48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EXAMES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LABORATORIAIS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Objetivo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Garantir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teto financeiro sobre pagamento dos exames executados pelo prestador, mantendo qualidade do serviço e garantia dos exames laboratoriais. 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Fonte de Informação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Relatório 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MV</a:t>
                      </a:r>
                      <a:r>
                        <a:rPr lang="pt-BR" sz="1400" baseline="0" dirty="0" smtClean="0">
                          <a:effectLst/>
                          <a:latin typeface="+mn-lt"/>
                        </a:rPr>
                        <a:t> (Exames agendados/executados)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Periodicidade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Diária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Plano de 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Implantação</a:t>
                      </a:r>
                      <a:r>
                        <a:rPr lang="pt-BR" sz="1400" baseline="0" dirty="0" smtClean="0">
                          <a:latin typeface="+mn-lt"/>
                        </a:rPr>
                        <a:t> do agendamento da execução dos exames laboratoriais junto à regulação da UPAE;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Elaboração de protocolos clínicos por especialidade, para solicitação de exames junto a equipe médica da unidade;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Contratação de um assistente administrativo;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Aquisição de um PC;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Elaboração e implantação de uma planilha de controle de solicitação/execução de exames no sistema MVSOUL;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Adequação do espaço físico no posto de coleta;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Agendamento da execução dos exames junto à regulação laboratorial da unidade.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7197059" y="1533225"/>
          <a:ext cx="4824820" cy="4284623"/>
        </p:xfrm>
        <a:graphic>
          <a:graphicData uri="http://schemas.openxmlformats.org/drawingml/2006/table">
            <a:tbl>
              <a:tblPr/>
              <a:tblGrid>
                <a:gridCol w="1313901"/>
                <a:gridCol w="804779"/>
                <a:gridCol w="821990"/>
                <a:gridCol w="821991"/>
                <a:gridCol w="1062159"/>
              </a:tblGrid>
              <a:tr h="4786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MÊS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Nº REQUISIÇÕES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ITENS DE EXAME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MÉDIA EXAMES / PACIENTES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CUSTO / 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5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MAIO.17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60.115,49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JUNHO.17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52.790,96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7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JULHO.17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47.898,01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AGOSTO.17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44.894,21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7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SETEMBRO.17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45.985,10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OUTUBRO.17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38.643,27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NOVEMBRO.17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37.778,22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DEZEMBRO.17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34.705,43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JANEIRO.18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44.979,44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FEVEREIRO.18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36.429,05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4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7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IMPLANTAÇÃO DE AGENDAMENTO DA COLETA DOS EXAMES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125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IMPLANTAÇÃO DA REGULAÇÃO LABORATORIAL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878400"/>
              </p:ext>
            </p:extLst>
          </p:nvPr>
        </p:nvGraphicFramePr>
        <p:xfrm>
          <a:off x="127591" y="206618"/>
          <a:ext cx="4040372" cy="6343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214"/>
                <a:gridCol w="2860158"/>
              </a:tblGrid>
              <a:tr h="728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CONSUMO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ENERGIA ELÉTRICA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Objetivo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Manter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controle do consumo médio de energia da unidade.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Fonte de Informação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Conta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energia / mês / CELPE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Periodicidade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Mensal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3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Plano de 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Troca das lâmpadas incandescentes do totem por lâmpadas tipo LED;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Confecção de placas como estratégias de sensibilização junto aos funcionários da UPAE;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Implantação de rondas diárias, nas salas de exames, ginásio de fisioterapia e consultórios pelos porteiros durante o horário de funcionamento da unidade; a fim de garantia do desligamento de luzes e ar condicionados;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Reuniões periódicas junto à equipe administrativa e coordenadores.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76" y="0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45" y="134185"/>
            <a:ext cx="1064270" cy="99967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0482970" y="196544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0481981" y="57322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31" y="6188201"/>
            <a:ext cx="2051901" cy="40398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71" y="6224456"/>
            <a:ext cx="834986" cy="45279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35" y="5954420"/>
            <a:ext cx="899850" cy="81852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41" y="6209599"/>
            <a:ext cx="834985" cy="435750"/>
          </a:xfrm>
          <a:prstGeom prst="rect">
            <a:avLst/>
          </a:prstGeom>
        </p:spPr>
      </p:pic>
      <p:graphicFrame>
        <p:nvGraphicFramePr>
          <p:cNvPr id="23" name="Gráfico 22"/>
          <p:cNvGraphicFramePr/>
          <p:nvPr/>
        </p:nvGraphicFramePr>
        <p:xfrm>
          <a:off x="6989136" y="1249326"/>
          <a:ext cx="504692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4774019" y="276453"/>
          <a:ext cx="2062716" cy="3649290"/>
        </p:xfrm>
        <a:graphic>
          <a:graphicData uri="http://schemas.openxmlformats.org/drawingml/2006/table">
            <a:tbl>
              <a:tblPr/>
              <a:tblGrid>
                <a:gridCol w="866340"/>
                <a:gridCol w="1196376"/>
              </a:tblGrid>
              <a:tr h="3034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CELPE - 2017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67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MÊS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CUSTO/MÊS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546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JANEIRO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R$ 12.409,49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FEVEREIRO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R$ 11.855,74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MARÇO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R$ 11.683,71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R$ 8.640,57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R$ 8.380,24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R$ 7.890,25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JULHO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R$ 7.890,25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R$ 7.768,36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SETEMBRO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R$ 6.937,87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OUTUBRO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R$ 7.545,84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R$ 7.966,88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6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DEZEMBRO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R$ 8.992,92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Gráfico 24"/>
          <p:cNvGraphicFramePr/>
          <p:nvPr/>
        </p:nvGraphicFramePr>
        <p:xfrm>
          <a:off x="7318746" y="3795824"/>
          <a:ext cx="4727942" cy="221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4284918" y="4048374"/>
          <a:ext cx="3264198" cy="1469923"/>
        </p:xfrm>
        <a:graphic>
          <a:graphicData uri="http://schemas.openxmlformats.org/drawingml/2006/table">
            <a:tbl>
              <a:tblPr/>
              <a:tblGrid>
                <a:gridCol w="617015"/>
                <a:gridCol w="816049"/>
                <a:gridCol w="875760"/>
                <a:gridCol w="955374"/>
              </a:tblGrid>
              <a:tr h="28361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CELPE - 2018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58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MÊS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CUSTO/MÊS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CONSUMO ATIVO NA PONTA (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KWh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CONSUMO ATIVO FORA DA PONTA (</a:t>
                      </a:r>
                      <a:r>
                        <a:rPr lang="pt-B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KWh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98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4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JANEIRO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R$ 6.859,70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5.687,21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94661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32884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2829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230408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840289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07030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878400"/>
              </p:ext>
            </p:extLst>
          </p:nvPr>
        </p:nvGraphicFramePr>
        <p:xfrm>
          <a:off x="145808" y="982795"/>
          <a:ext cx="7828610" cy="4453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142"/>
                <a:gridCol w="5841468"/>
              </a:tblGrid>
              <a:tr h="4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EXPERIENTE/ALMOXARIFADO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Objetivo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Reduzir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 desperdício de material de expediente, garantindo o uso consciente 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Fonte de Informação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Sistema MVSOUL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Periodicidade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Mensal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Plano de 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Sistema de troca de um recipiente vazio por um novo;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Implantação de sistema de dispensação diária;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Suspensão do serviço de impressão  das solicitações dos agendamentos de consultas/exames dos pacientes junto a regulação municipal.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Controle de dispensação de copos descartáveis junto aos usuários, centralizando na portaria da unidade;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Redução de dispensação diária de copos descartáveis  junto à copa da unidade.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pt-BR" sz="1400" baseline="0" dirty="0" smtClean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5066" y="5967885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5064" y="6347639"/>
            <a:ext cx="6148145" cy="3615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73" y="136422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12" y="216269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2829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230408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78518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07030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278627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687209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98893" y="1371584"/>
          <a:ext cx="11705264" cy="4540117"/>
        </p:xfrm>
        <a:graphic>
          <a:graphicData uri="http://schemas.openxmlformats.org/drawingml/2006/table">
            <a:tbl>
              <a:tblPr/>
              <a:tblGrid>
                <a:gridCol w="1916410"/>
                <a:gridCol w="923737"/>
                <a:gridCol w="841015"/>
                <a:gridCol w="827227"/>
                <a:gridCol w="689356"/>
                <a:gridCol w="799653"/>
                <a:gridCol w="841015"/>
                <a:gridCol w="772078"/>
                <a:gridCol w="937524"/>
                <a:gridCol w="827227"/>
                <a:gridCol w="799653"/>
                <a:gridCol w="703142"/>
                <a:gridCol w="827227"/>
              </a:tblGrid>
              <a:tr h="4221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PRODUTO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JUNHO.2017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JULHO.2017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MÉDIA DE CONSUMO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AGOSTO.2017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SETEMBRO .2017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MÉDIA DE CONSUMO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OUTUBRO.2017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NOVEMBRO.2017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MÉDIA DE CONSUMO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DEZEMBRO.2017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JANEIRO.2018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MÉDIA DE CONSUMO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28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CANETAS ESTEROGRÁFICAS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78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CANETAS MARCA-TEXTO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78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CLIPES GALVANIZADOS 2/0 CX - 100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91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CLIPES GALVANIZADOS 4/0 CX - 50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78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CLIPES GALVANIZADOS 6/0 CX - 25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28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MARCADOR DE QUADRO BRANCO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33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PAPEL A4 (RESMA C/ 500)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57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COPO DESCARTAVEL 180ML (PCT C/ 100)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5078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444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PAPEL A4 (DEZEMBRO/2017) - AUMENTO DE CONSUMO DEVIDO FECHAMENTO DE ESTOQUE PARA INVENTÁRIO. (DE 20/12 À 02/01/2018)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7325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COPO DESCARTÁVEL (DEZEMBRO/2017) - AUMENTO DE CONSUMO DEVIDO FECHAMENTO DE ESTOQUE PARA INVENTÁRIO. (DE 20/12 À 02/01/2018)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3562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CANETA ESTEROGRÁFICA (DEZEMBRO/2017) - AUMENTO DE CONSUMO DEVIDO FECHAMENTO DE ESTOQUE PARA INVENTÁRIO. (DE 20/12 À 02/01/2018)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68289" y="-1137474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173182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734811" y="-520116"/>
            <a:ext cx="6585357" cy="179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Muito Obrigada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Adriana C. Bezerra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adriana.bezerra@upaearruda.org.br</a:t>
            </a:r>
          </a:p>
        </p:txBody>
      </p:sp>
      <p:pic>
        <p:nvPicPr>
          <p:cNvPr id="7169" name="Picture 1" descr="C:\Users\adriana.bezerra\Desktop\fo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3305" y="1510017"/>
            <a:ext cx="4199760" cy="376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760</Words>
  <Application>Microsoft Office PowerPoint</Application>
  <PresentationFormat>Personalizar</PresentationFormat>
  <Paragraphs>338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Bezerra</cp:lastModifiedBy>
  <cp:revision>102</cp:revision>
  <dcterms:created xsi:type="dcterms:W3CDTF">2017-06-28T23:09:23Z</dcterms:created>
  <dcterms:modified xsi:type="dcterms:W3CDTF">2018-03-21T14:25:26Z</dcterms:modified>
</cp:coreProperties>
</file>