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6" r:id="rId3"/>
    <p:sldId id="307" r:id="rId4"/>
    <p:sldId id="308" r:id="rId5"/>
    <p:sldId id="309" r:id="rId6"/>
    <p:sldId id="310" r:id="rId7"/>
    <p:sldId id="311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-1362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pPr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119" y="-276448"/>
            <a:ext cx="8589723" cy="4688737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306" y="3299790"/>
            <a:ext cx="7011433" cy="45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5637" y="2842591"/>
            <a:ext cx="7937943" cy="50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1842" y="-261611"/>
            <a:ext cx="7874150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1771735" y="-271292"/>
            <a:ext cx="14955472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787857" y="3684896"/>
            <a:ext cx="14970799" cy="4546693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842753" y="545910"/>
            <a:ext cx="5715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0070C0"/>
                </a:solidFill>
              </a:rPr>
              <a:t>UPA-E ARRUDA</a:t>
            </a:r>
            <a:endParaRPr lang="pt-BR" sz="6600" b="1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8817" y="5200561"/>
            <a:ext cx="2068191" cy="1947597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54270" y="1678716"/>
            <a:ext cx="670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Deputado Antônio Luiz Filho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50854" y="6858000"/>
            <a:ext cx="574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DEZEMBRO/2017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150037" y="159292"/>
          <a:ext cx="11800958" cy="6443526"/>
        </p:xfrm>
        <a:graphic>
          <a:graphicData uri="http://schemas.openxmlformats.org/drawingml/2006/table">
            <a:tbl>
              <a:tblPr/>
              <a:tblGrid>
                <a:gridCol w="1319652"/>
                <a:gridCol w="782448"/>
                <a:gridCol w="689022"/>
                <a:gridCol w="2779444"/>
                <a:gridCol w="1007257"/>
                <a:gridCol w="1634967"/>
                <a:gridCol w="1707957"/>
                <a:gridCol w="992658"/>
                <a:gridCol w="887553"/>
              </a:tblGrid>
              <a:tr h="49801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EMPRÉSTIMOS  SOLICITADOS</a:t>
                      </a:r>
                    </a:p>
                  </a:txBody>
                  <a:tcPr marL="6036" marR="6036" marT="60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913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63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DA SOLICITAÇÃO                                         DO EMPRÉSTIMO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INSTITUIÇÃO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CÓDIGO MV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PRODUTO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QUANTIDADE SOLICITADA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PAGAMENTO                                                            DO EMPRÉSTIMO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MOTIVO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UNITARIO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 TOTAL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48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01/12/2017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COMPRESSA DE GAZE ESTÉRIL 7.5  X  7.5 C/ 11 FIOS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01/12/2017   01 UND.                                         PEDIDO DE COMPRA FOI REALIZADO EM 20/11/2017  NO DIA 06/12/2017 TEMOS ENTRADA DE 800UNID.     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CONSUMO MÉDIO MENSAL  500UNID.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200,38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08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15/01/2018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AVENTAL C/ MANGA DESCARTAVEL N/ESTERIL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9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9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ZERADO NO DIA 15/01/2018.  ESTE ITEM FOI ATIVADO POR FALTA DO ITEM 723 DE 50 GRAMATURA.   O ITEM 723 ESTOQUE ZERADO         15/01/2018   </a:t>
                      </a:r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CONSUMO EM JAN 90UNID E CONSUMO MÉDIO MENSAL  40UNID. 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31,08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9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15/01/2018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ALCOOL ETILICO  70% - 1 LITRO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NO DIA 15/01/2018 ZERADO.  PEDIDO DE COMPRA FOI REALIZADO EM 20/01/2018.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74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ALCOOL ETILICO  70% - 1 LITRO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NO DIA 05/02/2018 ZERADO.  PEDIDO DE COMPRA FOI REALIZADO EM 20/01/2018. RECEBEMOS DIA 15/02/2018 23. PAGAMOS 10 UNID.                            </a:t>
                      </a:r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CONSUMO MÉDIO MENSAL 18UND.   CONSUMO DEZ 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74431" y="148857"/>
          <a:ext cx="12014792" cy="6570919"/>
        </p:xfrm>
        <a:graphic>
          <a:graphicData uri="http://schemas.openxmlformats.org/drawingml/2006/table">
            <a:tbl>
              <a:tblPr/>
              <a:tblGrid>
                <a:gridCol w="1343564"/>
                <a:gridCol w="796626"/>
                <a:gridCol w="701507"/>
                <a:gridCol w="2829808"/>
                <a:gridCol w="1025509"/>
                <a:gridCol w="1664593"/>
                <a:gridCol w="1738905"/>
                <a:gridCol w="1010645"/>
                <a:gridCol w="903635"/>
              </a:tblGrid>
              <a:tr h="11997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25/01/2018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CAMPO OPERATORIO ESTERIL  25 X 28 CM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NO DIA 25/01/2018 ZERADO.                        PEDIDO DE COMPRA FOI REALIZADO EM 20/01/2018. ATÉ 01/02 NÃO ATENDIDO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976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HCP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CAMPO OPERATORIO ESTERIL  25 X 28 CM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01/03/2018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NO DIA 01/02/2018 ZERADO.  PEDIDO DE COMPRA FOI REALIZADO EM 20/01/2018. ATÉ 22/2018 NÃO ATENDIDO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175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HCP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CAMPO OPERATORIO ESTERIL  25 X 28 CM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01/03/2018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NO DIA 22/02/2018 ESTOQUE  ZERADO.                PEDIDO DE COMPRA FOI REALIZADO EM 20/01/2018., FOI RECEBIDO EM 28/02/2018 300 UNID.     PEDIDO DE 20/02,FOI RECEBIDO EM 19/03/2018 200UNID.                                                                         </a:t>
                      </a:r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CONSUMO MÉDIO MENSAL  155UNID.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37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25/01/2018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SERINGA DESC . 5ML C/AGULHA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25/01/2018 ZERADO.                        PEDIDO DE COMPRA FOI REALIZADO EM 20/01/2018. ATÉ DIA 07/02/2018 NÃO ATENDIDO.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100,19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0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SERINGA DESC . 5ML C/AGULHA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07/02/2018 ZERADO.                        PEDIDO DE COMPRA FOI REALIZADO EM 20/01/2018. FOI ATENDIDO DIA 15/02/2017 900UNID.           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CONSUMO MÉDIO MENSAL  400( UNID.)                     EXISTE DEMANDA REPRIMIDA. CONSUMO DEZ 500UNID.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7134" y="134346"/>
          <a:ext cx="11888288" cy="6589960"/>
        </p:xfrm>
        <a:graphic>
          <a:graphicData uri="http://schemas.openxmlformats.org/drawingml/2006/table">
            <a:tbl>
              <a:tblPr/>
              <a:tblGrid>
                <a:gridCol w="1329417"/>
                <a:gridCol w="788239"/>
                <a:gridCol w="694120"/>
                <a:gridCol w="2800013"/>
                <a:gridCol w="1014710"/>
                <a:gridCol w="1647066"/>
                <a:gridCol w="1720597"/>
                <a:gridCol w="1000004"/>
                <a:gridCol w="894122"/>
              </a:tblGrid>
              <a:tr h="91088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25/01/2018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FISIOLOGICO - 0,9%  500ML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25/01/2018 APENAS 08 UND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8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FISIOLOGICO - 0,9%  500ML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01/02/2018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 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5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FISIOLOGICO - 0,9%  500ML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07/02/2018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 ATENDIDO EM  09/02/2018 168 UNID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CONSUMO MÉDIO MENSAL 154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061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01/03/2018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HCP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FISIOLOGICO - 0,9%  500ML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DIA01/03/2018 ESTOQUE ZERADO.                                         PEDIDO DE COMPRA FOI REALIZADO EM 20/02/2018. ATENDIDO  09/03/2018 140UNID. </a:t>
                      </a:r>
                      <a:r>
                        <a:rPr lang="pt-BR" sz="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CONSUMO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MÉDIO MENSAL  154 </a:t>
                      </a:r>
                      <a:r>
                        <a:rPr lang="pt-BR" sz="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EXISTE DEMANDA REPRIMIDA CONSUMO FEV 236 UNID.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74,41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599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25/01/2018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RINGER C/ LACTATO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25/01/2018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           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2,67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17,67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7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01/02/2018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371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SORO RINGER C/ LACTATO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01/02/2018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             ATENDIDO 20/02/2018 60UNID.                                                        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CONSUMO MÉDIO MENSAL               30UNID</a:t>
                      </a:r>
                      <a:r>
                        <a:rPr lang="pt-BR" sz="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.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EXISTE DEMANDA REPRIMIDA CONSUMO MÉS DE FEV 56 UNID.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2,67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17,67</a:t>
                      </a:r>
                    </a:p>
                  </a:txBody>
                  <a:tcPr marL="5297" marR="5297" marT="52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27590" y="180753"/>
          <a:ext cx="11919098" cy="6528390"/>
        </p:xfrm>
        <a:graphic>
          <a:graphicData uri="http://schemas.openxmlformats.org/drawingml/2006/table">
            <a:tbl>
              <a:tblPr/>
              <a:tblGrid>
                <a:gridCol w="1332862"/>
                <a:gridCol w="790282"/>
                <a:gridCol w="695920"/>
                <a:gridCol w="2807269"/>
                <a:gridCol w="1017341"/>
                <a:gridCol w="1651335"/>
                <a:gridCol w="1725055"/>
                <a:gridCol w="1002596"/>
                <a:gridCol w="896438"/>
              </a:tblGrid>
              <a:tr h="12554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ELETRODO DESCARTAVEL PARA MONITOR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05/02/2018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20/01/2018.          ATENDIDO 08/02/2018 2500UNID..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200,41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19/03/2018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ELETRODO DESCARTAVEL PARA MONITOR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NO DIA 19/03/2018 ESTOQUE ZERADO. </a:t>
                      </a:r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PEDIDO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COMPRA FOI REALIZADO EM 20/02/2018.                     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 CONSUMO MEDIO MENSAL 1700UNID.                                  EM DEZ CONSUMO MENSAL 2250 UNID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150,41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70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HCP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FENTANILA - CITRATO - 50MCG/ML  C/10ML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DIA 01/02/2018 4 UNID.   PEDIDO REALIZADO DIA 20/01/2018 .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12,49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8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FENTANILA - CITRATO - 50MCG/ML  C/10ML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DIA 05/02/2018 13 UNID. PEDIDO REALIZADO 20/01/2018 ATENDIDO 09/02/2018 50UNID. </a:t>
                      </a:r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CONSUMO MÉDIO MENSAL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45730" y="218947"/>
          <a:ext cx="11726530" cy="6330708"/>
        </p:xfrm>
        <a:graphic>
          <a:graphicData uri="http://schemas.openxmlformats.org/drawingml/2006/table">
            <a:tbl>
              <a:tblPr/>
              <a:tblGrid>
                <a:gridCol w="1311329"/>
                <a:gridCol w="777513"/>
                <a:gridCol w="684676"/>
                <a:gridCol w="2761914"/>
                <a:gridCol w="1000904"/>
                <a:gridCol w="1624656"/>
                <a:gridCol w="1697185"/>
                <a:gridCol w="986398"/>
                <a:gridCol w="881955"/>
              </a:tblGrid>
              <a:tr h="18545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05/02/2018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UNIMED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SOLUCAO DE MANITOL - 20% 250ML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ATUAL 05/02/2018 18 UNID.                                        PEDIDO EM 10/01/2018 A PREFEITURA ATENDIDO 31/01/2018 8UNID, REALIZADO PEDIDO 20/01/2018.                   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38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IMIP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SOLUCAO DE MANITOL - 20% 250ML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09/02/2018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EM 07/02/2019  46 UNID.                                    PEDIDO 20/01/2018 RECEBIDO 130 UNID. </a:t>
                      </a:r>
                      <a:r>
                        <a:rPr lang="pt-BR" sz="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CONSUMO 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ESTIMADO  300UNID. MÊS 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78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UNIMED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SOLUCAO DE MANITOL - 20% 250ML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EM 26/02/2018        41 UNID.                           PEDIDO DIA 20/02/2018 RECEBIDO EM 28/02 150UNID.                                  </a:t>
                      </a:r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CONSUMO ESTIMADO  300UNID. MÊS                                 EM JAN CONSUMO MENSAL 264 UNID.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53,53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3045" y="1858487"/>
            <a:ext cx="10925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18" name="Espaço Reservado para Conteúdo 3"/>
          <p:cNvSpPr txBox="1">
            <a:spLocks/>
          </p:cNvSpPr>
          <p:nvPr/>
        </p:nvSpPr>
        <p:spPr>
          <a:xfrm>
            <a:off x="302327" y="1225623"/>
            <a:ext cx="217726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50038" y="224140"/>
          <a:ext cx="11864754" cy="6410575"/>
        </p:xfrm>
        <a:graphic>
          <a:graphicData uri="http://schemas.openxmlformats.org/drawingml/2006/table">
            <a:tbl>
              <a:tblPr/>
              <a:tblGrid>
                <a:gridCol w="1326786"/>
                <a:gridCol w="786678"/>
                <a:gridCol w="692747"/>
                <a:gridCol w="2794469"/>
                <a:gridCol w="1012703"/>
                <a:gridCol w="1643805"/>
                <a:gridCol w="1717190"/>
                <a:gridCol w="998024"/>
                <a:gridCol w="892352"/>
              </a:tblGrid>
              <a:tr h="21889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20/02/2018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PAPEL P/ ELETROCARDIOGRAMA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ESTOQUE EM 20/02/2018 ZERADO                                                          PEDIDO DE COMPRA 20/01/2018 E 20/02/2018 . NÃO ATENDIDOS               CONSUMO MEDIO MENSAL  2UNID.           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70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05/03/2018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PROPOFOL - 10MG/ML -20ML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ESTOQUE ATUAL 05/03/2018 3 UNID.                                               PEDIDO 20/02/2018 NÃO ATENDIDO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53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13/03/2018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HMR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299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PROPOFOL - 10MG/ML -20ML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 ABERTO </a:t>
                      </a:r>
                      <a:r>
                        <a:rPr lang="pt-BR" sz="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(NÃO FOI PAGO)</a:t>
                      </a:r>
                      <a:endParaRPr lang="pt-BR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ESTOQUE EM 13/03/2018 ZERADO                                        PEDIDO 20/02/2018 ATENDIDO 13/03/2018 80UNID.                                            </a:t>
                      </a:r>
                      <a:r>
                        <a:rPr lang="pt-BR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CONSUMO MÉDIO MENSAL  76 UNID. 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5,98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10,98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92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6" marR="6036" marT="603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VALOR TOTAL </a:t>
                      </a: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R$ 82,46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R$ </a:t>
                      </a:r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1.390,46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36" marR="6036" marT="60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68289" y="-1137474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173182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2734811" y="-520116"/>
            <a:ext cx="6585357" cy="1790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Muito Obrigada</a:t>
            </a: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Adriana C. Bezerra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adriana.bezerra@upaearruda.org.br</a:t>
            </a:r>
          </a:p>
        </p:txBody>
      </p:sp>
      <p:pic>
        <p:nvPicPr>
          <p:cNvPr id="7169" name="Picture 1" descr="C:\Users\adriana.bezerra\Desktop\foto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93305" y="1510017"/>
            <a:ext cx="4199760" cy="3766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974</Words>
  <Application>Microsoft Office PowerPoint</Application>
  <PresentationFormat>Personalizar</PresentationFormat>
  <Paragraphs>259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Bezerra</cp:lastModifiedBy>
  <cp:revision>105</cp:revision>
  <dcterms:created xsi:type="dcterms:W3CDTF">2017-06-28T23:09:23Z</dcterms:created>
  <dcterms:modified xsi:type="dcterms:W3CDTF">2018-03-21T14:57:29Z</dcterms:modified>
</cp:coreProperties>
</file>