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07" r:id="rId3"/>
    <p:sldId id="310" r:id="rId4"/>
    <p:sldId id="313" r:id="rId5"/>
    <p:sldId id="315" r:id="rId6"/>
    <p:sldId id="257" r:id="rId7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7FCF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>
        <p:scale>
          <a:sx n="90" d="100"/>
          <a:sy n="90" d="100"/>
        </p:scale>
        <p:origin x="-1362" y="-6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30/01/2018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894929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30/01/2018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75826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30/01/2018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86422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30/01/2018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78391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30/01/2018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76375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30/01/2018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35893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30/01/2018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49866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30/01/2018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67169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30/01/2018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28172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30/01/2018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138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30/01/2018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44698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3239C-21C2-4F19-9AA0-26B5BE984ACF}" type="datetimeFigureOut">
              <a:rPr lang="pt-BR" smtClean="0"/>
              <a:pPr/>
              <a:t>30/01/2018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9742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19" y="-276448"/>
            <a:ext cx="8589723" cy="4688737"/>
          </a:xfrm>
          <a:prstGeom prst="rect">
            <a:avLst/>
          </a:prstGeom>
        </p:spPr>
      </p:pic>
      <p:pic>
        <p:nvPicPr>
          <p:cNvPr id="1030" name="Picture 6" descr="http://www.hcp.org.br/images/upaearruda/upae-arru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06" y="3299790"/>
            <a:ext cx="7011433" cy="45749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cp.org.br/images/layout/imagem-upae-arcoverde-exter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5637" y="2842591"/>
            <a:ext cx="7937943" cy="50048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cp.org.br/images/layout/upae-padre-assis-neves-belo-jardi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1842" y="-261611"/>
            <a:ext cx="7874150" cy="35770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-1771735" y="-271292"/>
            <a:ext cx="14955472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-1787857" y="3684896"/>
            <a:ext cx="14970799" cy="4546693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842753" y="545910"/>
            <a:ext cx="57158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dirty="0" smtClean="0">
                <a:solidFill>
                  <a:srgbClr val="0070C0"/>
                </a:solidFill>
              </a:rPr>
              <a:t>UPA-E ARRUDA</a:t>
            </a:r>
            <a:endParaRPr lang="pt-BR" sz="6600" b="1" dirty="0">
              <a:solidFill>
                <a:srgbClr val="0070C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817" y="5200561"/>
            <a:ext cx="2068191" cy="1947597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2554270" y="1678716"/>
            <a:ext cx="6702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rgbClr val="0070C0"/>
                </a:solidFill>
              </a:rPr>
              <a:t>Deputado Antônio Luiz Filho</a:t>
            </a:r>
            <a:endParaRPr lang="pt-BR" sz="4000" b="1" dirty="0">
              <a:solidFill>
                <a:srgbClr val="0070C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450854" y="6858000"/>
            <a:ext cx="5744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</a:rPr>
              <a:t>JANEIRO/2018</a:t>
            </a: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664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633045" y="1858487"/>
            <a:ext cx="109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rgbClr val="92D050"/>
              </a:solidFill>
            </a:endParaRPr>
          </a:p>
          <a:p>
            <a:endParaRPr lang="pt-BR" sz="2400" dirty="0">
              <a:solidFill>
                <a:srgbClr val="92D05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277" y="157693"/>
            <a:ext cx="918714" cy="9030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477" y="159488"/>
            <a:ext cx="905567" cy="85060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0402891" y="299900"/>
            <a:ext cx="1122802" cy="33805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0401899" y="676583"/>
            <a:ext cx="1112108" cy="3453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517450" y="681606"/>
            <a:ext cx="79673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70C0"/>
                </a:solidFill>
              </a:rPr>
              <a:t>MÉDIA TRIMESTRAL OUTUBRO, NOVEMBRO E DEZEMBRO/2017</a:t>
            </a:r>
            <a:endParaRPr lang="pt-BR" sz="2000" b="1" dirty="0">
              <a:solidFill>
                <a:srgbClr val="0070C0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0058400" y="3636335"/>
            <a:ext cx="173310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 smtClean="0">
                <a:solidFill>
                  <a:srgbClr val="0070C0"/>
                </a:solidFill>
              </a:rPr>
              <a:t>D – DISPONIBILIZADO</a:t>
            </a:r>
          </a:p>
          <a:p>
            <a:endParaRPr lang="pt-BR" sz="1200" b="1" dirty="0" smtClean="0">
              <a:solidFill>
                <a:srgbClr val="0070C0"/>
              </a:solidFill>
            </a:endParaRPr>
          </a:p>
          <a:p>
            <a:r>
              <a:rPr lang="pt-BR" sz="1200" b="1" dirty="0" smtClean="0">
                <a:solidFill>
                  <a:srgbClr val="0070C0"/>
                </a:solidFill>
              </a:rPr>
              <a:t>A – AGENDADO</a:t>
            </a:r>
          </a:p>
          <a:p>
            <a:endParaRPr lang="pt-BR" sz="1200" b="1" dirty="0" smtClean="0">
              <a:solidFill>
                <a:srgbClr val="0070C0"/>
              </a:solidFill>
            </a:endParaRPr>
          </a:p>
          <a:p>
            <a:r>
              <a:rPr lang="pt-BR" sz="1200" b="1" dirty="0" smtClean="0">
                <a:solidFill>
                  <a:srgbClr val="0070C0"/>
                </a:solidFill>
              </a:rPr>
              <a:t>E – EXECULTADO</a:t>
            </a:r>
          </a:p>
          <a:p>
            <a:endParaRPr lang="pt-BR" sz="1200" b="1" dirty="0" smtClean="0">
              <a:solidFill>
                <a:srgbClr val="0070C0"/>
              </a:solidFill>
            </a:endParaRPr>
          </a:p>
          <a:p>
            <a:r>
              <a:rPr lang="pt-BR" sz="1200" b="1" dirty="0" smtClean="0">
                <a:solidFill>
                  <a:srgbClr val="0070C0"/>
                </a:solidFill>
              </a:rPr>
              <a:t>P.F – PACIENTE FALTOSO</a:t>
            </a:r>
          </a:p>
          <a:p>
            <a:endParaRPr lang="pt-BR" sz="800" b="1" dirty="0">
              <a:solidFill>
                <a:srgbClr val="0070C0"/>
              </a:solidFill>
            </a:endParaRPr>
          </a:p>
        </p:txBody>
      </p:sp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362688" y="1105788"/>
          <a:ext cx="9589385" cy="4345103"/>
        </p:xfrm>
        <a:graphic>
          <a:graphicData uri="http://schemas.openxmlformats.org/drawingml/2006/table">
            <a:tbl>
              <a:tblPr/>
              <a:tblGrid>
                <a:gridCol w="2475620"/>
                <a:gridCol w="72812"/>
                <a:gridCol w="688076"/>
                <a:gridCol w="688076"/>
                <a:gridCol w="698999"/>
                <a:gridCol w="1514497"/>
                <a:gridCol w="1762059"/>
                <a:gridCol w="1689246"/>
              </a:tblGrid>
              <a:tr h="42836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CONSULTAS MÉDICAS</a:t>
                      </a:r>
                    </a:p>
                  </a:txBody>
                  <a:tcPr marL="9264" marR="9264" marT="9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64" marR="9264" marT="9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9264" marR="9264" marT="9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264" marR="9264" marT="9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264" marR="9264" marT="9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 EXECULTADO</a:t>
                      </a:r>
                    </a:p>
                  </a:txBody>
                  <a:tcPr marL="9264" marR="9264" marT="9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PF</a:t>
                      </a:r>
                    </a:p>
                  </a:txBody>
                  <a:tcPr marL="9264" marR="9264" marT="9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 ABSENTEISMO</a:t>
                      </a:r>
                    </a:p>
                  </a:txBody>
                  <a:tcPr marL="9264" marR="9264" marT="9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914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64" marR="9264" marT="9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64" marR="9264" marT="92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64" marR="9264" marT="9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64" marR="9264" marT="9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64" marR="9264" marT="9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64" marR="9264" marT="9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64" marR="9264" marT="9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64" marR="9264" marT="9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444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PRIMEIRA CONSULTA </a:t>
                      </a:r>
                    </a:p>
                  </a:txBody>
                  <a:tcPr marL="9264" marR="9264" marT="9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64" marR="9264" marT="9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1.180</a:t>
                      </a:r>
                    </a:p>
                  </a:txBody>
                  <a:tcPr marL="9264" marR="9264" marT="9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1.014</a:t>
                      </a:r>
                    </a:p>
                  </a:txBody>
                  <a:tcPr marL="9264" marR="9264" marT="9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537</a:t>
                      </a:r>
                    </a:p>
                  </a:txBody>
                  <a:tcPr marL="9264" marR="9264" marT="9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35,75%</a:t>
                      </a:r>
                    </a:p>
                  </a:txBody>
                  <a:tcPr marL="9264" marR="9264" marT="9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477</a:t>
                      </a:r>
                    </a:p>
                  </a:txBody>
                  <a:tcPr marL="9264" marR="9264" marT="9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47%</a:t>
                      </a:r>
                    </a:p>
                  </a:txBody>
                  <a:tcPr marL="9264" marR="9264" marT="9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36268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SUBSEQUENTE</a:t>
                      </a:r>
                    </a:p>
                  </a:txBody>
                  <a:tcPr marL="9264" marR="9264" marT="9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64" marR="9264" marT="9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1.189</a:t>
                      </a:r>
                    </a:p>
                  </a:txBody>
                  <a:tcPr marL="9264" marR="9264" marT="9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1.100</a:t>
                      </a:r>
                    </a:p>
                  </a:txBody>
                  <a:tcPr marL="9264" marR="9264" marT="9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965</a:t>
                      </a:r>
                    </a:p>
                  </a:txBody>
                  <a:tcPr marL="9264" marR="9264" marT="9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64,24%</a:t>
                      </a:r>
                    </a:p>
                  </a:txBody>
                  <a:tcPr marL="9264" marR="9264" marT="9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135</a:t>
                      </a:r>
                    </a:p>
                  </a:txBody>
                  <a:tcPr marL="9264" marR="9264" marT="9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12,27%</a:t>
                      </a:r>
                    </a:p>
                  </a:txBody>
                  <a:tcPr marL="9264" marR="9264" marT="9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17914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64" marR="9264" marT="9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64" marR="9264" marT="92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264" marR="9264" marT="9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264" marR="9264" marT="9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264" marR="9264" marT="9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264" marR="9264" marT="9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264" marR="9264" marT="9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64" marR="9264" marT="9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692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264" marR="9264" marT="9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64" marR="9264" marT="9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2.369</a:t>
                      </a:r>
                    </a:p>
                  </a:txBody>
                  <a:tcPr marL="9264" marR="9264" marT="9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2.114</a:t>
                      </a:r>
                    </a:p>
                  </a:txBody>
                  <a:tcPr marL="9264" marR="9264" marT="9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1.502</a:t>
                      </a:r>
                    </a:p>
                  </a:txBody>
                  <a:tcPr marL="9264" marR="9264" marT="9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99,99%</a:t>
                      </a:r>
                    </a:p>
                  </a:txBody>
                  <a:tcPr marL="9264" marR="9264" marT="9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612</a:t>
                      </a:r>
                    </a:p>
                  </a:txBody>
                  <a:tcPr marL="9264" marR="9264" marT="9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59,27%</a:t>
                      </a:r>
                    </a:p>
                  </a:txBody>
                  <a:tcPr marL="9264" marR="9264" marT="9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7914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64" marR="9264" marT="92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64" marR="9264" marT="9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64" marR="9264" marT="92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64" marR="9264" marT="92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64" marR="9264" marT="92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64" marR="9264" marT="92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64" marR="9264" marT="92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64" marR="9264" marT="92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2683">
                <a:tc gridSpan="8"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rgbClr val="0070C0"/>
                          </a:solidFill>
                        </a:rPr>
                        <a:t>MÉDIA TRIMESTRAL OUTUBRO, NOVEMBRO E DEZEMBRO/2016</a:t>
                      </a:r>
                      <a:endParaRPr lang="pt-BR" sz="1800" b="1" dirty="0">
                        <a:solidFill>
                          <a:srgbClr val="0070C0"/>
                        </a:solidFill>
                      </a:endParaRPr>
                    </a:p>
                  </a:txBody>
                  <a:tcPr marL="9264" marR="9264" marT="92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914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64" marR="9264" marT="926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64" marR="9264" marT="926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64" marR="9264" marT="926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64" marR="9264" marT="926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64" marR="9264" marT="926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64" marR="9264" marT="926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64" marR="9264" marT="926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64" marR="9264" marT="926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147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CONSULTAS MÉDICAS</a:t>
                      </a:r>
                    </a:p>
                  </a:txBody>
                  <a:tcPr marL="9264" marR="9264" marT="9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64" marR="9264" marT="9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9264" marR="9264" marT="9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264" marR="9264" marT="9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264" marR="9264" marT="9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 EXECULTADO</a:t>
                      </a:r>
                    </a:p>
                  </a:txBody>
                  <a:tcPr marL="9264" marR="9264" marT="9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PF</a:t>
                      </a:r>
                    </a:p>
                  </a:txBody>
                  <a:tcPr marL="9264" marR="9264" marT="9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 ABSENTEISMO</a:t>
                      </a:r>
                    </a:p>
                  </a:txBody>
                  <a:tcPr marL="9264" marR="9264" marT="9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914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64" marR="9264" marT="9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64" marR="9264" marT="92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64" marR="9264" marT="9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64" marR="9264" marT="9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64" marR="9264" marT="9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64" marR="9264" marT="9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64" marR="9264" marT="9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64" marR="9264" marT="9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214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PRIMEIRA CONSULTA </a:t>
                      </a:r>
                    </a:p>
                  </a:txBody>
                  <a:tcPr marL="9264" marR="9264" marT="9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64" marR="9264" marT="9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1.515</a:t>
                      </a:r>
                    </a:p>
                  </a:txBody>
                  <a:tcPr marL="9264" marR="9264" marT="9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1.498</a:t>
                      </a:r>
                    </a:p>
                  </a:txBody>
                  <a:tcPr marL="9264" marR="9264" marT="9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1.040</a:t>
                      </a:r>
                    </a:p>
                  </a:txBody>
                  <a:tcPr marL="9264" marR="9264" marT="9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51.87%</a:t>
                      </a:r>
                    </a:p>
                  </a:txBody>
                  <a:tcPr marL="9264" marR="9264" marT="9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470,3</a:t>
                      </a:r>
                    </a:p>
                  </a:txBody>
                  <a:tcPr marL="9264" marR="9264" marT="9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31%</a:t>
                      </a:r>
                    </a:p>
                  </a:txBody>
                  <a:tcPr marL="9264" marR="9264" marT="9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36268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SUBSEQUENTE</a:t>
                      </a:r>
                    </a:p>
                  </a:txBody>
                  <a:tcPr marL="9264" marR="9264" marT="9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64" marR="9264" marT="9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1.517</a:t>
                      </a:r>
                    </a:p>
                  </a:txBody>
                  <a:tcPr marL="9264" marR="9264" marT="9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1.117</a:t>
                      </a:r>
                    </a:p>
                  </a:txBody>
                  <a:tcPr marL="9264" marR="9264" marT="9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1.004</a:t>
                      </a:r>
                    </a:p>
                  </a:txBody>
                  <a:tcPr marL="9264" marR="9264" marT="9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49,11%</a:t>
                      </a:r>
                    </a:p>
                  </a:txBody>
                  <a:tcPr marL="9264" marR="9264" marT="9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172</a:t>
                      </a:r>
                    </a:p>
                  </a:txBody>
                  <a:tcPr marL="9264" marR="9264" marT="9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10,12%</a:t>
                      </a:r>
                    </a:p>
                  </a:txBody>
                  <a:tcPr marL="9264" marR="9264" marT="9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17914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64" marR="9264" marT="9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64" marR="9264" marT="92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264" marR="9264" marT="9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264" marR="9264" marT="9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264" marR="9264" marT="9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264" marR="9264" marT="9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264" marR="9264" marT="9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64" marR="9264" marT="9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886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264" marR="9264" marT="9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64" marR="9264" marT="9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3.032</a:t>
                      </a:r>
                    </a:p>
                  </a:txBody>
                  <a:tcPr marL="9264" marR="9264" marT="9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2.615</a:t>
                      </a:r>
                    </a:p>
                  </a:txBody>
                  <a:tcPr marL="9264" marR="9264" marT="9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2.044</a:t>
                      </a:r>
                    </a:p>
                  </a:txBody>
                  <a:tcPr marL="9264" marR="9264" marT="9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49,11%</a:t>
                      </a:r>
                    </a:p>
                  </a:txBody>
                  <a:tcPr marL="9264" marR="9264" marT="9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642</a:t>
                      </a:r>
                    </a:p>
                  </a:txBody>
                  <a:tcPr marL="9264" marR="9264" marT="9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41,12%</a:t>
                      </a:r>
                    </a:p>
                  </a:txBody>
                  <a:tcPr marL="9264" marR="9264" marT="9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896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217" y="157694"/>
            <a:ext cx="854918" cy="7460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477" y="159488"/>
            <a:ext cx="905567" cy="73364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0381626" y="151045"/>
            <a:ext cx="1122802" cy="33805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0380635" y="517095"/>
            <a:ext cx="1112108" cy="3453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-1" y="128715"/>
            <a:ext cx="80488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70C0"/>
                </a:solidFill>
              </a:rPr>
              <a:t>ANÁLISE DE PERDAS DE VAGAS DE CONSULTAS MÉDICAS 2016/2017 - UPAE ARRUDA</a:t>
            </a:r>
            <a:endParaRPr lang="pt-BR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25" name="Tabela 24"/>
          <p:cNvGraphicFramePr>
            <a:graphicFrameLocks noGrp="1"/>
          </p:cNvGraphicFramePr>
          <p:nvPr/>
        </p:nvGraphicFramePr>
        <p:xfrm>
          <a:off x="149447" y="4837813"/>
          <a:ext cx="3302000" cy="765544"/>
        </p:xfrm>
        <a:graphic>
          <a:graphicData uri="http://schemas.openxmlformats.org/drawingml/2006/table">
            <a:tbl>
              <a:tblPr/>
              <a:tblGrid>
                <a:gridCol w="1663676"/>
                <a:gridCol w="545052"/>
                <a:gridCol w="522869"/>
                <a:gridCol w="570403"/>
              </a:tblGrid>
              <a:tr h="1916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Legenda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28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P.P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PERDA </a:t>
                      </a:r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PRIMÁRIA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128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P.F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PACIENTE FALTOSO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128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Média %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Média %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Tabela 17"/>
          <p:cNvGraphicFramePr>
            <a:graphicFrameLocks noGrp="1"/>
          </p:cNvGraphicFramePr>
          <p:nvPr/>
        </p:nvGraphicFramePr>
        <p:xfrm>
          <a:off x="365197" y="1056303"/>
          <a:ext cx="11128600" cy="3685819"/>
        </p:xfrm>
        <a:graphic>
          <a:graphicData uri="http://schemas.openxmlformats.org/drawingml/2006/table">
            <a:tbl>
              <a:tblPr/>
              <a:tblGrid>
                <a:gridCol w="1895451"/>
                <a:gridCol w="962086"/>
                <a:gridCol w="919007"/>
                <a:gridCol w="919007"/>
                <a:gridCol w="919007"/>
                <a:gridCol w="919007"/>
                <a:gridCol w="919007"/>
                <a:gridCol w="919007"/>
                <a:gridCol w="919007"/>
                <a:gridCol w="919007"/>
                <a:gridCol w="919007"/>
              </a:tblGrid>
              <a:tr h="110832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TIPO DE CONSULTA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OUTUBRO, NOVEMBRO E DEZEMBRO.2016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OUTUBRO, NOVEMBRO E DEZEMBRO.2017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577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P.P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P.F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Média</a:t>
                      </a:r>
                      <a:r>
                        <a:rPr lang="pt-BR" sz="10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P.P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P.F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83768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PRIMEIRA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117,6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165,3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498,3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663,6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36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RETORNO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69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3.032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1161,3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2.424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798,3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84,2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896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217" y="157694"/>
            <a:ext cx="854918" cy="7460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477" y="159488"/>
            <a:ext cx="905567" cy="73364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0381626" y="151045"/>
            <a:ext cx="1122802" cy="33805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0380635" y="517095"/>
            <a:ext cx="1112108" cy="3453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222205" y="511487"/>
            <a:ext cx="60392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70C0"/>
                </a:solidFill>
              </a:rPr>
              <a:t>ANÁLISE DE PERDAS DE VAGAS DE EXAMES 2016/2017 - UPAE ARRUDA</a:t>
            </a:r>
            <a:endParaRPr lang="pt-BR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711791" y="1531089"/>
          <a:ext cx="10016459" cy="3087963"/>
        </p:xfrm>
        <a:graphic>
          <a:graphicData uri="http://schemas.openxmlformats.org/drawingml/2006/table">
            <a:tbl>
              <a:tblPr/>
              <a:tblGrid>
                <a:gridCol w="1700180"/>
                <a:gridCol w="858677"/>
                <a:gridCol w="862970"/>
                <a:gridCol w="824329"/>
                <a:gridCol w="824329"/>
                <a:gridCol w="824329"/>
                <a:gridCol w="824329"/>
                <a:gridCol w="824329"/>
                <a:gridCol w="824329"/>
                <a:gridCol w="824329"/>
                <a:gridCol w="824329"/>
              </a:tblGrid>
              <a:tr h="701748">
                <a:tc gridSpan="11"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ANÁLISE DE PERDAS DE EXAMES - UPAE ARRUDA </a:t>
                      </a:r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2016/2017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3612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2296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TIPO DE CONSULTA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OUTUBRO, NOVEMBRO E DEZEMBRO.2016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OUTUBRO, NOVEMBRO E DEZEMBRO.2017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6105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P.P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P.F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Média %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P.P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P.F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Média %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74026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PRIMEIRA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886,6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896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217" y="157694"/>
            <a:ext cx="854918" cy="7460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477" y="159488"/>
            <a:ext cx="905567" cy="73364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0381626" y="151045"/>
            <a:ext cx="1122802" cy="33805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0380635" y="517095"/>
            <a:ext cx="1112108" cy="3453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510363" y="362631"/>
            <a:ext cx="7527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70C0"/>
                </a:solidFill>
              </a:rPr>
              <a:t>PROPOSTA DE OVERBOOKING PARA CONSULTAS MÉDICAS</a:t>
            </a:r>
            <a:endParaRPr lang="pt-BR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192567" y="966745"/>
          <a:ext cx="11226800" cy="4466492"/>
        </p:xfrm>
        <a:graphic>
          <a:graphicData uri="http://schemas.openxmlformats.org/drawingml/2006/table">
            <a:tbl>
              <a:tblPr/>
              <a:tblGrid>
                <a:gridCol w="2260298"/>
                <a:gridCol w="1276290"/>
                <a:gridCol w="1234071"/>
                <a:gridCol w="1234071"/>
                <a:gridCol w="1247062"/>
                <a:gridCol w="1247062"/>
                <a:gridCol w="1363973"/>
                <a:gridCol w="1363973"/>
              </a:tblGrid>
              <a:tr h="316524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MÉDIA ABSENTEÍSMO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0773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TIPO DE CONSULTA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OUTUBRO, NOVEMBRO E DEZEMBRO.2016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OUTUBRO, NOVEMBRO E DEZEMBRO.2017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29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1º VEZ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RETORNO 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1º VEZ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RETORNO 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PROPOSTA DE </a:t>
                      </a:r>
                      <a:r>
                        <a:rPr lang="pt-BR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OVERBOOKING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439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CARDIOLOGIA 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3,7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11,92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30% 1º VEZ E 10%RETORNO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439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ENDOCRINOLOGIA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11,2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25,39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15% 1º VEZ E 20%RETORNO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43082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NEFROLOGIA 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11,8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50,6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20% 1º VEZ E 30%RETORNO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43082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NEUROLOGIA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25,56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  <a:p>
                      <a:pPr algn="ctr" rtl="0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ORTOPEDIA 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18,8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4,8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40% 1º VEZ 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PNEUMOLOGIA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23,89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20% 1º VEZ E 20%RETORNO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PSIQUIATRIA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21.95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34,66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10% 1º VEZ E 20%RETORNO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REUMATOLOGIA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13,98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34,66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15% 1º VEZ E 20%RETORNO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UROLOGIQA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17,6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63,03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104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20% 1º VEZ E 30%RETORNO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896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50" y="-989916"/>
            <a:ext cx="12496800" cy="83312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-368289" y="-1137474"/>
            <a:ext cx="13023606" cy="8896350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5173182" y="5772150"/>
            <a:ext cx="7239000" cy="108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6135227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6126706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906715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6135227"/>
            <a:ext cx="834985" cy="43575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120" y="2345291"/>
            <a:ext cx="2068191" cy="194759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111" y="2743200"/>
            <a:ext cx="930492" cy="1297897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2734811" y="-520116"/>
            <a:ext cx="6585357" cy="1790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b="1" dirty="0" smtClean="0">
                <a:solidFill>
                  <a:schemeClr val="bg1"/>
                </a:solidFill>
              </a:rPr>
              <a:t>Muito Obrigada</a:t>
            </a:r>
          </a:p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Adriana C. Bezerra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</a:rPr>
              <a:t>adriana.bezerra@upaearruda.org.br</a:t>
            </a:r>
          </a:p>
        </p:txBody>
      </p:sp>
      <p:pic>
        <p:nvPicPr>
          <p:cNvPr id="7169" name="Picture 1" descr="C:\Users\adriana.bezerra\Desktop\foto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93305" y="1510017"/>
            <a:ext cx="4199760" cy="37666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4343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1325</TotalTime>
  <Words>395</Words>
  <Application>Microsoft Office PowerPoint</Application>
  <PresentationFormat>Personalizar</PresentationFormat>
  <Paragraphs>301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Tema do Office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Fabiana</dc:creator>
  <cp:lastModifiedBy>Adriana Bezerra</cp:lastModifiedBy>
  <cp:revision>133</cp:revision>
  <dcterms:created xsi:type="dcterms:W3CDTF">2017-06-28T23:09:23Z</dcterms:created>
  <dcterms:modified xsi:type="dcterms:W3CDTF">2018-01-30T16:10:27Z</dcterms:modified>
</cp:coreProperties>
</file>