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10"/>
  </p:notesMasterIdLst>
  <p:sldIdLst>
    <p:sldId id="256" r:id="rId2"/>
    <p:sldId id="260" r:id="rId3"/>
    <p:sldId id="259" r:id="rId4"/>
    <p:sldId id="261" r:id="rId5"/>
    <p:sldId id="262" r:id="rId6"/>
    <p:sldId id="263" r:id="rId7"/>
    <p:sldId id="264" r:id="rId8"/>
    <p:sldId id="265" r:id="rId9"/>
  </p:sldIdLst>
  <p:sldSz cx="9144000" cy="6858000" type="screen4x3"/>
  <p:notesSz cx="6797675" cy="9926638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08" y="64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B355F70-5293-41AB-A468-7A78D846F1B9}" type="datetimeFigureOut">
              <a:rPr lang="pt-BR" smtClean="0"/>
              <a:pPr/>
              <a:t>21/11/2017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C3211CA-4BD9-48D0-8150-BDBA3DFE80E7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4CB2E9-C07F-444B-A06F-981A204D5FC6}" type="datetimeFigureOut">
              <a:rPr lang="pt-BR" smtClean="0"/>
              <a:pPr/>
              <a:t>21/11/2017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D683EA-5E37-49CD-BE83-5CC2DC8A27F7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4CB2E9-C07F-444B-A06F-981A204D5FC6}" type="datetimeFigureOut">
              <a:rPr lang="pt-BR" smtClean="0"/>
              <a:pPr/>
              <a:t>21/11/2017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D683EA-5E37-49CD-BE83-5CC2DC8A27F7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4CB2E9-C07F-444B-A06F-981A204D5FC6}" type="datetimeFigureOut">
              <a:rPr lang="pt-BR" smtClean="0"/>
              <a:pPr/>
              <a:t>21/11/2017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D683EA-5E37-49CD-BE83-5CC2DC8A27F7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4CB2E9-C07F-444B-A06F-981A204D5FC6}" type="datetimeFigureOut">
              <a:rPr lang="pt-BR" smtClean="0"/>
              <a:pPr/>
              <a:t>21/11/2017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D683EA-5E37-49CD-BE83-5CC2DC8A27F7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4CB2E9-C07F-444B-A06F-981A204D5FC6}" type="datetimeFigureOut">
              <a:rPr lang="pt-BR" smtClean="0"/>
              <a:pPr/>
              <a:t>21/11/2017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D683EA-5E37-49CD-BE83-5CC2DC8A27F7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4CB2E9-C07F-444B-A06F-981A204D5FC6}" type="datetimeFigureOut">
              <a:rPr lang="pt-BR" smtClean="0"/>
              <a:pPr/>
              <a:t>21/11/2017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D683EA-5E37-49CD-BE83-5CC2DC8A27F7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4CB2E9-C07F-444B-A06F-981A204D5FC6}" type="datetimeFigureOut">
              <a:rPr lang="pt-BR" smtClean="0"/>
              <a:pPr/>
              <a:t>21/11/2017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D683EA-5E37-49CD-BE83-5CC2DC8A27F7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4CB2E9-C07F-444B-A06F-981A204D5FC6}" type="datetimeFigureOut">
              <a:rPr lang="pt-BR" smtClean="0"/>
              <a:pPr/>
              <a:t>21/11/2017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D683EA-5E37-49CD-BE83-5CC2DC8A27F7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4CB2E9-C07F-444B-A06F-981A204D5FC6}" type="datetimeFigureOut">
              <a:rPr lang="pt-BR" smtClean="0"/>
              <a:pPr/>
              <a:t>21/11/2017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D683EA-5E37-49CD-BE83-5CC2DC8A27F7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4CB2E9-C07F-444B-A06F-981A204D5FC6}" type="datetimeFigureOut">
              <a:rPr lang="pt-BR" smtClean="0"/>
              <a:pPr/>
              <a:t>21/11/2017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D683EA-5E37-49CD-BE83-5CC2DC8A27F7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4CB2E9-C07F-444B-A06F-981A204D5FC6}" type="datetimeFigureOut">
              <a:rPr lang="pt-BR" smtClean="0"/>
              <a:pPr/>
              <a:t>21/11/2017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D683EA-5E37-49CD-BE83-5CC2DC8A27F7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4CB2E9-C07F-444B-A06F-981A204D5FC6}" type="datetimeFigureOut">
              <a:rPr lang="pt-BR" smtClean="0"/>
              <a:pPr/>
              <a:t>21/11/2017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D683EA-5E37-49CD-BE83-5CC2DC8A27F7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emf"/><Relationship Id="rId4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428728" y="928670"/>
            <a:ext cx="6400800" cy="1252534"/>
          </a:xfrm>
        </p:spPr>
        <p:txBody>
          <a:bodyPr/>
          <a:lstStyle/>
          <a:p>
            <a:r>
              <a:rPr lang="pt-BR" b="1" dirty="0" smtClean="0">
                <a:solidFill>
                  <a:srgbClr val="0070C0"/>
                </a:solidFill>
              </a:rPr>
              <a:t>UPA-E Deputado Antônio Luiz Filho</a:t>
            </a:r>
            <a:endParaRPr lang="pt-BR" b="1" dirty="0">
              <a:solidFill>
                <a:srgbClr val="0070C0"/>
              </a:solidFill>
            </a:endParaRPr>
          </a:p>
        </p:txBody>
      </p:sp>
      <p:pic>
        <p:nvPicPr>
          <p:cNvPr id="1026" name="Picture 2" descr="C:\Users\micheli.luana\Desktop\HCPGESTAO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929322" y="0"/>
            <a:ext cx="952506" cy="714380"/>
          </a:xfrm>
          <a:prstGeom prst="rect">
            <a:avLst/>
          </a:prstGeom>
          <a:noFill/>
        </p:spPr>
      </p:pic>
      <p:pic>
        <p:nvPicPr>
          <p:cNvPr id="5" name="Imagem 4" descr="C:\Users\michele\AppData\Local\Microsoft\Windows\INetCache\Content.Word\IMG_0517.jp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71604" y="1643050"/>
            <a:ext cx="6215106" cy="39290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Imagem 6">
            <a:extLst>
              <a:ext uri="{FF2B5EF4-FFF2-40B4-BE49-F238E27FC236}">
                <a16:creationId xmlns:lc="http://schemas.openxmlformats.org/drawingml/2006/lockedCanvas" xmlns="" xmlns:a16="http://schemas.microsoft.com/office/drawing/2014/main" xmlns:xdr="http://schemas.openxmlformats.org/drawingml/2006/spreadsheetDrawing" id="{00000000-0008-0000-0100-000004000000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lc="http://schemas.openxmlformats.org/drawingml/2006/lockedCanvas" xmlns="" xmlns:a14="http://schemas.microsoft.com/office/drawing/2010/main" xmlns:xdr="http://schemas.openxmlformats.org/drawingml/2006/spreadsheetDrawing" val="0"/>
              </a:ext>
            </a:extLst>
          </a:blip>
          <a:stretch>
            <a:fillRect/>
          </a:stretch>
        </p:blipFill>
        <p:spPr>
          <a:xfrm>
            <a:off x="1785918" y="214290"/>
            <a:ext cx="4071966" cy="500066"/>
          </a:xfrm>
          <a:prstGeom prst="rect">
            <a:avLst/>
          </a:prstGeom>
        </p:spPr>
      </p:pic>
      <p:sp>
        <p:nvSpPr>
          <p:cNvPr id="6" name="Subtítulo 2"/>
          <p:cNvSpPr txBox="1">
            <a:spLocks/>
          </p:cNvSpPr>
          <p:nvPr/>
        </p:nvSpPr>
        <p:spPr>
          <a:xfrm>
            <a:off x="3428992" y="5929330"/>
            <a:ext cx="2571768" cy="357190"/>
          </a:xfrm>
          <a:prstGeom prst="rect">
            <a:avLst/>
          </a:prstGeom>
        </p:spPr>
        <p:txBody>
          <a:bodyPr vert="horz" lIns="91440" tIns="45720" rIns="91440" bIns="45720" rtlCol="0">
            <a:normAutofit fontScale="625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pt-BR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NOVEMBRO/2017</a:t>
            </a:r>
            <a:endParaRPr kumimoji="0" lang="pt-BR" sz="3200" b="1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Conteúdo 3"/>
          <p:cNvSpPr>
            <a:spLocks noGrp="1"/>
          </p:cNvSpPr>
          <p:nvPr>
            <p:ph idx="1"/>
          </p:nvPr>
        </p:nvSpPr>
        <p:spPr>
          <a:xfrm>
            <a:off x="500034" y="1571612"/>
            <a:ext cx="2571768" cy="3951288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pt-BR" sz="2000" dirty="0" smtClean="0"/>
              <a:t>Cardiologia</a:t>
            </a:r>
          </a:p>
          <a:p>
            <a:pPr>
              <a:buFont typeface="Wingdings" pitchFamily="2" charset="2"/>
              <a:buChar char="Ø"/>
            </a:pPr>
            <a:r>
              <a:rPr lang="pt-BR" sz="2000" dirty="0" smtClean="0"/>
              <a:t>Endocrinologia</a:t>
            </a:r>
          </a:p>
          <a:p>
            <a:pPr>
              <a:buFont typeface="Wingdings" pitchFamily="2" charset="2"/>
              <a:buChar char="Ø"/>
            </a:pPr>
            <a:r>
              <a:rPr lang="pt-BR" sz="2000" dirty="0" smtClean="0"/>
              <a:t>Urologia</a:t>
            </a:r>
          </a:p>
          <a:p>
            <a:pPr>
              <a:buFont typeface="Wingdings" pitchFamily="2" charset="2"/>
              <a:buChar char="Ø"/>
            </a:pPr>
            <a:r>
              <a:rPr lang="pt-BR" sz="2000" dirty="0" smtClean="0"/>
              <a:t>Reumatologia</a:t>
            </a:r>
          </a:p>
          <a:p>
            <a:pPr>
              <a:buFont typeface="Wingdings" pitchFamily="2" charset="2"/>
              <a:buChar char="Ø"/>
            </a:pPr>
            <a:r>
              <a:rPr lang="pt-BR" sz="2000" dirty="0" smtClean="0"/>
              <a:t>Nefrologia</a:t>
            </a:r>
          </a:p>
          <a:p>
            <a:pPr>
              <a:buFont typeface="Wingdings" pitchFamily="2" charset="2"/>
              <a:buChar char="Ø"/>
            </a:pPr>
            <a:r>
              <a:rPr lang="pt-BR" sz="2000" dirty="0" smtClean="0"/>
              <a:t>Psiquiatria</a:t>
            </a:r>
          </a:p>
          <a:p>
            <a:pPr>
              <a:buFont typeface="Wingdings" pitchFamily="2" charset="2"/>
              <a:buChar char="Ø"/>
            </a:pPr>
            <a:r>
              <a:rPr lang="pt-BR" sz="2000" dirty="0" smtClean="0"/>
              <a:t>Ortopedia</a:t>
            </a:r>
          </a:p>
          <a:p>
            <a:pPr>
              <a:buFont typeface="Wingdings" pitchFamily="2" charset="2"/>
              <a:buChar char="Ø"/>
            </a:pPr>
            <a:r>
              <a:rPr lang="pt-BR" sz="2000" dirty="0" smtClean="0"/>
              <a:t>Neurologia</a:t>
            </a:r>
          </a:p>
          <a:p>
            <a:pPr>
              <a:buFont typeface="Wingdings" pitchFamily="2" charset="2"/>
              <a:buChar char="Ø"/>
            </a:pPr>
            <a:r>
              <a:rPr lang="pt-BR" sz="2000" dirty="0" smtClean="0"/>
              <a:t>Pneumologia</a:t>
            </a:r>
            <a:endParaRPr lang="pt-BR" sz="2000" dirty="0"/>
          </a:p>
        </p:txBody>
      </p:sp>
      <p:sp>
        <p:nvSpPr>
          <p:cNvPr id="10" name="Espaço Reservado para Conteúdo 5"/>
          <p:cNvSpPr>
            <a:spLocks noGrp="1"/>
          </p:cNvSpPr>
          <p:nvPr>
            <p:ph sz="quarter" idx="4294967295"/>
          </p:nvPr>
        </p:nvSpPr>
        <p:spPr>
          <a:xfrm>
            <a:off x="3286116" y="1571612"/>
            <a:ext cx="2714625" cy="4000500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pt-BR" sz="2000" dirty="0" smtClean="0"/>
              <a:t>Ecografia</a:t>
            </a:r>
          </a:p>
          <a:p>
            <a:pPr>
              <a:buFont typeface="Wingdings" pitchFamily="2" charset="2"/>
              <a:buChar char="Ø"/>
            </a:pPr>
            <a:r>
              <a:rPr lang="pt-BR" sz="2000" dirty="0" smtClean="0"/>
              <a:t>Ergometria</a:t>
            </a:r>
          </a:p>
          <a:p>
            <a:pPr>
              <a:buFont typeface="Wingdings" pitchFamily="2" charset="2"/>
              <a:buChar char="Ø"/>
            </a:pPr>
            <a:r>
              <a:rPr lang="pt-BR" sz="2000" dirty="0" smtClean="0"/>
              <a:t>Ultrassonografia</a:t>
            </a:r>
          </a:p>
          <a:p>
            <a:pPr>
              <a:buFont typeface="Wingdings" pitchFamily="2" charset="2"/>
              <a:buChar char="Ø"/>
            </a:pPr>
            <a:r>
              <a:rPr lang="pt-BR" sz="2000" dirty="0" smtClean="0"/>
              <a:t>Endoscopia</a:t>
            </a:r>
          </a:p>
          <a:p>
            <a:pPr>
              <a:buFont typeface="Wingdings" pitchFamily="2" charset="2"/>
              <a:buChar char="Ø"/>
            </a:pPr>
            <a:r>
              <a:rPr lang="pt-BR" sz="2000" dirty="0" smtClean="0"/>
              <a:t>Colonoscopia</a:t>
            </a:r>
          </a:p>
          <a:p>
            <a:pPr>
              <a:buFont typeface="Wingdings" pitchFamily="2" charset="2"/>
              <a:buChar char="Ø"/>
            </a:pPr>
            <a:r>
              <a:rPr lang="pt-BR" sz="2000" dirty="0" smtClean="0"/>
              <a:t>Raio-X</a:t>
            </a:r>
            <a:endParaRPr lang="pt-BR" sz="2000" dirty="0"/>
          </a:p>
        </p:txBody>
      </p:sp>
      <p:sp>
        <p:nvSpPr>
          <p:cNvPr id="6" name="Espaço Reservado para Texto 2"/>
          <p:cNvSpPr txBox="1">
            <a:spLocks/>
          </p:cNvSpPr>
          <p:nvPr/>
        </p:nvSpPr>
        <p:spPr>
          <a:xfrm>
            <a:off x="142844" y="1142984"/>
            <a:ext cx="3357586" cy="393689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tabLst/>
              <a:defRPr/>
            </a:pPr>
            <a:r>
              <a:rPr kumimoji="0" lang="pt-BR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CONSULTAS MÉDICAS</a:t>
            </a:r>
          </a:p>
        </p:txBody>
      </p:sp>
      <p:sp>
        <p:nvSpPr>
          <p:cNvPr id="7" name="Espaço Reservado para Texto 4"/>
          <p:cNvSpPr txBox="1">
            <a:spLocks/>
          </p:cNvSpPr>
          <p:nvPr/>
        </p:nvSpPr>
        <p:spPr>
          <a:xfrm>
            <a:off x="3357554" y="1071546"/>
            <a:ext cx="1643074" cy="428628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tabLst/>
              <a:defRPr/>
            </a:pPr>
            <a:r>
              <a:rPr kumimoji="0" lang="pt-BR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EXAMES</a:t>
            </a:r>
            <a:r>
              <a:rPr kumimoji="0" lang="pt-BR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endParaRPr kumimoji="0" lang="pt-BR" sz="2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Espaço Reservado para Texto 4"/>
          <p:cNvSpPr txBox="1">
            <a:spLocks/>
          </p:cNvSpPr>
          <p:nvPr/>
        </p:nvSpPr>
        <p:spPr>
          <a:xfrm>
            <a:off x="6000760" y="1142984"/>
            <a:ext cx="2357454" cy="428628"/>
          </a:xfrm>
          <a:prstGeom prst="rect">
            <a:avLst/>
          </a:prstGeom>
        </p:spPr>
        <p:txBody>
          <a:bodyPr>
            <a:noAutofit/>
          </a:bodyPr>
          <a:lstStyle/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tabLst/>
              <a:defRPr/>
            </a:pPr>
            <a:r>
              <a:rPr kumimoji="0" lang="pt-BR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NÃO</a:t>
            </a:r>
            <a:r>
              <a:rPr kumimoji="0" lang="pt-BR" sz="2000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MÉDICOS </a:t>
            </a:r>
            <a:r>
              <a:rPr kumimoji="0" lang="pt-BR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endParaRPr kumimoji="0" lang="pt-BR" sz="20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1" name="Espaço Reservado para Conteúdo 5"/>
          <p:cNvSpPr txBox="1">
            <a:spLocks/>
          </p:cNvSpPr>
          <p:nvPr/>
        </p:nvSpPr>
        <p:spPr>
          <a:xfrm>
            <a:off x="5929322" y="1571612"/>
            <a:ext cx="3071834" cy="4000528"/>
          </a:xfrm>
          <a:prstGeom prst="rect">
            <a:avLst/>
          </a:prstGeom>
          <a:ln>
            <a:noFill/>
            <a:prstDash val="sysDash"/>
            <a:miter lim="800000"/>
          </a:ln>
        </p:spPr>
        <p:txBody>
          <a:bodyPr vert="horz">
            <a:normAutofit/>
          </a:bodyPr>
          <a:lstStyle/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" pitchFamily="2" charset="2"/>
              <a:buChar char="Ø"/>
              <a:tabLst/>
              <a:defRPr/>
            </a:pPr>
            <a:r>
              <a:rPr lang="pt-BR" sz="2000" dirty="0" smtClean="0"/>
              <a:t>Psicologia</a:t>
            </a:r>
            <a:endParaRPr kumimoji="0" lang="pt-BR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" pitchFamily="2" charset="2"/>
              <a:buChar char="Ø"/>
              <a:tabLst/>
              <a:defRPr/>
            </a:pPr>
            <a:r>
              <a:rPr kumimoji="0" lang="pt-BR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Fisioterapia</a:t>
            </a:r>
          </a:p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" pitchFamily="2" charset="2"/>
              <a:buChar char="Ø"/>
              <a:tabLst/>
              <a:defRPr/>
            </a:pPr>
            <a:r>
              <a:rPr lang="pt-BR" sz="2000" dirty="0" smtClean="0"/>
              <a:t>Estomaterapia</a:t>
            </a:r>
            <a:endParaRPr kumimoji="0" lang="pt-BR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" pitchFamily="2" charset="2"/>
              <a:buChar char="Ø"/>
              <a:tabLst/>
              <a:defRPr/>
            </a:pPr>
            <a:r>
              <a:rPr kumimoji="0" lang="pt-BR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Terapia Ocupacional </a:t>
            </a:r>
          </a:p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" pitchFamily="2" charset="2"/>
              <a:buChar char="Ø"/>
              <a:tabLst/>
              <a:defRPr/>
            </a:pPr>
            <a:r>
              <a:rPr lang="pt-BR" sz="2000" dirty="0" smtClean="0"/>
              <a:t>Nutrição</a:t>
            </a:r>
            <a:endParaRPr kumimoji="0" lang="pt-BR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13" name="Imagem 12">
            <a:extLst>
              <a:ext uri="{FF2B5EF4-FFF2-40B4-BE49-F238E27FC236}">
                <a16:creationId xmlns:lc="http://schemas.openxmlformats.org/drawingml/2006/lockedCanvas" xmlns="" xmlns:a16="http://schemas.microsoft.com/office/drawing/2014/main" xmlns:xdr="http://schemas.openxmlformats.org/drawingml/2006/spreadsheetDrawing" id="{00000000-0008-0000-0100-00000400000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lc="http://schemas.openxmlformats.org/drawingml/2006/lockedCanvas" xmlns="" xmlns:a14="http://schemas.microsoft.com/office/drawing/2010/main" xmlns:xdr="http://schemas.openxmlformats.org/drawingml/2006/spreadsheetDrawing" val="0"/>
              </a:ext>
            </a:extLst>
          </a:blip>
          <a:stretch>
            <a:fillRect/>
          </a:stretch>
        </p:blipFill>
        <p:spPr>
          <a:xfrm>
            <a:off x="1714480" y="142852"/>
            <a:ext cx="4071966" cy="500066"/>
          </a:xfrm>
          <a:prstGeom prst="rect">
            <a:avLst/>
          </a:prstGeom>
        </p:spPr>
      </p:pic>
      <p:pic>
        <p:nvPicPr>
          <p:cNvPr id="14" name="Picture 2" descr="C:\Users\micheli.luana\Desktop\HCPGESTAO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857884" y="71414"/>
            <a:ext cx="857256" cy="65723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428596" y="714356"/>
            <a:ext cx="8229600" cy="654032"/>
          </a:xfrm>
        </p:spPr>
        <p:txBody>
          <a:bodyPr>
            <a:normAutofit fontScale="90000"/>
          </a:bodyPr>
          <a:lstStyle/>
          <a:p>
            <a:r>
              <a:rPr lang="pt-BR" b="1" dirty="0" smtClean="0"/>
              <a:t>COLABORADORES </a:t>
            </a:r>
            <a:r>
              <a:rPr lang="pt-BR" b="1" dirty="0" smtClean="0"/>
              <a:t>DA UPA-E ARRUDA</a:t>
            </a:r>
            <a:endParaRPr lang="pt-BR" b="1" dirty="0"/>
          </a:p>
        </p:txBody>
      </p:sp>
      <p:pic>
        <p:nvPicPr>
          <p:cNvPr id="4" name="Picture 2" descr="C:\Users\micheli.luana\Desktop\HCPGESTAO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86446" y="0"/>
            <a:ext cx="857256" cy="714332"/>
          </a:xfrm>
          <a:prstGeom prst="rect">
            <a:avLst/>
          </a:prstGeom>
          <a:noFill/>
        </p:spPr>
      </p:pic>
      <p:pic>
        <p:nvPicPr>
          <p:cNvPr id="5" name="Imagem 4">
            <a:extLst>
              <a:ext uri="{FF2B5EF4-FFF2-40B4-BE49-F238E27FC236}">
                <a16:creationId xmlns:lc="http://schemas.openxmlformats.org/drawingml/2006/lockedCanvas" xmlns="" xmlns:a16="http://schemas.microsoft.com/office/drawing/2014/main" xmlns:xdr="http://schemas.openxmlformats.org/drawingml/2006/spreadsheetDrawing" id="{00000000-0008-0000-0100-000004000000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lc="http://schemas.openxmlformats.org/drawingml/2006/lockedCanvas" xmlns="" xmlns:a14="http://schemas.microsoft.com/office/drawing/2010/main" xmlns:xdr="http://schemas.openxmlformats.org/drawingml/2006/spreadsheetDrawing" val="0"/>
              </a:ext>
            </a:extLst>
          </a:blip>
          <a:stretch>
            <a:fillRect/>
          </a:stretch>
        </p:blipFill>
        <p:spPr>
          <a:xfrm>
            <a:off x="1643042" y="142852"/>
            <a:ext cx="4071966" cy="500066"/>
          </a:xfrm>
          <a:prstGeom prst="rect">
            <a:avLst/>
          </a:prstGeom>
        </p:spPr>
      </p:pic>
      <p:sp>
        <p:nvSpPr>
          <p:cNvPr id="6" name="Espaço Reservado para Conteúdo 1"/>
          <p:cNvSpPr txBox="1">
            <a:spLocks/>
          </p:cNvSpPr>
          <p:nvPr/>
        </p:nvSpPr>
        <p:spPr>
          <a:xfrm>
            <a:off x="1428728" y="1428736"/>
            <a:ext cx="6143668" cy="5214974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/>
          <a:p>
            <a:pPr marL="342900" marR="0" lvl="0" indent="-34290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pt-BR" sz="1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pt-BR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COORDENAÇÃO – 03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pt-BR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MÉDICOS</a:t>
            </a:r>
            <a:r>
              <a:rPr kumimoji="0" lang="pt-BR" sz="16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pt-BR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CONSULTAS - 12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pt-BR" sz="1600" dirty="0" smtClean="0"/>
              <a:t>MÉDICOS EXAMES – 09</a:t>
            </a:r>
          </a:p>
          <a:p>
            <a:pPr marL="342900" lvl="0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pt-BR" sz="1500" dirty="0" smtClean="0"/>
              <a:t>ENFERMEIROS – 03</a:t>
            </a:r>
          </a:p>
          <a:p>
            <a:pPr marL="342900" lvl="0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pt-BR" sz="1500" dirty="0" smtClean="0"/>
              <a:t>FISIOTERAPEUTAS – 04</a:t>
            </a:r>
          </a:p>
          <a:p>
            <a:pPr marL="342900" lvl="0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pt-BR" sz="1500" dirty="0" smtClean="0"/>
              <a:t>FARMACEUTICOS – 02</a:t>
            </a:r>
          </a:p>
          <a:p>
            <a:pPr marL="342900" lvl="0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pt-BR" sz="1500" dirty="0" smtClean="0"/>
              <a:t>PSICOLOGOS – 02</a:t>
            </a:r>
          </a:p>
          <a:p>
            <a:pPr marL="342900" lvl="0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pt-BR" sz="1500" dirty="0" smtClean="0"/>
              <a:t>NUTRICIONISTA – 01</a:t>
            </a:r>
          </a:p>
          <a:p>
            <a:pPr marL="342900" lvl="0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pt-BR" sz="1500" dirty="0" smtClean="0"/>
              <a:t>ASSISTENTES SOCIAIS – 02</a:t>
            </a:r>
          </a:p>
          <a:p>
            <a:pPr marL="342900" lvl="0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pt-BR" sz="1500" dirty="0" smtClean="0"/>
              <a:t>TERAPEUTA OCUPACIONAL – </a:t>
            </a:r>
            <a:r>
              <a:rPr lang="pt-BR" sz="1500" dirty="0" smtClean="0"/>
              <a:t>01</a:t>
            </a:r>
          </a:p>
          <a:p>
            <a:pPr marL="342900" lvl="0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pt-BR" sz="1500" dirty="0" smtClean="0"/>
              <a:t>ESTOMATERAPEUTA - 01</a:t>
            </a:r>
          </a:p>
          <a:p>
            <a:pPr marL="342900" lvl="0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pt-BR" sz="1600" dirty="0" smtClean="0"/>
              <a:t>ASSISTENTES ADM – 06</a:t>
            </a:r>
          </a:p>
          <a:p>
            <a:pPr marL="342900" lvl="0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pt-BR" sz="1600" dirty="0" smtClean="0"/>
              <a:t>AUXILIARES ADM – 08</a:t>
            </a:r>
          </a:p>
          <a:p>
            <a:pPr marL="342900" lvl="0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pt-BR" sz="1600" dirty="0" smtClean="0"/>
              <a:t>AUXILIAR DE MANUTENÇÃO – 01</a:t>
            </a:r>
          </a:p>
          <a:p>
            <a:pPr marL="342900" lvl="0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pt-BR" sz="1600" dirty="0" smtClean="0"/>
              <a:t>PORTEIROS – </a:t>
            </a:r>
            <a:r>
              <a:rPr lang="pt-BR" sz="1600" dirty="0" smtClean="0"/>
              <a:t>02</a:t>
            </a:r>
          </a:p>
          <a:p>
            <a:pPr marL="342900" lvl="0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pt-BR" sz="1600" dirty="0" smtClean="0"/>
              <a:t>TECNICOS DE ENFERMAGEM – 06</a:t>
            </a:r>
          </a:p>
          <a:p>
            <a:pPr marL="342900" lvl="0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pt-BR" sz="1600" dirty="0" smtClean="0"/>
              <a:t>AUXILIAR DE SERVIÇOS GERAIS – 04</a:t>
            </a:r>
          </a:p>
          <a:p>
            <a:pPr marL="342900" lvl="0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pt-BR" sz="1600" dirty="0" smtClean="0"/>
              <a:t>COPEIRO – 01</a:t>
            </a:r>
          </a:p>
          <a:p>
            <a:pPr marL="342900" lvl="0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pt-BR" sz="1600" dirty="0" smtClean="0"/>
              <a:t>JARDINEIRO – 01</a:t>
            </a:r>
          </a:p>
          <a:p>
            <a:pPr marL="342900" lvl="0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pt-BR" sz="1600" dirty="0" smtClean="0"/>
              <a:t>TECNICOS DE RAIO-X - 02</a:t>
            </a:r>
            <a:endParaRPr lang="pt-BR" sz="1600" dirty="0" smtClean="0">
              <a:solidFill>
                <a:srgbClr val="0070C0"/>
              </a:solidFill>
            </a:endParaRPr>
          </a:p>
          <a:p>
            <a:pPr marL="3086100" lvl="6" indent="-342900">
              <a:spcBef>
                <a:spcPct val="20000"/>
              </a:spcBef>
              <a:defRPr/>
            </a:pPr>
            <a:r>
              <a:rPr lang="pt-BR" sz="1600" b="1" dirty="0" smtClean="0">
                <a:solidFill>
                  <a:srgbClr val="0070C0"/>
                </a:solidFill>
              </a:rPr>
              <a:t>	</a:t>
            </a:r>
            <a:r>
              <a:rPr lang="pt-BR" sz="2600" b="1" dirty="0" smtClean="0">
                <a:solidFill>
                  <a:srgbClr val="0070C0"/>
                </a:solidFill>
              </a:rPr>
              <a:t>TOTAL = 71 </a:t>
            </a:r>
            <a:endParaRPr lang="pt-BR" sz="1600" b="1" dirty="0" smtClean="0">
              <a:solidFill>
                <a:srgbClr val="0070C0"/>
              </a:solidFill>
            </a:endParaRPr>
          </a:p>
          <a:p>
            <a:pPr marL="342900" lvl="0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endParaRPr lang="pt-BR" sz="1600" dirty="0" smtClean="0"/>
          </a:p>
          <a:p>
            <a:pPr marL="342900" lvl="0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endParaRPr lang="pt-BR" sz="1500" dirty="0" smtClean="0"/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lang="pt-BR" sz="2400" dirty="0" smtClean="0"/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pt-BR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pt-BR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pt-BR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pt-BR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428596" y="785794"/>
            <a:ext cx="3643338" cy="500066"/>
          </a:xfrm>
        </p:spPr>
        <p:txBody>
          <a:bodyPr>
            <a:normAutofit fontScale="90000"/>
          </a:bodyPr>
          <a:lstStyle/>
          <a:p>
            <a:pPr>
              <a:buFont typeface="Arial" pitchFamily="34" charset="0"/>
              <a:buChar char="•"/>
            </a:pPr>
            <a:r>
              <a:rPr lang="pt-BR" dirty="0" smtClean="0">
                <a:solidFill>
                  <a:srgbClr val="0070C0"/>
                </a:solidFill>
              </a:rPr>
              <a:t> </a:t>
            </a:r>
            <a:r>
              <a:rPr lang="pt-BR" dirty="0" smtClean="0">
                <a:solidFill>
                  <a:srgbClr val="0070C0"/>
                </a:solidFill>
              </a:rPr>
              <a:t>INDICADOR </a:t>
            </a:r>
            <a:r>
              <a:rPr lang="pt-BR" dirty="0" smtClean="0">
                <a:solidFill>
                  <a:srgbClr val="0070C0"/>
                </a:solidFill>
              </a:rPr>
              <a:t>01</a:t>
            </a:r>
            <a:endParaRPr lang="pt-BR" dirty="0">
              <a:solidFill>
                <a:srgbClr val="0070C0"/>
              </a:solidFill>
            </a:endParaRPr>
          </a:p>
        </p:txBody>
      </p:sp>
      <p:sp>
        <p:nvSpPr>
          <p:cNvPr id="5" name="Espaço Reservado para Conteúdo 4"/>
          <p:cNvSpPr>
            <a:spLocks noGrp="1"/>
          </p:cNvSpPr>
          <p:nvPr>
            <p:ph idx="1"/>
          </p:nvPr>
        </p:nvSpPr>
        <p:spPr>
          <a:xfrm>
            <a:off x="571472" y="1357298"/>
            <a:ext cx="3500462" cy="357190"/>
          </a:xfrm>
        </p:spPr>
        <p:txBody>
          <a:bodyPr>
            <a:normAutofit fontScale="62500" lnSpcReduction="20000"/>
          </a:bodyPr>
          <a:lstStyle/>
          <a:p>
            <a:r>
              <a:rPr lang="pt-BR" b="1" dirty="0" smtClean="0"/>
              <a:t>EXAMES</a:t>
            </a:r>
            <a:r>
              <a:rPr lang="pt-BR" dirty="0" smtClean="0"/>
              <a:t> </a:t>
            </a:r>
            <a:r>
              <a:rPr lang="pt-BR" b="1" dirty="0" smtClean="0"/>
              <a:t>LABORATORIAIS</a:t>
            </a:r>
            <a:endParaRPr lang="pt-BR" b="1" dirty="0"/>
          </a:p>
        </p:txBody>
      </p:sp>
      <p:sp>
        <p:nvSpPr>
          <p:cNvPr id="7" name="Espaço Reservado para Conteúdo 4"/>
          <p:cNvSpPr txBox="1">
            <a:spLocks/>
          </p:cNvSpPr>
          <p:nvPr/>
        </p:nvSpPr>
        <p:spPr>
          <a:xfrm>
            <a:off x="571472" y="3429000"/>
            <a:ext cx="3429024" cy="357190"/>
          </a:xfrm>
          <a:prstGeom prst="rect">
            <a:avLst/>
          </a:prstGeom>
        </p:spPr>
        <p:txBody>
          <a:bodyPr vert="horz">
            <a:normAutofit fontScale="62500" lnSpcReduction="20000"/>
          </a:bodyPr>
          <a:lstStyle/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tabLst/>
              <a:defRPr/>
            </a:pPr>
            <a:r>
              <a:rPr kumimoji="0" lang="pt-BR" sz="27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ESTRATÉGIAS DESENVOLVIADAS</a:t>
            </a:r>
            <a:endParaRPr kumimoji="0" lang="pt-BR" sz="27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Espaço Reservado para Conteúdo 4"/>
          <p:cNvSpPr txBox="1">
            <a:spLocks/>
          </p:cNvSpPr>
          <p:nvPr/>
        </p:nvSpPr>
        <p:spPr>
          <a:xfrm>
            <a:off x="571472" y="3643314"/>
            <a:ext cx="8072494" cy="4286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365760" lvl="0" indent="-256032">
              <a:spcBef>
                <a:spcPts val="400"/>
              </a:spcBef>
              <a:buClr>
                <a:schemeClr val="accent1"/>
              </a:buClr>
              <a:buSzPct val="68000"/>
              <a:buFont typeface="Wingdings" pitchFamily="2" charset="2"/>
              <a:buChar char="ü"/>
            </a:pPr>
            <a:r>
              <a:rPr lang="pt-BR" sz="1100" dirty="0"/>
              <a:t>IMPLANTAÇÃO DO AGENDAMENTO DA EXECUÇÃO DOS EXAMES LABORATORIAIS JUNTO A REGULAÇÃO DA UPA-E ARRUDA</a:t>
            </a:r>
            <a:r>
              <a:rPr lang="pt-BR" sz="1100" dirty="0" smtClean="0"/>
              <a:t>.</a:t>
            </a:r>
          </a:p>
          <a:p>
            <a:pPr marL="365760" lvl="0" indent="-256032">
              <a:spcBef>
                <a:spcPts val="400"/>
              </a:spcBef>
              <a:buClr>
                <a:schemeClr val="accent1"/>
              </a:buClr>
              <a:buSzPct val="68000"/>
              <a:buFont typeface="Wingdings 3"/>
              <a:buChar char=""/>
            </a:pPr>
            <a:endParaRPr kumimoji="0" lang="pt-BR" sz="105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Espaço Reservado para Conteúdo 4"/>
          <p:cNvSpPr txBox="1">
            <a:spLocks/>
          </p:cNvSpPr>
          <p:nvPr/>
        </p:nvSpPr>
        <p:spPr>
          <a:xfrm>
            <a:off x="571472" y="4000504"/>
            <a:ext cx="4143404" cy="285752"/>
          </a:xfrm>
          <a:prstGeom prst="rect">
            <a:avLst/>
          </a:prstGeom>
        </p:spPr>
        <p:txBody>
          <a:bodyPr vert="horz">
            <a:normAutofit fontScale="55000" lnSpcReduction="20000"/>
          </a:bodyPr>
          <a:lstStyle/>
          <a:p>
            <a:pPr marL="365760" indent="-256032">
              <a:spcBef>
                <a:spcPts val="400"/>
              </a:spcBef>
              <a:buClr>
                <a:schemeClr val="accent1"/>
              </a:buClr>
              <a:buSzPct val="68000"/>
              <a:buFont typeface="Wingdings 3"/>
              <a:buChar char=""/>
            </a:pPr>
            <a:r>
              <a:rPr lang="pt-BR" sz="2500" b="1" dirty="0"/>
              <a:t>CRIAÇÃO DE UMA REGULAÇÃO LABORATORIAL</a:t>
            </a:r>
            <a:endParaRPr lang="pt-BR" sz="2500" dirty="0"/>
          </a:p>
          <a:p>
            <a:pPr marL="365760" lvl="0" indent="-256032">
              <a:spcBef>
                <a:spcPts val="400"/>
              </a:spcBef>
              <a:buClr>
                <a:schemeClr val="accent1"/>
              </a:buClr>
              <a:buSzPct val="68000"/>
            </a:pPr>
            <a:endParaRPr kumimoji="0" lang="pt-BR" sz="105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65760" lvl="0" indent="-256032">
              <a:spcBef>
                <a:spcPts val="400"/>
              </a:spcBef>
              <a:buClr>
                <a:schemeClr val="accent1"/>
              </a:buClr>
              <a:buSzPct val="68000"/>
              <a:buFont typeface="Wingdings 3"/>
              <a:buChar char=""/>
            </a:pPr>
            <a:endParaRPr kumimoji="0" lang="pt-BR" sz="105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1" name="Espaço Reservado para Conteúdo 4"/>
          <p:cNvSpPr txBox="1">
            <a:spLocks/>
          </p:cNvSpPr>
          <p:nvPr/>
        </p:nvSpPr>
        <p:spPr>
          <a:xfrm>
            <a:off x="571472" y="4357694"/>
            <a:ext cx="4143404" cy="2357454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365760" indent="-256032">
              <a:spcBef>
                <a:spcPts val="400"/>
              </a:spcBef>
              <a:buClr>
                <a:schemeClr val="accent1"/>
              </a:buClr>
              <a:buSzPct val="68000"/>
              <a:buFont typeface="Wingdings" pitchFamily="2" charset="2"/>
              <a:buChar char="ü"/>
            </a:pPr>
            <a:r>
              <a:rPr lang="pt-BR" sz="1200" dirty="0" smtClean="0"/>
              <a:t>ELABORAÇÃO </a:t>
            </a:r>
            <a:r>
              <a:rPr lang="pt-BR" sz="1200" dirty="0"/>
              <a:t>DE PROTOCOLOS CLÍNICOS PARA SOLICITAÇÃO DE EXAMES POR ESPECIALIDADE, JUNTO A EQUIPE MÉDICA DA UPA-E ARRUDA</a:t>
            </a:r>
            <a:r>
              <a:rPr lang="pt-BR" sz="1200" dirty="0" smtClean="0"/>
              <a:t>;</a:t>
            </a:r>
          </a:p>
          <a:p>
            <a:pPr marL="365760" lvl="0" indent="-256032">
              <a:spcBef>
                <a:spcPts val="400"/>
              </a:spcBef>
              <a:buClr>
                <a:schemeClr val="accent1"/>
              </a:buClr>
              <a:buSzPct val="68000"/>
              <a:buFont typeface="Wingdings" pitchFamily="2" charset="2"/>
              <a:buChar char="ü"/>
            </a:pPr>
            <a:r>
              <a:rPr lang="pt-BR" sz="1200" dirty="0"/>
              <a:t>CONTRATAÇÃO DE UM ASSISTENTE ADMINISTRATIVO</a:t>
            </a:r>
            <a:r>
              <a:rPr lang="pt-BR" sz="1200" dirty="0" smtClean="0"/>
              <a:t>;</a:t>
            </a:r>
          </a:p>
          <a:p>
            <a:pPr marL="365760" indent="-256032">
              <a:spcBef>
                <a:spcPts val="400"/>
              </a:spcBef>
              <a:buClr>
                <a:schemeClr val="accent1"/>
              </a:buClr>
              <a:buSzPct val="68000"/>
              <a:buFont typeface="Wingdings" pitchFamily="2" charset="2"/>
              <a:buChar char="ü"/>
            </a:pPr>
            <a:r>
              <a:rPr lang="pt-BR" sz="1200" dirty="0"/>
              <a:t>AQUISIÇÃO DE UM PC</a:t>
            </a:r>
            <a:r>
              <a:rPr lang="pt-BR" sz="1200" dirty="0" smtClean="0"/>
              <a:t>;</a:t>
            </a:r>
          </a:p>
          <a:p>
            <a:pPr marL="365760" indent="-256032">
              <a:spcBef>
                <a:spcPts val="400"/>
              </a:spcBef>
              <a:buClr>
                <a:schemeClr val="accent1"/>
              </a:buClr>
              <a:buSzPct val="68000"/>
              <a:buFont typeface="Wingdings" pitchFamily="2" charset="2"/>
              <a:buChar char="ü"/>
            </a:pPr>
            <a:r>
              <a:rPr lang="pt-BR" sz="1200" dirty="0"/>
              <a:t>ELABORAÇÃO E IMPLANTAÇÃO DE UMA PLANILHA DE CONTROLE DE SOLICITAÇÃO E EXECUÇÃO DE EXAMES NO SISTEMA MV JUNTO A EQUIPE DE SISTEMAS</a:t>
            </a:r>
            <a:r>
              <a:rPr lang="pt-BR" sz="1200" dirty="0" smtClean="0"/>
              <a:t>;</a:t>
            </a:r>
          </a:p>
          <a:p>
            <a:pPr marL="365760" lvl="0" indent="-256032">
              <a:spcBef>
                <a:spcPts val="400"/>
              </a:spcBef>
              <a:buClr>
                <a:schemeClr val="accent1"/>
              </a:buClr>
              <a:buSzPct val="68000"/>
              <a:buFont typeface="Wingdings" pitchFamily="2" charset="2"/>
              <a:buChar char="ü"/>
            </a:pPr>
            <a:r>
              <a:rPr lang="pt-BR" sz="1200" dirty="0"/>
              <a:t>ADEQUAÇÃO DO ESPAÇO FISICO NO POSTO DE COLETA</a:t>
            </a:r>
            <a:r>
              <a:rPr lang="pt-BR" sz="1200" dirty="0" smtClean="0"/>
              <a:t>;</a:t>
            </a:r>
          </a:p>
          <a:p>
            <a:pPr marL="365760" indent="-256032">
              <a:spcBef>
                <a:spcPts val="400"/>
              </a:spcBef>
              <a:buClr>
                <a:schemeClr val="accent1"/>
              </a:buClr>
              <a:buSzPct val="68000"/>
              <a:buFont typeface="Wingdings" pitchFamily="2" charset="2"/>
              <a:buChar char="ü"/>
            </a:pPr>
            <a:r>
              <a:rPr lang="pt-BR" sz="1200" dirty="0"/>
              <a:t>AGENDAMENTO DA EXECUÇÃO DOS EXAMES JUNTO A REGULAÇÃO LABORATORIAL DA UPA-E ARRUDA. </a:t>
            </a:r>
          </a:p>
          <a:p>
            <a:pPr marL="365760" lvl="0" indent="-256032">
              <a:spcBef>
                <a:spcPts val="400"/>
              </a:spcBef>
              <a:buClr>
                <a:schemeClr val="accent1"/>
              </a:buClr>
              <a:buSzPct val="68000"/>
              <a:buFont typeface="Wingdings" pitchFamily="2" charset="2"/>
              <a:buChar char="ü"/>
            </a:pPr>
            <a:endParaRPr lang="pt-BR" sz="1100" dirty="0"/>
          </a:p>
          <a:p>
            <a:pPr marL="365760" indent="-256032">
              <a:spcBef>
                <a:spcPts val="400"/>
              </a:spcBef>
              <a:buClr>
                <a:schemeClr val="accent1"/>
              </a:buClr>
              <a:buSzPct val="68000"/>
              <a:buFont typeface="Wingdings" pitchFamily="2" charset="2"/>
              <a:buChar char="ü"/>
            </a:pPr>
            <a:endParaRPr lang="pt-BR" sz="1100" dirty="0" smtClean="0"/>
          </a:p>
          <a:p>
            <a:pPr marL="365760" indent="-256032">
              <a:spcBef>
                <a:spcPts val="400"/>
              </a:spcBef>
              <a:buClr>
                <a:schemeClr val="accent1"/>
              </a:buClr>
              <a:buSzPct val="68000"/>
              <a:buFont typeface="Wingdings" pitchFamily="2" charset="2"/>
              <a:buChar char="ü"/>
            </a:pPr>
            <a:endParaRPr lang="pt-BR" sz="1100" dirty="0"/>
          </a:p>
          <a:p>
            <a:pPr marL="365760" lvl="0" indent="-256032">
              <a:spcBef>
                <a:spcPts val="400"/>
              </a:spcBef>
              <a:buClr>
                <a:schemeClr val="accent1"/>
              </a:buClr>
              <a:buSzPct val="68000"/>
              <a:buFont typeface="Wingdings" pitchFamily="2" charset="2"/>
              <a:buChar char="ü"/>
            </a:pPr>
            <a:endParaRPr lang="pt-BR" sz="1100" dirty="0" smtClean="0"/>
          </a:p>
          <a:p>
            <a:pPr marL="365760" lvl="0" indent="-256032">
              <a:spcBef>
                <a:spcPts val="400"/>
              </a:spcBef>
              <a:buClr>
                <a:schemeClr val="accent1"/>
              </a:buClr>
              <a:buSzPct val="68000"/>
              <a:buFont typeface="Wingdings 3"/>
              <a:buChar char=""/>
            </a:pPr>
            <a:endParaRPr kumimoji="0" lang="pt-BR" sz="105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12" name="Imagem 11">
            <a:extLst>
              <a:ext uri="{FF2B5EF4-FFF2-40B4-BE49-F238E27FC236}">
                <a16:creationId xmlns:lc="http://schemas.openxmlformats.org/drawingml/2006/lockedCanvas" xmlns="" xmlns:a16="http://schemas.microsoft.com/office/drawing/2014/main" xmlns:xdr="http://schemas.openxmlformats.org/drawingml/2006/spreadsheetDrawing" id="{00000000-0008-0000-0100-00000400000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lc="http://schemas.openxmlformats.org/drawingml/2006/lockedCanvas" xmlns="" xmlns:a14="http://schemas.microsoft.com/office/drawing/2010/main" xmlns:xdr="http://schemas.openxmlformats.org/drawingml/2006/spreadsheetDrawing" val="0"/>
              </a:ext>
            </a:extLst>
          </a:blip>
          <a:stretch>
            <a:fillRect/>
          </a:stretch>
        </p:blipFill>
        <p:spPr>
          <a:xfrm>
            <a:off x="1714480" y="142852"/>
            <a:ext cx="4071966" cy="500066"/>
          </a:xfrm>
          <a:prstGeom prst="rect">
            <a:avLst/>
          </a:prstGeom>
        </p:spPr>
      </p:pic>
      <p:pic>
        <p:nvPicPr>
          <p:cNvPr id="13" name="Picture 2" descr="C:\Users\micheli.luana\Desktop\HCPGESTAO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857884" y="71414"/>
            <a:ext cx="857256" cy="657230"/>
          </a:xfrm>
          <a:prstGeom prst="rect">
            <a:avLst/>
          </a:prstGeom>
          <a:noFill/>
        </p:spPr>
      </p:pic>
      <p:sp>
        <p:nvSpPr>
          <p:cNvPr id="14" name="Espaço Reservado para Conteúdo 4"/>
          <p:cNvSpPr txBox="1">
            <a:spLocks/>
          </p:cNvSpPr>
          <p:nvPr/>
        </p:nvSpPr>
        <p:spPr>
          <a:xfrm>
            <a:off x="4714876" y="4000504"/>
            <a:ext cx="2714644" cy="285752"/>
          </a:xfrm>
          <a:prstGeom prst="rect">
            <a:avLst/>
          </a:prstGeom>
        </p:spPr>
        <p:txBody>
          <a:bodyPr vert="horz">
            <a:normAutofit lnSpcReduction="10000"/>
          </a:bodyPr>
          <a:lstStyle/>
          <a:p>
            <a:pPr marL="365760" indent="-256032">
              <a:spcBef>
                <a:spcPts val="400"/>
              </a:spcBef>
              <a:buClr>
                <a:schemeClr val="accent1"/>
              </a:buClr>
              <a:buSzPct val="68000"/>
              <a:buFont typeface="Wingdings 3"/>
              <a:buChar char=""/>
            </a:pPr>
            <a:r>
              <a:rPr lang="pt-BR" sz="1300" b="1" dirty="0" smtClean="0"/>
              <a:t>NECESSIDADES DE AJUSTES</a:t>
            </a:r>
            <a:endParaRPr lang="pt-BR" sz="1300" dirty="0"/>
          </a:p>
          <a:p>
            <a:pPr marL="365760" lvl="0" indent="-256032">
              <a:spcBef>
                <a:spcPts val="400"/>
              </a:spcBef>
              <a:buClr>
                <a:schemeClr val="accent1"/>
              </a:buClr>
              <a:buSzPct val="68000"/>
            </a:pPr>
            <a:endParaRPr kumimoji="0" lang="pt-BR" sz="105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65760" lvl="0" indent="-256032">
              <a:spcBef>
                <a:spcPts val="400"/>
              </a:spcBef>
              <a:buClr>
                <a:schemeClr val="accent1"/>
              </a:buClr>
              <a:buSzPct val="68000"/>
              <a:buFont typeface="Wingdings 3"/>
              <a:buChar char=""/>
            </a:pPr>
            <a:endParaRPr kumimoji="0" lang="pt-BR" sz="105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5" name="Espaço Reservado para Conteúdo 4"/>
          <p:cNvSpPr txBox="1">
            <a:spLocks/>
          </p:cNvSpPr>
          <p:nvPr/>
        </p:nvSpPr>
        <p:spPr>
          <a:xfrm>
            <a:off x="4714876" y="4357694"/>
            <a:ext cx="4143404" cy="2357454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365760" lvl="0" indent="-256032">
              <a:spcBef>
                <a:spcPts val="400"/>
              </a:spcBef>
              <a:buClr>
                <a:schemeClr val="accent1"/>
              </a:buClr>
              <a:buSzPct val="68000"/>
              <a:buFont typeface="Wingdings" pitchFamily="2" charset="2"/>
              <a:buChar char="ü"/>
            </a:pPr>
            <a:r>
              <a:rPr lang="pt-BR" sz="1100" dirty="0" smtClean="0"/>
              <a:t>INCLUSÃO </a:t>
            </a:r>
            <a:r>
              <a:rPr lang="pt-BR" sz="1100" dirty="0"/>
              <a:t>NO SISTEMA MV DOS EXAMES QUE NECESSITAM SER AUTORIZADOS PELA GESTÃO DA UNIDADE</a:t>
            </a:r>
            <a:r>
              <a:rPr lang="pt-BR" sz="1100" dirty="0" smtClean="0"/>
              <a:t>;</a:t>
            </a:r>
          </a:p>
          <a:p>
            <a:pPr marL="365760" indent="-256032">
              <a:spcBef>
                <a:spcPts val="400"/>
              </a:spcBef>
              <a:buClr>
                <a:schemeClr val="accent1"/>
              </a:buClr>
              <a:buSzPct val="68000"/>
              <a:buFont typeface="Wingdings" pitchFamily="2" charset="2"/>
              <a:buChar char="ü"/>
            </a:pPr>
            <a:r>
              <a:rPr lang="pt-BR" sz="1100" dirty="0"/>
              <a:t>AJUSTES NAS FORMULAS NO SISTEMA MV / Ex: COLESTEROL TOTAL E FRAÇÕES E IONOGRAMA.</a:t>
            </a:r>
          </a:p>
          <a:p>
            <a:pPr marL="365760" lvl="0" indent="-256032">
              <a:spcBef>
                <a:spcPts val="400"/>
              </a:spcBef>
              <a:buClr>
                <a:schemeClr val="accent1"/>
              </a:buClr>
              <a:buSzPct val="68000"/>
              <a:buFont typeface="Wingdings" pitchFamily="2" charset="2"/>
              <a:buChar char="ü"/>
            </a:pPr>
            <a:endParaRPr lang="pt-BR" sz="1100" dirty="0"/>
          </a:p>
          <a:p>
            <a:pPr marL="365760" indent="-256032">
              <a:spcBef>
                <a:spcPts val="400"/>
              </a:spcBef>
              <a:buClr>
                <a:schemeClr val="accent1"/>
              </a:buClr>
              <a:buSzPct val="68000"/>
              <a:buFont typeface="Wingdings" pitchFamily="2" charset="2"/>
              <a:buChar char="ü"/>
            </a:pPr>
            <a:endParaRPr lang="pt-BR" sz="1100" dirty="0"/>
          </a:p>
          <a:p>
            <a:pPr marL="365760" indent="-256032">
              <a:spcBef>
                <a:spcPts val="400"/>
              </a:spcBef>
              <a:buClr>
                <a:schemeClr val="accent1"/>
              </a:buClr>
              <a:buSzPct val="68000"/>
              <a:buFont typeface="Wingdings" pitchFamily="2" charset="2"/>
              <a:buChar char="ü"/>
            </a:pPr>
            <a:endParaRPr lang="pt-BR" sz="1100" dirty="0" smtClean="0"/>
          </a:p>
          <a:p>
            <a:pPr marL="365760" indent="-256032">
              <a:spcBef>
                <a:spcPts val="400"/>
              </a:spcBef>
              <a:buClr>
                <a:schemeClr val="accent1"/>
              </a:buClr>
              <a:buSzPct val="68000"/>
              <a:buFont typeface="Wingdings" pitchFamily="2" charset="2"/>
              <a:buChar char="ü"/>
            </a:pPr>
            <a:endParaRPr lang="pt-BR" sz="1100" dirty="0"/>
          </a:p>
          <a:p>
            <a:pPr marL="365760" lvl="0" indent="-256032">
              <a:spcBef>
                <a:spcPts val="400"/>
              </a:spcBef>
              <a:buClr>
                <a:schemeClr val="accent1"/>
              </a:buClr>
              <a:buSzPct val="68000"/>
              <a:buFont typeface="Wingdings" pitchFamily="2" charset="2"/>
              <a:buChar char="ü"/>
            </a:pPr>
            <a:endParaRPr lang="pt-BR" sz="1100" dirty="0" smtClean="0"/>
          </a:p>
          <a:p>
            <a:pPr marL="365760" lvl="0" indent="-256032">
              <a:spcBef>
                <a:spcPts val="400"/>
              </a:spcBef>
              <a:buClr>
                <a:schemeClr val="accent1"/>
              </a:buClr>
              <a:buSzPct val="68000"/>
              <a:buFont typeface="Wingdings 3"/>
              <a:buChar char=""/>
            </a:pPr>
            <a:endParaRPr kumimoji="0" lang="pt-BR" sz="105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aphicFrame>
        <p:nvGraphicFramePr>
          <p:cNvPr id="16" name="Tabela 15"/>
          <p:cNvGraphicFramePr>
            <a:graphicFrameLocks noGrp="1"/>
          </p:cNvGraphicFramePr>
          <p:nvPr/>
        </p:nvGraphicFramePr>
        <p:xfrm>
          <a:off x="3714744" y="1428736"/>
          <a:ext cx="5143536" cy="1981200"/>
        </p:xfrm>
        <a:graphic>
          <a:graphicData uri="http://schemas.openxmlformats.org/drawingml/2006/table">
            <a:tbl>
              <a:tblPr/>
              <a:tblGrid>
                <a:gridCol w="842331"/>
                <a:gridCol w="806023"/>
                <a:gridCol w="803602"/>
                <a:gridCol w="1336108"/>
                <a:gridCol w="1355472"/>
              </a:tblGrid>
              <a:tr h="271829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MÊS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Nº REQUISIÇÕES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ITENS DE EXAME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MÉDIA EXAMES / PACIENTES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CUSTO / MÊS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</a:tr>
              <a:tr h="135914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35914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MAIO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639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8.967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24,3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60.115,49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35914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JUNHO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518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8.094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15,6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52.790,96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  <a:tr h="135914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JULHO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469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7.312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15,6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47.898,01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35914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AGOSTO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314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7.185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12,7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44.894,21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135914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SETEMBRO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471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7.143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12,9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45.985,10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35914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OUTUBRO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432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5.907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12,2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38.643,27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35914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35914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l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IMPLANTAÇÃO DE AGENDAMENTO DA COLETA DOS EXAMES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135914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35914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l" fontAlgn="ctr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IMPLANTAÇÃO DA REGULAÇÃO LABORATORIAL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57158" y="714356"/>
            <a:ext cx="3614734" cy="796908"/>
          </a:xfrm>
        </p:spPr>
        <p:txBody>
          <a:bodyPr>
            <a:normAutofit fontScale="90000"/>
          </a:bodyPr>
          <a:lstStyle/>
          <a:p>
            <a:pPr>
              <a:buFont typeface="Arial" pitchFamily="34" charset="0"/>
              <a:buChar char="•"/>
            </a:pPr>
            <a:r>
              <a:rPr lang="pt-BR" dirty="0" smtClean="0">
                <a:solidFill>
                  <a:srgbClr val="0070C0"/>
                </a:solidFill>
              </a:rPr>
              <a:t> INDICADOR </a:t>
            </a:r>
            <a:r>
              <a:rPr lang="pt-BR" dirty="0" smtClean="0">
                <a:solidFill>
                  <a:srgbClr val="0070C0"/>
                </a:solidFill>
              </a:rPr>
              <a:t>02</a:t>
            </a:r>
            <a:endParaRPr lang="pt-BR" dirty="0"/>
          </a:p>
        </p:txBody>
      </p:sp>
      <p:sp>
        <p:nvSpPr>
          <p:cNvPr id="4" name="Espaço Reservado para Conteúdo 4"/>
          <p:cNvSpPr txBox="1">
            <a:spLocks/>
          </p:cNvSpPr>
          <p:nvPr/>
        </p:nvSpPr>
        <p:spPr>
          <a:xfrm>
            <a:off x="428596" y="1500174"/>
            <a:ext cx="3286148" cy="428628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pt-BR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CONSUMO ENERGIA</a:t>
            </a:r>
          </a:p>
        </p:txBody>
      </p:sp>
      <p:sp>
        <p:nvSpPr>
          <p:cNvPr id="5" name="Espaço Reservado para Conteúdo 4"/>
          <p:cNvSpPr txBox="1">
            <a:spLocks/>
          </p:cNvSpPr>
          <p:nvPr/>
        </p:nvSpPr>
        <p:spPr>
          <a:xfrm>
            <a:off x="571472" y="3429000"/>
            <a:ext cx="3500462" cy="357190"/>
          </a:xfrm>
          <a:prstGeom prst="rect">
            <a:avLst/>
          </a:prstGeom>
        </p:spPr>
        <p:txBody>
          <a:bodyPr vert="horz">
            <a:normAutofit fontScale="62500" lnSpcReduction="20000"/>
          </a:bodyPr>
          <a:lstStyle/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tabLst/>
              <a:defRPr/>
            </a:pPr>
            <a:r>
              <a:rPr kumimoji="0" lang="pt-BR" sz="27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ESTRATÉGIAS DESENVOLVIADAS</a:t>
            </a:r>
            <a:endParaRPr kumimoji="0" lang="pt-BR" sz="27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Espaço Reservado para Conteúdo 4"/>
          <p:cNvSpPr txBox="1">
            <a:spLocks/>
          </p:cNvSpPr>
          <p:nvPr/>
        </p:nvSpPr>
        <p:spPr>
          <a:xfrm>
            <a:off x="571472" y="3714752"/>
            <a:ext cx="7429552" cy="1571636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365760" indent="-256032">
              <a:spcBef>
                <a:spcPts val="400"/>
              </a:spcBef>
              <a:buClr>
                <a:schemeClr val="accent1"/>
              </a:buClr>
              <a:buSzPct val="68000"/>
              <a:buFont typeface="Wingdings" pitchFamily="2" charset="2"/>
              <a:buChar char="ü"/>
            </a:pPr>
            <a:r>
              <a:rPr lang="pt-BR" sz="1200" dirty="0" smtClean="0"/>
              <a:t>TROCA DAS LAMPADAS </a:t>
            </a:r>
            <a:r>
              <a:rPr lang="pt-BR" sz="1200" dirty="0" smtClean="0"/>
              <a:t>INCANDESCENTES </a:t>
            </a:r>
            <a:r>
              <a:rPr lang="pt-BR" sz="1200" dirty="0" smtClean="0"/>
              <a:t>DO TOTEM POR LAMPADAS TIPO LED;</a:t>
            </a:r>
          </a:p>
          <a:p>
            <a:pPr marL="365760" lvl="0" indent="-256032">
              <a:spcBef>
                <a:spcPts val="400"/>
              </a:spcBef>
              <a:buClr>
                <a:schemeClr val="accent1"/>
              </a:buClr>
              <a:buSzPct val="68000"/>
              <a:buFont typeface="Wingdings" pitchFamily="2" charset="2"/>
              <a:buChar char="ü"/>
            </a:pPr>
            <a:r>
              <a:rPr lang="pt-BR" sz="1200" dirty="0" smtClean="0"/>
              <a:t>CONFECÇÃO DE PLACAS COMO ESTRATÉGIA DE SENSIBILIZAÇÃO JUNTO AOS FUNCIONARIOS DA UPA-E ARRUDA;</a:t>
            </a:r>
          </a:p>
          <a:p>
            <a:pPr marL="365760" lvl="0" indent="-256032">
              <a:spcBef>
                <a:spcPts val="400"/>
              </a:spcBef>
              <a:buClr>
                <a:schemeClr val="accent1"/>
              </a:buClr>
              <a:buSzPct val="68000"/>
              <a:buFont typeface="Wingdings" pitchFamily="2" charset="2"/>
              <a:buChar char="ü"/>
            </a:pPr>
            <a:r>
              <a:rPr lang="pt-BR" sz="1200" dirty="0"/>
              <a:t>IMPLANTAÇÃO DE RONDA DIARIA, NAS SALAS DE EXAMES, </a:t>
            </a:r>
            <a:r>
              <a:rPr lang="pt-BR" sz="1200" dirty="0" smtClean="0"/>
              <a:t>GINÁGIO </a:t>
            </a:r>
            <a:r>
              <a:rPr lang="pt-BR" sz="1200" dirty="0"/>
              <a:t>DE FISIOTERAPIA E CONSULTORIOS, PELOS PORTEIROS, DURANTE O HORARIO DE FUNCIONAMENTO DA UNIDADE; A FIM DE GARANTIA DO DESLIGAMENTO DE LUZES E AR CONDICIONADOS</a:t>
            </a:r>
            <a:r>
              <a:rPr lang="pt-BR" sz="1200" dirty="0" smtClean="0"/>
              <a:t>.</a:t>
            </a:r>
          </a:p>
          <a:p>
            <a:pPr marL="365760" lvl="0" indent="-256032">
              <a:spcBef>
                <a:spcPts val="400"/>
              </a:spcBef>
              <a:buClr>
                <a:schemeClr val="accent1"/>
              </a:buClr>
              <a:buSzPct val="68000"/>
              <a:buFont typeface="Wingdings" pitchFamily="2" charset="2"/>
              <a:buChar char="ü"/>
            </a:pPr>
            <a:r>
              <a:rPr lang="pt-BR" sz="1200" dirty="0"/>
              <a:t>REUNIÕES JUNTO A EQUIPE ADMINISTRATIVAS E COORDENADORES.</a:t>
            </a:r>
            <a:endParaRPr lang="pt-BR" sz="1200" dirty="0" smtClean="0"/>
          </a:p>
          <a:p>
            <a:pPr marL="365760" indent="-256032">
              <a:spcBef>
                <a:spcPts val="400"/>
              </a:spcBef>
              <a:buClr>
                <a:schemeClr val="accent1"/>
              </a:buClr>
              <a:buSzPct val="68000"/>
              <a:buFont typeface="Wingdings" pitchFamily="2" charset="2"/>
              <a:buChar char="ü"/>
            </a:pPr>
            <a:endParaRPr lang="pt-BR" sz="1200" dirty="0" smtClean="0"/>
          </a:p>
          <a:p>
            <a:pPr marL="365760" lvl="0" indent="-256032">
              <a:spcBef>
                <a:spcPts val="400"/>
              </a:spcBef>
              <a:buClr>
                <a:schemeClr val="accent1"/>
              </a:buClr>
              <a:buSzPct val="68000"/>
              <a:buFont typeface="Wingdings" pitchFamily="2" charset="2"/>
              <a:buChar char="ü"/>
            </a:pPr>
            <a:endParaRPr lang="pt-BR" sz="1200" dirty="0" smtClean="0"/>
          </a:p>
          <a:p>
            <a:pPr marL="365760" lvl="0" indent="-256032">
              <a:spcBef>
                <a:spcPts val="400"/>
              </a:spcBef>
              <a:buClr>
                <a:schemeClr val="accent1"/>
              </a:buClr>
              <a:buSzPct val="68000"/>
              <a:buFont typeface="Wingdings 3"/>
              <a:buChar char=""/>
            </a:pPr>
            <a:endParaRPr kumimoji="0" lang="pt-BR" sz="110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2051" name="Picture 3" descr="C:\Users\micheli.luana\Desktop\FOTO LUZ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00760" y="4786322"/>
            <a:ext cx="2000264" cy="1911377"/>
          </a:xfrm>
          <a:prstGeom prst="rect">
            <a:avLst/>
          </a:prstGeom>
          <a:noFill/>
        </p:spPr>
      </p:pic>
      <p:pic>
        <p:nvPicPr>
          <p:cNvPr id="9" name="Imagem 8">
            <a:extLst>
              <a:ext uri="{FF2B5EF4-FFF2-40B4-BE49-F238E27FC236}">
                <a16:creationId xmlns:lc="http://schemas.openxmlformats.org/drawingml/2006/lockedCanvas" xmlns="" xmlns:a16="http://schemas.microsoft.com/office/drawing/2014/main" xmlns:xdr="http://schemas.openxmlformats.org/drawingml/2006/spreadsheetDrawing" id="{00000000-0008-0000-0100-000004000000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lc="http://schemas.openxmlformats.org/drawingml/2006/lockedCanvas" xmlns="" xmlns:a14="http://schemas.microsoft.com/office/drawing/2010/main" xmlns:xdr="http://schemas.openxmlformats.org/drawingml/2006/spreadsheetDrawing" val="0"/>
              </a:ext>
            </a:extLst>
          </a:blip>
          <a:stretch>
            <a:fillRect/>
          </a:stretch>
        </p:blipFill>
        <p:spPr>
          <a:xfrm>
            <a:off x="1714480" y="142852"/>
            <a:ext cx="4071966" cy="500066"/>
          </a:xfrm>
          <a:prstGeom prst="rect">
            <a:avLst/>
          </a:prstGeom>
        </p:spPr>
      </p:pic>
      <p:pic>
        <p:nvPicPr>
          <p:cNvPr id="10" name="Picture 2" descr="C:\Users\micheli.luana\Desktop\HCPGESTAO.pn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857884" y="71414"/>
            <a:ext cx="857256" cy="657230"/>
          </a:xfrm>
          <a:prstGeom prst="rect">
            <a:avLst/>
          </a:prstGeom>
          <a:noFill/>
        </p:spPr>
      </p:pic>
      <p:pic>
        <p:nvPicPr>
          <p:cNvPr id="11" name="Imagem 10"/>
          <p:cNvPicPr/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572000" y="785794"/>
            <a:ext cx="3500462" cy="29289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Conteúdo 4"/>
          <p:cNvSpPr txBox="1">
            <a:spLocks/>
          </p:cNvSpPr>
          <p:nvPr/>
        </p:nvSpPr>
        <p:spPr>
          <a:xfrm>
            <a:off x="142844" y="4071942"/>
            <a:ext cx="3500462" cy="357190"/>
          </a:xfrm>
          <a:prstGeom prst="rect">
            <a:avLst/>
          </a:prstGeom>
        </p:spPr>
        <p:txBody>
          <a:bodyPr vert="horz">
            <a:normAutofit fontScale="62500" lnSpcReduction="20000"/>
          </a:bodyPr>
          <a:lstStyle/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tabLst/>
              <a:defRPr/>
            </a:pPr>
            <a:r>
              <a:rPr kumimoji="0" lang="pt-BR" sz="27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ESTRATÉGIAS DESENVOLVIADAS</a:t>
            </a:r>
            <a:endParaRPr kumimoji="0" lang="pt-BR" sz="27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Título 1"/>
          <p:cNvSpPr>
            <a:spLocks noGrp="1"/>
          </p:cNvSpPr>
          <p:nvPr>
            <p:ph type="title"/>
          </p:nvPr>
        </p:nvSpPr>
        <p:spPr>
          <a:xfrm>
            <a:off x="357158" y="642918"/>
            <a:ext cx="3614734" cy="642942"/>
          </a:xfrm>
        </p:spPr>
        <p:txBody>
          <a:bodyPr>
            <a:normAutofit fontScale="90000"/>
          </a:bodyPr>
          <a:lstStyle/>
          <a:p>
            <a:pPr>
              <a:buFont typeface="Arial" pitchFamily="34" charset="0"/>
              <a:buChar char="•"/>
            </a:pPr>
            <a:r>
              <a:rPr lang="pt-BR" dirty="0" smtClean="0">
                <a:solidFill>
                  <a:srgbClr val="0070C0"/>
                </a:solidFill>
              </a:rPr>
              <a:t> INDICADOR </a:t>
            </a:r>
            <a:r>
              <a:rPr lang="pt-BR" dirty="0" smtClean="0">
                <a:solidFill>
                  <a:srgbClr val="0070C0"/>
                </a:solidFill>
              </a:rPr>
              <a:t>03</a:t>
            </a:r>
            <a:endParaRPr lang="pt-BR" dirty="0"/>
          </a:p>
        </p:txBody>
      </p:sp>
      <p:sp>
        <p:nvSpPr>
          <p:cNvPr id="6" name="Espaço Reservado para Conteúdo 4"/>
          <p:cNvSpPr txBox="1">
            <a:spLocks/>
          </p:cNvSpPr>
          <p:nvPr/>
        </p:nvSpPr>
        <p:spPr>
          <a:xfrm>
            <a:off x="285720" y="1357298"/>
            <a:ext cx="5214974" cy="428628"/>
          </a:xfrm>
          <a:prstGeom prst="rect">
            <a:avLst/>
          </a:prstGeom>
        </p:spPr>
        <p:txBody>
          <a:bodyPr vert="horz" lIns="91440" tIns="45720" rIns="91440" bIns="45720" rtlCol="0">
            <a:normAutofit fontScale="62500" lnSpcReduction="200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pt-BR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MATERIAL</a:t>
            </a:r>
            <a:r>
              <a:rPr kumimoji="0" lang="pt-BR" sz="3200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DE EXPEDI</a:t>
            </a:r>
            <a:r>
              <a:rPr kumimoji="0" lang="pt-BR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ENTE/ALMOXARIFADO</a:t>
            </a:r>
          </a:p>
        </p:txBody>
      </p:sp>
      <p:pic>
        <p:nvPicPr>
          <p:cNvPr id="7" name="Imagem 6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1472" y="1785926"/>
            <a:ext cx="4929222" cy="21431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Espaço Reservado para Conteúdo 4"/>
          <p:cNvSpPr txBox="1">
            <a:spLocks/>
          </p:cNvSpPr>
          <p:nvPr/>
        </p:nvSpPr>
        <p:spPr>
          <a:xfrm>
            <a:off x="142844" y="4429132"/>
            <a:ext cx="7429552" cy="1785950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365760" lvl="0" indent="-256032">
              <a:spcBef>
                <a:spcPts val="400"/>
              </a:spcBef>
              <a:buClr>
                <a:schemeClr val="accent1"/>
              </a:buClr>
              <a:buSzPct val="68000"/>
              <a:buFont typeface="Wingdings" pitchFamily="2" charset="2"/>
              <a:buChar char="ü"/>
            </a:pPr>
            <a:r>
              <a:rPr lang="pt-BR" sz="1200" dirty="0" smtClean="0"/>
              <a:t>SISTEMA </a:t>
            </a:r>
            <a:r>
              <a:rPr lang="pt-BR" sz="1200" dirty="0"/>
              <a:t>DE TROCA DO RECIPIENTE VAZIO POR </a:t>
            </a:r>
            <a:r>
              <a:rPr lang="pt-BR" sz="1200" dirty="0" smtClean="0"/>
              <a:t>UM NOVO;</a:t>
            </a:r>
          </a:p>
          <a:p>
            <a:pPr marL="365760" lvl="0" indent="-256032">
              <a:spcBef>
                <a:spcPts val="400"/>
              </a:spcBef>
              <a:buClr>
                <a:schemeClr val="accent1"/>
              </a:buClr>
              <a:buSzPct val="68000"/>
              <a:buFont typeface="Wingdings" pitchFamily="2" charset="2"/>
              <a:buChar char="ü"/>
            </a:pPr>
            <a:r>
              <a:rPr lang="pt-BR" sz="1200" dirty="0"/>
              <a:t>IMPLANTAÇÃO DE SISTEMA DE DISPENSAÇÃO DIARIA</a:t>
            </a:r>
            <a:r>
              <a:rPr lang="pt-BR" sz="1200" dirty="0" smtClean="0"/>
              <a:t>;</a:t>
            </a:r>
          </a:p>
          <a:p>
            <a:pPr marL="365760" indent="-256032">
              <a:spcBef>
                <a:spcPts val="400"/>
              </a:spcBef>
              <a:buClr>
                <a:schemeClr val="accent1"/>
              </a:buClr>
              <a:buSzPct val="68000"/>
              <a:buFont typeface="Wingdings" pitchFamily="2" charset="2"/>
              <a:buChar char="ü"/>
            </a:pPr>
            <a:r>
              <a:rPr lang="pt-BR" sz="1200" dirty="0" smtClean="0"/>
              <a:t>SUSPENSÃO </a:t>
            </a:r>
            <a:r>
              <a:rPr lang="pt-BR" sz="1200" dirty="0"/>
              <a:t>DO SERVIÇO DE IMPRESSÃO DAS </a:t>
            </a:r>
            <a:r>
              <a:rPr lang="pt-BR" sz="1200" b="1" dirty="0"/>
              <a:t>SOLICITAÇÕES DOS AGENDAMENTOS</a:t>
            </a:r>
            <a:r>
              <a:rPr lang="pt-BR" sz="1200" dirty="0"/>
              <a:t> DE CONSULTAS/EXAMES DOS PACIENTES JUNTO A REGULAÇÃO </a:t>
            </a:r>
            <a:r>
              <a:rPr lang="pt-BR" sz="1200" dirty="0" smtClean="0"/>
              <a:t>MUNICIPAL</a:t>
            </a:r>
            <a:r>
              <a:rPr lang="pt-BR" sz="1200" dirty="0"/>
              <a:t>;</a:t>
            </a:r>
            <a:endParaRPr lang="pt-BR" sz="1200" dirty="0" smtClean="0"/>
          </a:p>
          <a:p>
            <a:pPr marL="365760" lvl="0" indent="-256032">
              <a:spcBef>
                <a:spcPts val="400"/>
              </a:spcBef>
              <a:buClr>
                <a:schemeClr val="accent1"/>
              </a:buClr>
              <a:buSzPct val="68000"/>
              <a:buFont typeface="Wingdings" pitchFamily="2" charset="2"/>
              <a:buChar char="ü"/>
            </a:pPr>
            <a:r>
              <a:rPr lang="pt-BR" sz="1200" dirty="0"/>
              <a:t>CONTROLE DE DISPENSAÇÃO DE COPOS DESCARTAVEIS, JUNTO AOS USUARIOS, CENTRALIZADO NA PORTARIA DA </a:t>
            </a:r>
            <a:r>
              <a:rPr lang="pt-BR" sz="1200" dirty="0" smtClean="0"/>
              <a:t>UNIDADE</a:t>
            </a:r>
            <a:r>
              <a:rPr lang="pt-BR" sz="1200" dirty="0" smtClean="0"/>
              <a:t>;</a:t>
            </a:r>
            <a:endParaRPr lang="pt-BR" sz="1200" dirty="0"/>
          </a:p>
          <a:p>
            <a:pPr marL="365760" indent="-256032">
              <a:spcBef>
                <a:spcPts val="400"/>
              </a:spcBef>
              <a:buClr>
                <a:schemeClr val="accent1"/>
              </a:buClr>
              <a:buSzPct val="68000"/>
              <a:buFont typeface="Wingdings" pitchFamily="2" charset="2"/>
              <a:buChar char="ü"/>
            </a:pPr>
            <a:r>
              <a:rPr lang="pt-BR" sz="1200" dirty="0"/>
              <a:t>REDUÇÃO DE </a:t>
            </a:r>
            <a:r>
              <a:rPr lang="pt-BR" sz="1200" dirty="0" smtClean="0"/>
              <a:t>DISPENSAÇÃO </a:t>
            </a:r>
            <a:r>
              <a:rPr lang="pt-BR" sz="1200" dirty="0"/>
              <a:t>DIARIA JUNTO A COPA DA UPA-E </a:t>
            </a:r>
            <a:r>
              <a:rPr lang="pt-BR" sz="1200" dirty="0" smtClean="0"/>
              <a:t>ARRUDA.</a:t>
            </a:r>
          </a:p>
          <a:p>
            <a:pPr marL="365760" lvl="0" indent="-256032">
              <a:spcBef>
                <a:spcPts val="400"/>
              </a:spcBef>
              <a:buClr>
                <a:schemeClr val="accent1"/>
              </a:buClr>
              <a:buSzPct val="68000"/>
              <a:buFont typeface="Wingdings 3"/>
              <a:buChar char=""/>
            </a:pPr>
            <a:endParaRPr kumimoji="0" lang="pt-BR" sz="110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10" name="Imagem 9">
            <a:extLst>
              <a:ext uri="{FF2B5EF4-FFF2-40B4-BE49-F238E27FC236}">
                <a16:creationId xmlns:lc="http://schemas.openxmlformats.org/drawingml/2006/lockedCanvas" xmlns="" xmlns:a16="http://schemas.microsoft.com/office/drawing/2014/main" xmlns:xdr="http://schemas.openxmlformats.org/drawingml/2006/spreadsheetDrawing" id="{00000000-0008-0000-0100-000004000000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lc="http://schemas.openxmlformats.org/drawingml/2006/lockedCanvas" xmlns="" xmlns:a14="http://schemas.microsoft.com/office/drawing/2010/main" xmlns:xdr="http://schemas.openxmlformats.org/drawingml/2006/spreadsheetDrawing" val="0"/>
              </a:ext>
            </a:extLst>
          </a:blip>
          <a:stretch>
            <a:fillRect/>
          </a:stretch>
        </p:blipFill>
        <p:spPr>
          <a:xfrm>
            <a:off x="1714480" y="142852"/>
            <a:ext cx="4071966" cy="500066"/>
          </a:xfrm>
          <a:prstGeom prst="rect">
            <a:avLst/>
          </a:prstGeom>
        </p:spPr>
      </p:pic>
      <p:pic>
        <p:nvPicPr>
          <p:cNvPr id="11" name="Picture 2" descr="C:\Users\micheli.luana\Desktop\HCPGESTAO.pn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857884" y="71414"/>
            <a:ext cx="857256" cy="65723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Conteúdo 4"/>
          <p:cNvSpPr txBox="1">
            <a:spLocks/>
          </p:cNvSpPr>
          <p:nvPr/>
        </p:nvSpPr>
        <p:spPr>
          <a:xfrm>
            <a:off x="285720" y="1357298"/>
            <a:ext cx="5214974" cy="428628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pt-BR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ESTOMATERAPIA</a:t>
            </a:r>
          </a:p>
        </p:txBody>
      </p:sp>
      <p:sp>
        <p:nvSpPr>
          <p:cNvPr id="5" name="Título 1"/>
          <p:cNvSpPr>
            <a:spLocks noGrp="1"/>
          </p:cNvSpPr>
          <p:nvPr>
            <p:ph type="title"/>
          </p:nvPr>
        </p:nvSpPr>
        <p:spPr>
          <a:xfrm>
            <a:off x="357158" y="642918"/>
            <a:ext cx="3614734" cy="642942"/>
          </a:xfrm>
        </p:spPr>
        <p:txBody>
          <a:bodyPr>
            <a:normAutofit fontScale="90000"/>
          </a:bodyPr>
          <a:lstStyle/>
          <a:p>
            <a:pPr>
              <a:buFont typeface="Arial" pitchFamily="34" charset="0"/>
              <a:buChar char="•"/>
            </a:pPr>
            <a:r>
              <a:rPr lang="pt-BR" dirty="0" smtClean="0">
                <a:solidFill>
                  <a:srgbClr val="0070C0"/>
                </a:solidFill>
              </a:rPr>
              <a:t> INDICADOR </a:t>
            </a:r>
            <a:r>
              <a:rPr lang="pt-BR" dirty="0" smtClean="0">
                <a:solidFill>
                  <a:srgbClr val="0070C0"/>
                </a:solidFill>
              </a:rPr>
              <a:t>04</a:t>
            </a:r>
            <a:endParaRPr lang="pt-BR" dirty="0"/>
          </a:p>
        </p:txBody>
      </p:sp>
      <p:pic>
        <p:nvPicPr>
          <p:cNvPr id="6" name="Imagem 5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4348" y="1785926"/>
            <a:ext cx="5072098" cy="27146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Espaço Reservado para Conteúdo 4"/>
          <p:cNvSpPr txBox="1">
            <a:spLocks/>
          </p:cNvSpPr>
          <p:nvPr/>
        </p:nvSpPr>
        <p:spPr>
          <a:xfrm>
            <a:off x="357158" y="4643446"/>
            <a:ext cx="3500462" cy="357190"/>
          </a:xfrm>
          <a:prstGeom prst="rect">
            <a:avLst/>
          </a:prstGeom>
        </p:spPr>
        <p:txBody>
          <a:bodyPr vert="horz">
            <a:normAutofit fontScale="62500" lnSpcReduction="20000"/>
          </a:bodyPr>
          <a:lstStyle/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tabLst/>
              <a:defRPr/>
            </a:pPr>
            <a:r>
              <a:rPr kumimoji="0" lang="pt-BR" sz="27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ESTRATÉGIAS DESENVOLVIADAS</a:t>
            </a:r>
            <a:endParaRPr kumimoji="0" lang="pt-BR" sz="27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Espaço Reservado para Conteúdo 4"/>
          <p:cNvSpPr txBox="1">
            <a:spLocks/>
          </p:cNvSpPr>
          <p:nvPr/>
        </p:nvSpPr>
        <p:spPr>
          <a:xfrm>
            <a:off x="214282" y="5000636"/>
            <a:ext cx="7429552" cy="714380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365760" indent="-256032">
              <a:spcBef>
                <a:spcPts val="400"/>
              </a:spcBef>
              <a:buClr>
                <a:schemeClr val="accent1"/>
              </a:buClr>
              <a:buSzPct val="68000"/>
              <a:buFont typeface="Wingdings" pitchFamily="2" charset="2"/>
              <a:buChar char="ü"/>
            </a:pPr>
            <a:r>
              <a:rPr lang="pt-BR" sz="1200" dirty="0" smtClean="0"/>
              <a:t>REAVALIAÇÃO </a:t>
            </a:r>
            <a:r>
              <a:rPr lang="pt-BR" sz="1200" dirty="0"/>
              <a:t>DA PADRONIZAÇÃO DE CURATIVOS NO SERVIÇO DE </a:t>
            </a:r>
            <a:r>
              <a:rPr lang="pt-BR" sz="1200" dirty="0" smtClean="0"/>
              <a:t>ESTOMATERAPIA</a:t>
            </a:r>
            <a:r>
              <a:rPr lang="pt-BR" sz="1200" dirty="0"/>
              <a:t>, CONSIDERANDO O ATUAL PROCESSO DE TRABALHO E DOS PACIENTES ATENDIDOS NA UNIDADE;</a:t>
            </a:r>
          </a:p>
          <a:p>
            <a:pPr marL="365760" lvl="0" indent="-256032">
              <a:spcBef>
                <a:spcPts val="400"/>
              </a:spcBef>
              <a:buClr>
                <a:schemeClr val="accent1"/>
              </a:buClr>
              <a:buSzPct val="68000"/>
              <a:buFont typeface="Wingdings" pitchFamily="2" charset="2"/>
              <a:buChar char="ü"/>
            </a:pPr>
            <a:endParaRPr kumimoji="0" lang="pt-BR" sz="110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9" name="Imagem 8">
            <a:extLst>
              <a:ext uri="{FF2B5EF4-FFF2-40B4-BE49-F238E27FC236}">
                <a16:creationId xmlns:lc="http://schemas.openxmlformats.org/drawingml/2006/lockedCanvas" xmlns="" xmlns:a16="http://schemas.microsoft.com/office/drawing/2014/main" xmlns:xdr="http://schemas.openxmlformats.org/drawingml/2006/spreadsheetDrawing" id="{00000000-0008-0000-0100-000004000000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lc="http://schemas.openxmlformats.org/drawingml/2006/lockedCanvas" xmlns="" xmlns:a14="http://schemas.microsoft.com/office/drawing/2010/main" xmlns:xdr="http://schemas.openxmlformats.org/drawingml/2006/spreadsheetDrawing" val="0"/>
              </a:ext>
            </a:extLst>
          </a:blip>
          <a:stretch>
            <a:fillRect/>
          </a:stretch>
        </p:blipFill>
        <p:spPr>
          <a:xfrm>
            <a:off x="1714480" y="142852"/>
            <a:ext cx="4071966" cy="500066"/>
          </a:xfrm>
          <a:prstGeom prst="rect">
            <a:avLst/>
          </a:prstGeom>
        </p:spPr>
      </p:pic>
      <p:pic>
        <p:nvPicPr>
          <p:cNvPr id="10" name="Picture 2" descr="C:\Users\micheli.luana\Desktop\HCPGESTAO.pn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857884" y="71414"/>
            <a:ext cx="857256" cy="65723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357158" y="642918"/>
            <a:ext cx="3614734" cy="642942"/>
          </a:xfrm>
        </p:spPr>
        <p:txBody>
          <a:bodyPr>
            <a:normAutofit fontScale="90000"/>
          </a:bodyPr>
          <a:lstStyle/>
          <a:p>
            <a:pPr>
              <a:buFont typeface="Arial" pitchFamily="34" charset="0"/>
              <a:buChar char="•"/>
            </a:pPr>
            <a:r>
              <a:rPr lang="pt-BR" dirty="0" smtClean="0">
                <a:solidFill>
                  <a:srgbClr val="0070C0"/>
                </a:solidFill>
              </a:rPr>
              <a:t> INDICADOR </a:t>
            </a:r>
            <a:r>
              <a:rPr lang="pt-BR" dirty="0" smtClean="0">
                <a:solidFill>
                  <a:srgbClr val="0070C0"/>
                </a:solidFill>
              </a:rPr>
              <a:t>05</a:t>
            </a:r>
            <a:endParaRPr lang="pt-BR" dirty="0"/>
          </a:p>
        </p:txBody>
      </p:sp>
      <p:sp>
        <p:nvSpPr>
          <p:cNvPr id="5" name="Espaço Reservado para Conteúdo 4"/>
          <p:cNvSpPr txBox="1">
            <a:spLocks/>
          </p:cNvSpPr>
          <p:nvPr/>
        </p:nvSpPr>
        <p:spPr>
          <a:xfrm>
            <a:off x="285720" y="1357298"/>
            <a:ext cx="4500594" cy="500066"/>
          </a:xfrm>
          <a:prstGeom prst="rect">
            <a:avLst/>
          </a:prstGeom>
        </p:spPr>
        <p:txBody>
          <a:bodyPr vert="horz" lIns="91440" tIns="45720" rIns="91440" bIns="45720" rtlCol="0">
            <a:normAutofit fontScale="55000" lnSpcReduction="20000"/>
          </a:bodyPr>
          <a:lstStyle/>
          <a:p>
            <a:pPr marL="342900" lvl="0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lang="pt-BR" sz="2800" b="1" dirty="0"/>
              <a:t>KIT DE IMPRESSÃO PARA ENDOSCOPIA E COLONOSCOPIA</a:t>
            </a:r>
            <a:endParaRPr kumimoji="0" lang="pt-BR" sz="32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6" name="Imagem 5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282" y="1928802"/>
            <a:ext cx="4357717" cy="1357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Imagem 6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714876" y="1928802"/>
            <a:ext cx="4000528" cy="1357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Espaço Reservado para Conteúdo 4"/>
          <p:cNvSpPr txBox="1">
            <a:spLocks/>
          </p:cNvSpPr>
          <p:nvPr/>
        </p:nvSpPr>
        <p:spPr>
          <a:xfrm>
            <a:off x="285720" y="3929066"/>
            <a:ext cx="3500462" cy="357190"/>
          </a:xfrm>
          <a:prstGeom prst="rect">
            <a:avLst/>
          </a:prstGeom>
        </p:spPr>
        <p:txBody>
          <a:bodyPr vert="horz">
            <a:normAutofit fontScale="62500" lnSpcReduction="20000"/>
          </a:bodyPr>
          <a:lstStyle/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tabLst/>
              <a:defRPr/>
            </a:pPr>
            <a:r>
              <a:rPr kumimoji="0" lang="pt-BR" sz="27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ESTRATÉGIAS DESENVOLVIADAS</a:t>
            </a:r>
            <a:endParaRPr kumimoji="0" lang="pt-BR" sz="27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Espaço Reservado para Conteúdo 4"/>
          <p:cNvSpPr txBox="1">
            <a:spLocks/>
          </p:cNvSpPr>
          <p:nvPr/>
        </p:nvSpPr>
        <p:spPr>
          <a:xfrm>
            <a:off x="214282" y="4286256"/>
            <a:ext cx="7429552" cy="1143008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365760" lvl="0" indent="-256032">
              <a:spcBef>
                <a:spcPts val="400"/>
              </a:spcBef>
              <a:buClr>
                <a:schemeClr val="accent1"/>
              </a:buClr>
              <a:buSzPct val="68000"/>
              <a:buFont typeface="Wingdings" pitchFamily="2" charset="2"/>
              <a:buChar char="ü"/>
            </a:pPr>
            <a:r>
              <a:rPr lang="pt-BR" sz="1100" dirty="0"/>
              <a:t>S</a:t>
            </a:r>
            <a:r>
              <a:rPr lang="pt-BR" sz="1100" dirty="0" smtClean="0"/>
              <a:t>OLICITAÇÃO </a:t>
            </a:r>
            <a:r>
              <a:rPr lang="pt-BR" sz="1100" dirty="0"/>
              <a:t>DE AQUISIÇÃO DE SISTEMA DE CAPTURA E GERENCIAMENTO DE IMAGENS PARA O SETOR DE ENDOSCOPIA E COLONOSCOPIA, REALIZADA NA C.I Nº 31/2017 DE 19 DE JULHO DE 2017.</a:t>
            </a:r>
          </a:p>
          <a:p>
            <a:pPr marL="365760" indent="-256032">
              <a:spcBef>
                <a:spcPts val="400"/>
              </a:spcBef>
              <a:buClr>
                <a:schemeClr val="accent1"/>
              </a:buClr>
              <a:buSzPct val="68000"/>
              <a:buFont typeface="Wingdings" pitchFamily="2" charset="2"/>
              <a:buChar char="ü"/>
            </a:pPr>
            <a:endParaRPr kumimoji="0" lang="pt-BR" sz="110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10" name="Imagem 9">
            <a:extLst>
              <a:ext uri="{FF2B5EF4-FFF2-40B4-BE49-F238E27FC236}">
                <a16:creationId xmlns:lc="http://schemas.openxmlformats.org/drawingml/2006/lockedCanvas" xmlns="" xmlns:a16="http://schemas.microsoft.com/office/drawing/2014/main" xmlns:xdr="http://schemas.openxmlformats.org/drawingml/2006/spreadsheetDrawing" id="{00000000-0008-0000-0100-000004000000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lc="http://schemas.openxmlformats.org/drawingml/2006/lockedCanvas" xmlns="" xmlns:a14="http://schemas.microsoft.com/office/drawing/2010/main" xmlns:xdr="http://schemas.openxmlformats.org/drawingml/2006/spreadsheetDrawing" val="0"/>
              </a:ext>
            </a:extLst>
          </a:blip>
          <a:stretch>
            <a:fillRect/>
          </a:stretch>
        </p:blipFill>
        <p:spPr>
          <a:xfrm>
            <a:off x="1714480" y="142852"/>
            <a:ext cx="4071966" cy="500066"/>
          </a:xfrm>
          <a:prstGeom prst="rect">
            <a:avLst/>
          </a:prstGeom>
        </p:spPr>
      </p:pic>
      <p:pic>
        <p:nvPicPr>
          <p:cNvPr id="11" name="Picture 2" descr="C:\Users\micheli.luana\Desktop\HCPGESTAO.pn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857884" y="71414"/>
            <a:ext cx="857256" cy="65723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363</TotalTime>
  <Words>523</Words>
  <Application>Microsoft Office PowerPoint</Application>
  <PresentationFormat>Apresentação na tela (4:3)</PresentationFormat>
  <Paragraphs>152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8</vt:i4>
      </vt:variant>
    </vt:vector>
  </HeadingPairs>
  <TitlesOfParts>
    <vt:vector size="9" baseType="lpstr">
      <vt:lpstr>Tema do Office</vt:lpstr>
      <vt:lpstr>Slide 1</vt:lpstr>
      <vt:lpstr>Slide 2</vt:lpstr>
      <vt:lpstr>COLABORADORES DA UPA-E ARRUDA</vt:lpstr>
      <vt:lpstr> INDICADOR 01</vt:lpstr>
      <vt:lpstr> INDICADOR 02</vt:lpstr>
      <vt:lpstr> INDICADOR 03</vt:lpstr>
      <vt:lpstr> INDICADOR 04</vt:lpstr>
      <vt:lpstr> INDICADOR 05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Micheli Luana</dc:creator>
  <cp:lastModifiedBy>Adriana Bezerra</cp:lastModifiedBy>
  <cp:revision>42</cp:revision>
  <dcterms:created xsi:type="dcterms:W3CDTF">2017-11-21T13:08:06Z</dcterms:created>
  <dcterms:modified xsi:type="dcterms:W3CDTF">2017-11-21T20:33:03Z</dcterms:modified>
</cp:coreProperties>
</file>