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9" r:id="rId3"/>
    <p:sldId id="323" r:id="rId4"/>
    <p:sldId id="324" r:id="rId5"/>
    <p:sldId id="328" r:id="rId6"/>
    <p:sldId id="325" r:id="rId7"/>
    <p:sldId id="326" r:id="rId8"/>
    <p:sldId id="327" r:id="rId9"/>
    <p:sldId id="316" r:id="rId10"/>
    <p:sldId id="317" r:id="rId11"/>
    <p:sldId id="318" r:id="rId12"/>
    <p:sldId id="322" r:id="rId13"/>
    <p:sldId id="2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3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UPAE - ARCOVERDE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Problema: CARGA HORÁRIA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25591"/>
              </p:ext>
            </p:extLst>
          </p:nvPr>
        </p:nvGraphicFramePr>
        <p:xfrm>
          <a:off x="171453" y="1236660"/>
          <a:ext cx="11953387" cy="1796250"/>
        </p:xfrm>
        <a:graphic>
          <a:graphicData uri="http://schemas.openxmlformats.org/drawingml/2006/table">
            <a:tbl>
              <a:tblPr/>
              <a:tblGrid>
                <a:gridCol w="2592651"/>
                <a:gridCol w="1747855"/>
                <a:gridCol w="1582780"/>
                <a:gridCol w="1437125"/>
                <a:gridCol w="1437125"/>
                <a:gridCol w="1912931"/>
                <a:gridCol w="1242920"/>
              </a:tblGrid>
              <a:tr h="22248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FUNCIONÁRIOS QUE VÃO RETORNAR A CARGA HORÁRIA DE 6 H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49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FUNCIONÁRIO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DA REDUÇÃO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Passivo a ser resolvido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Salário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Salário após reajuste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Acréscimo na Folha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CYNTHIA SANTOS DE BRITO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11.526,20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1.928,67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2.401,69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473,02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ERIVÂNIA VEIRA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F.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OCUPACIONAL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7.147,50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$ 1.691,00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R$ 1.944,00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253,00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R$ 16.603,64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DO ACRÉSCIMO MENSAL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12176"/>
              </p:ext>
            </p:extLst>
          </p:nvPr>
        </p:nvGraphicFramePr>
        <p:xfrm>
          <a:off x="195668" y="3429000"/>
          <a:ext cx="6062628" cy="2438400"/>
        </p:xfrm>
        <a:graphic>
          <a:graphicData uri="http://schemas.openxmlformats.org/drawingml/2006/table">
            <a:tbl>
              <a:tblPr/>
              <a:tblGrid>
                <a:gridCol w="3276706"/>
                <a:gridCol w="2785922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JÁ TIVERAM A CARGA HORÁRIA CORRIGIDAS ANTERIORMENTE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ANDRESSA MARIA DE O. CARVALHO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   1.769,20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CAMYLLA ESPINDOLA DA COSTA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   1.769,20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CAVALCANTI AMARAL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   1.005,20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LUANA DE OLIVEIRA ALMEIDA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   1.769,20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REJANE LIMA DA SILVA SÁ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   1.769,20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NAAMA DE BRITTO CERQUEIRA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   2.051,20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WICTOR JOSÉ TENÓRIO DOS SANTOS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   2.051,20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                    12.184,40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659024" y="3491063"/>
            <a:ext cx="5171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OBS. Em relação ao passivo do período que a carga horária foi reduzida, não será feito nenhuma ação de imediato. Caso algum funcionário questione em juízo resolveremos na ocasião.</a:t>
            </a:r>
          </a:p>
          <a:p>
            <a:pPr algn="just"/>
            <a:r>
              <a:rPr lang="pt-BR" dirty="0" smtClean="0"/>
              <a:t>Procurar os sindicatos agora pode abrir precedente negativo para a unidade. </a:t>
            </a:r>
            <a:endParaRPr lang="pt-BR" dirty="0" smtClean="0"/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* Atualizado até Março de 2018.</a:t>
            </a:r>
            <a:endParaRPr lang="pt-BR" dirty="0" smtClean="0">
              <a:solidFill>
                <a:srgbClr val="FF0000"/>
              </a:solidFill>
            </a:endParaRP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9442" y="704959"/>
            <a:ext cx="109259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Retornar a carga horária original.</a:t>
            </a:r>
            <a:endParaRPr lang="pt-BR" sz="25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rgbClr val="92D050"/>
              </a:solidFill>
            </a:endParaRPr>
          </a:p>
          <a:p>
            <a:endParaRPr lang="pt-BR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Problema: INSALUBRIDADE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99234"/>
              </p:ext>
            </p:extLst>
          </p:nvPr>
        </p:nvGraphicFramePr>
        <p:xfrm>
          <a:off x="273132" y="1443666"/>
          <a:ext cx="10493471" cy="3496469"/>
        </p:xfrm>
        <a:graphic>
          <a:graphicData uri="http://schemas.openxmlformats.org/drawingml/2006/table">
            <a:tbl>
              <a:tblPr/>
              <a:tblGrid>
                <a:gridCol w="3062415"/>
                <a:gridCol w="2093255"/>
                <a:gridCol w="1895559"/>
                <a:gridCol w="1721121"/>
                <a:gridCol w="1721121"/>
              </a:tblGrid>
              <a:tr h="2359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INSALUBRIDADES QUE NÃO SERÃO MAIS PAGAS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FUNCIONÁRIO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INÍCIO DO RECEBIMENTO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RECEBIDO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da Insalubridade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CYNTHIA SANTOS DE BRITO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01/07/2017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1.686,60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ERIVÂNIA VEIRA FRAGOSO RAMOS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OCUPACIONAL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01/07/2017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1.686,60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JOSÉ ROBSON MENDES FERREIRA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01/07/2017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1.686,60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SANGELLA R. SIQUEIRA CARVALHO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01/07/2017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1.686,60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TATIANE MIRELLY ARAUJO DE SÁ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NUTRICIONISTA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01/07/2017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1.686,60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ALIANNY CRISTINA BESERRA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AUX.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01/07/2017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1.686,60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 ELISA PEREIRA RODRIGUES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AUX.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1.311,80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EMANUELLA CYNTIA NUNES SOARES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AUX.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1.311,80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LUANA LEITE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MERGULHÃO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AUX.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1.311,80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                187,40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DA ECONOMIA MENSAL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1.686,60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73132" y="5045816"/>
            <a:ext cx="1091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 Seguindo orientação dos advogados, </a:t>
            </a:r>
            <a:r>
              <a:rPr lang="pt-BR" dirty="0" smtClean="0"/>
              <a:t>seria interessante </a:t>
            </a:r>
            <a:r>
              <a:rPr lang="pt-BR" dirty="0" smtClean="0"/>
              <a:t>retirar a insalubridade da área administrativa e dos não médicos. </a:t>
            </a:r>
            <a:r>
              <a:rPr lang="pt-BR" dirty="0" smtClean="0"/>
              <a:t>(tem que refazer o LTCAT).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* Atualizado até o mês de março de 2018.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9442" y="704959"/>
            <a:ext cx="109259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Pagar apenas aos médicos, enfermeiros e Técnicos.</a:t>
            </a:r>
            <a:endParaRPr lang="pt-BR" sz="25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rgbClr val="92D050"/>
              </a:solidFill>
            </a:endParaRPr>
          </a:p>
          <a:p>
            <a:endParaRPr lang="pt-BR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Problema: FINANCEIRO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59442" y="774430"/>
            <a:ext cx="47688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Redução de quadro.</a:t>
            </a:r>
            <a:endParaRPr lang="pt-BR" sz="25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rgbClr val="92D050"/>
              </a:solidFill>
            </a:endParaRPr>
          </a:p>
          <a:p>
            <a:endParaRPr lang="pt-BR" sz="2500" dirty="0">
              <a:solidFill>
                <a:srgbClr val="92D05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" y="4727221"/>
            <a:ext cx="12191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Obs1. </a:t>
            </a:r>
            <a:r>
              <a:rPr lang="pt-BR" dirty="0" smtClean="0"/>
              <a:t>O contrato permite a exclusão do Psicólogo;</a:t>
            </a:r>
          </a:p>
          <a:p>
            <a:r>
              <a:rPr lang="pt-BR" dirty="0" smtClean="0"/>
              <a:t>Obs2. </a:t>
            </a:r>
            <a:r>
              <a:rPr lang="pt-BR" dirty="0" smtClean="0"/>
              <a:t>Temos duas Assistentes Sociais, vamos ficar apenas com uma</a:t>
            </a:r>
            <a:r>
              <a:rPr lang="pt-BR" dirty="0" smtClean="0"/>
              <a:t>;</a:t>
            </a:r>
          </a:p>
          <a:p>
            <a:r>
              <a:rPr lang="pt-BR" dirty="0" smtClean="0"/>
              <a:t>Obs3. Temos dois </a:t>
            </a:r>
            <a:r>
              <a:rPr lang="pt-BR" dirty="0" err="1" smtClean="0"/>
              <a:t>Ultrassonografista</a:t>
            </a:r>
            <a:r>
              <a:rPr lang="pt-BR" dirty="0" smtClean="0"/>
              <a:t> na unidade, a demissão desta é urgência, a mesma está causando muitos problemas. Provavelmente teremos que contratar outra devido a demanda da unidade. 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44640"/>
              </p:ext>
            </p:extLst>
          </p:nvPr>
        </p:nvGraphicFramePr>
        <p:xfrm>
          <a:off x="1579419" y="1477196"/>
          <a:ext cx="7517081" cy="3152584"/>
        </p:xfrm>
        <a:graphic>
          <a:graphicData uri="http://schemas.openxmlformats.org/drawingml/2006/table">
            <a:tbl>
              <a:tblPr/>
              <a:tblGrid>
                <a:gridCol w="2466324"/>
                <a:gridCol w="1677847"/>
                <a:gridCol w="1479152"/>
                <a:gridCol w="1893758"/>
              </a:tblGrid>
              <a:tr h="3393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REDUÇÃO DE QUADRO DE FUNCIONÁRIOS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60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DA ADMISSÃO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SALÁRIO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RESCISÃO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9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ULTRASSONOGRAFISTA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01/11/2016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R$     7.105,91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R$ 20.599,34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13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1.637,56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8.227,42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93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17/04/2015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1.928,67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9.992,93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93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 DE 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15/05/2014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1.400,40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7.383,54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931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ADMINISTRATIVA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19/01/2017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954,00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4.637,57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931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ADMINISTRATIVA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04/04/2016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954,00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5.300,47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93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13.980,54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56.141,27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5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6553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APRESENTAÇÃO DE INDICADORES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LABORATÓRIO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09623"/>
              </p:ext>
            </p:extLst>
          </p:nvPr>
        </p:nvGraphicFramePr>
        <p:xfrm>
          <a:off x="653143" y="1270662"/>
          <a:ext cx="10396581" cy="3006570"/>
        </p:xfrm>
        <a:graphic>
          <a:graphicData uri="http://schemas.openxmlformats.org/drawingml/2006/table">
            <a:tbl>
              <a:tblPr/>
              <a:tblGrid>
                <a:gridCol w="1938610"/>
                <a:gridCol w="1876075"/>
                <a:gridCol w="1969879"/>
                <a:gridCol w="2423264"/>
                <a:gridCol w="2188753"/>
              </a:tblGrid>
              <a:tr h="3469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Laboratório CIAC - UPAE Arcoverde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Atend. Unid.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Solicitações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Exames Realizados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Toral Gerado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R$ 23.667,24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R$ 18.942,90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R$ 19.344,91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R$ 18.759,70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R$ 19.207,37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92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R$ 99.922,12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039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</a:t>
                      </a:r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Estão incluídos Biópsias e Imunohistoquímica.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0" y="4786344"/>
            <a:ext cx="12191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Obs1. </a:t>
            </a:r>
            <a:r>
              <a:rPr lang="pt-BR" dirty="0" smtClean="0">
                <a:solidFill>
                  <a:srgbClr val="0070C0"/>
                </a:solidFill>
              </a:rPr>
              <a:t>A quantidade de atendimento está considerando as consultas médicas, consultas de nutrição e consultas de enfermagem que podem solicitar exames de laboratório.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  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Pesquisas de Satisfação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26779"/>
              </p:ext>
            </p:extLst>
          </p:nvPr>
        </p:nvGraphicFramePr>
        <p:xfrm>
          <a:off x="1025925" y="1182408"/>
          <a:ext cx="8580962" cy="1712059"/>
        </p:xfrm>
        <a:graphic>
          <a:graphicData uri="http://schemas.openxmlformats.org/drawingml/2006/table">
            <a:tbl>
              <a:tblPr/>
              <a:tblGrid>
                <a:gridCol w="2193148"/>
                <a:gridCol w="2139917"/>
                <a:gridCol w="2203796"/>
                <a:gridCol w="2044101"/>
              </a:tblGrid>
              <a:tr h="28644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TRIMESTRE ACUMULADO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– CAIXAS</a:t>
                      </a:r>
                      <a:r>
                        <a:rPr lang="pt-BR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SUGESTÕES/QUEIXAS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215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25925" y="2926629"/>
            <a:ext cx="1219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Obs1. Quantidad</a:t>
            </a:r>
            <a:r>
              <a:rPr lang="pt-BR" dirty="0" smtClean="0">
                <a:solidFill>
                  <a:srgbClr val="0070C0"/>
                </a:solidFill>
              </a:rPr>
              <a:t>e total de pessoas que circularam na unidade no trimestre: 14.506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148" y="3557401"/>
            <a:ext cx="12191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Resumo das Queixas: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Horário de chagada do médico (endocrinologista);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Usuária solicita prioridade no atendimento para pacientes de outros municípios;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Usuária solicita a inclusão das especialidades: ortopedia e médico vascular;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Usuária reclama por não ter realizado exames de raio x (equipamento apresentou defeito);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Demora no atendimento e para marcar exames;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Pesquisas de Satisfação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" y="4735015"/>
            <a:ext cx="12191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Obs1. </a:t>
            </a:r>
            <a:r>
              <a:rPr lang="pt-BR" dirty="0" smtClean="0">
                <a:solidFill>
                  <a:srgbClr val="0070C0"/>
                </a:solidFill>
              </a:rPr>
              <a:t>No mês de Janeiro tivemos o problema do MV, iniciamos o mês fazendo as consultas nele, depois mudamos para o sistema a parte, porque no MV ainda não consegue buscar as informações lançadas.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  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93235"/>
              </p:ext>
            </p:extLst>
          </p:nvPr>
        </p:nvGraphicFramePr>
        <p:xfrm>
          <a:off x="1296290" y="1631892"/>
          <a:ext cx="8580962" cy="1797108"/>
        </p:xfrm>
        <a:graphic>
          <a:graphicData uri="http://schemas.openxmlformats.org/drawingml/2006/table">
            <a:tbl>
              <a:tblPr/>
              <a:tblGrid>
                <a:gridCol w="2193148"/>
                <a:gridCol w="2139917"/>
                <a:gridCol w="2203796"/>
                <a:gridCol w="2044101"/>
              </a:tblGrid>
              <a:tr h="28644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TRIMESTRE ACUMULADO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– PESQUISA DE SATISFAÇÃO</a:t>
                      </a:r>
                      <a:r>
                        <a:rPr lang="pt-BR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SISTEMA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215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Atendimentos Médicos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Entrevistados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5.079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Detalhamento da Pesquisa 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55716"/>
              </p:ext>
            </p:extLst>
          </p:nvPr>
        </p:nvGraphicFramePr>
        <p:xfrm>
          <a:off x="131181" y="1182408"/>
          <a:ext cx="11929636" cy="4740771"/>
        </p:xfrm>
        <a:graphic>
          <a:graphicData uri="http://schemas.openxmlformats.org/drawingml/2006/table">
            <a:tbl>
              <a:tblPr/>
              <a:tblGrid>
                <a:gridCol w="629083"/>
                <a:gridCol w="6556220"/>
                <a:gridCol w="668401"/>
                <a:gridCol w="629083"/>
                <a:gridCol w="629083"/>
                <a:gridCol w="629083"/>
                <a:gridCol w="629083"/>
                <a:gridCol w="930517"/>
                <a:gridCol w="629083"/>
              </a:tblGrid>
              <a:tr h="23507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PESQUISA DE JANEIRO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Excelente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Ruim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Péssimo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Resposta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Limpeza e conforto da recepção, banheiro, corredores, salas e consultórios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Durante a consulta foi bem informado do seu estado de saúde e dos procedimentos a serem realizados?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estabelecimento é bem sinalizado para você encontrar o local onde precisa ir? (placas e cartazes)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 funcionário na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funcionários na recepção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Sensação de segurança em relação aos procedimentos oferecidos por esta unidade.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funcionários da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Interesse dos médicos em ouvir queixas dos pacientes.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médicos durante atendimentos.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enfermeiros durante os procedimentos que foram realizados.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silêncio no ambiente nas salas de espera e observação.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6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Detalhamento da Pesquisa 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80263"/>
              </p:ext>
            </p:extLst>
          </p:nvPr>
        </p:nvGraphicFramePr>
        <p:xfrm>
          <a:off x="123817" y="984545"/>
          <a:ext cx="11894015" cy="5012494"/>
        </p:xfrm>
        <a:graphic>
          <a:graphicData uri="http://schemas.openxmlformats.org/drawingml/2006/table">
            <a:tbl>
              <a:tblPr/>
              <a:tblGrid>
                <a:gridCol w="627205"/>
                <a:gridCol w="6536642"/>
                <a:gridCol w="666404"/>
                <a:gridCol w="627205"/>
                <a:gridCol w="627205"/>
                <a:gridCol w="627205"/>
                <a:gridCol w="627205"/>
                <a:gridCol w="927739"/>
                <a:gridCol w="627205"/>
              </a:tblGrid>
              <a:tr h="256499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PESQUISA DE FEVEREIRO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Excelente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Ruim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Péssimo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Resposta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Limpeza e conforto da recepção, banheiro, corredores, salas e consultórios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Durante a consulta foi bem informado do seu estado de saúde e dos procedimentos a serem realizados?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estabelecimento é bem sinalizado para você encontrar o local onde precisa ir? (placas e cartazes)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 funcionário na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funcionários na recepção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Sensação de segurança em relação aos procedimentos oferecidos por esta unidade.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funcionários da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Interesse dos médicos em ouvir queixas dos pacientes.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médicos durante atendimentos.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enfermeiros durante os procedimentos que foram realizados.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silêncio no ambiente nas salas de espera e observação.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Detalhamento da Pesquisa 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63486"/>
              </p:ext>
            </p:extLst>
          </p:nvPr>
        </p:nvGraphicFramePr>
        <p:xfrm>
          <a:off x="123817" y="1018184"/>
          <a:ext cx="11846513" cy="4995470"/>
        </p:xfrm>
        <a:graphic>
          <a:graphicData uri="http://schemas.openxmlformats.org/drawingml/2006/table">
            <a:tbl>
              <a:tblPr/>
              <a:tblGrid>
                <a:gridCol w="624700"/>
                <a:gridCol w="6510536"/>
                <a:gridCol w="663743"/>
                <a:gridCol w="624700"/>
                <a:gridCol w="624700"/>
                <a:gridCol w="624700"/>
                <a:gridCol w="624700"/>
                <a:gridCol w="924034"/>
                <a:gridCol w="624700"/>
              </a:tblGrid>
              <a:tr h="393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PESQUISA DE MARÇO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Excelente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Ruim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Péssimo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Resposta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Limpeza e conforto da recepção, banheiro, corredores, salas e consultórios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Durante a consulta foi bem informado do seu estado de saúde e dos procedimentos a serem realizados?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estabelecimento é bem sinalizado para você encontrar o local onde precisa ir? (placas e cartazes)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 funcionário na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funcionários na recepção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Sensação de segurança em relação aos procedimentos oferecidos por esta unidade.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funcionários da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Interesse dos médicos em ouvir queixas dos pacientes.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médicos durante atendimentos.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enfermeiros durante os procedimentos que foram realizados.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silêncio no ambiente nas salas de espera e observação.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AÇÕES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1844</Words>
  <Application>Microsoft Office PowerPoint</Application>
  <PresentationFormat>Personalizar</PresentationFormat>
  <Paragraphs>731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PC-USUARIO</cp:lastModifiedBy>
  <cp:revision>102</cp:revision>
  <dcterms:created xsi:type="dcterms:W3CDTF">2017-06-28T23:09:23Z</dcterms:created>
  <dcterms:modified xsi:type="dcterms:W3CDTF">2018-04-03T19:18:54Z</dcterms:modified>
</cp:coreProperties>
</file>