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6" r:id="rId4"/>
    <p:sldId id="307" r:id="rId5"/>
    <p:sldId id="305" r:id="rId6"/>
    <p:sldId id="308" r:id="rId7"/>
    <p:sldId id="309" r:id="rId8"/>
    <p:sldId id="310" r:id="rId9"/>
    <p:sldId id="311" r:id="rId10"/>
    <p:sldId id="312" r:id="rId11"/>
    <p:sldId id="313" r:id="rId12"/>
    <p:sldId id="25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Consultas Médicas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-2.2440941890506227E-3"/>
                  <c:y val="-0.341422540161548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10253366307091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51837678217038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Plan1!$B$5:$B$7</c:f>
              <c:strCache>
                <c:ptCount val="3"/>
                <c:pt idx="0">
                  <c:v>Faixa de Meta</c:v>
                </c:pt>
                <c:pt idx="1">
                  <c:v>Disponibilizado </c:v>
                </c:pt>
                <c:pt idx="2">
                  <c:v>Realizado </c:v>
                </c:pt>
              </c:strCache>
            </c:strRef>
          </c:cat>
          <c:val>
            <c:numRef>
              <c:f>Plan1!$C$5:$C$7</c:f>
              <c:numCache>
                <c:formatCode>General</c:formatCode>
                <c:ptCount val="3"/>
                <c:pt idx="0">
                  <c:v>1985</c:v>
                </c:pt>
                <c:pt idx="1">
                  <c:v>1769</c:v>
                </c:pt>
                <c:pt idx="2">
                  <c:v>1690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8230528"/>
        <c:axId val="88240512"/>
      </c:barChart>
      <c:catAx>
        <c:axId val="88230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8240512"/>
        <c:crosses val="autoZero"/>
        <c:auto val="1"/>
        <c:lblAlgn val="ctr"/>
        <c:lblOffset val="100"/>
        <c:noMultiLvlLbl val="0"/>
      </c:catAx>
      <c:valAx>
        <c:axId val="88240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823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Consultas</a:t>
            </a:r>
            <a:r>
              <a:rPr lang="pt-BR" baseline="0"/>
              <a:t> Multidisciplinares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0.143587040117830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8747243222279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8537371223491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Plan1!$B$5:$B$7</c:f>
              <c:strCache>
                <c:ptCount val="3"/>
                <c:pt idx="0">
                  <c:v>Faixa de Meta</c:v>
                </c:pt>
                <c:pt idx="1">
                  <c:v>Disponibilizado </c:v>
                </c:pt>
                <c:pt idx="2">
                  <c:v>Realizado </c:v>
                </c:pt>
              </c:strCache>
            </c:strRef>
          </c:cat>
          <c:val>
            <c:numRef>
              <c:f>Plan1!$C$5:$C$7</c:f>
              <c:numCache>
                <c:formatCode>General</c:formatCode>
                <c:ptCount val="3"/>
                <c:pt idx="0">
                  <c:v>450</c:v>
                </c:pt>
                <c:pt idx="1">
                  <c:v>1460</c:v>
                </c:pt>
                <c:pt idx="2">
                  <c:v>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03194624"/>
        <c:axId val="103196160"/>
      </c:barChart>
      <c:catAx>
        <c:axId val="103194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03196160"/>
        <c:crosses val="autoZero"/>
        <c:auto val="1"/>
        <c:lblAlgn val="ctr"/>
        <c:lblOffset val="100"/>
        <c:noMultiLvlLbl val="0"/>
      </c:catAx>
      <c:valAx>
        <c:axId val="10319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194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Sessões de Fisioterapia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0.163547240537123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35510517482960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77255231170185E-3"/>
                  <c:y val="-8.6289767103676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Plan1!$B$5:$B$7</c:f>
              <c:strCache>
                <c:ptCount val="3"/>
                <c:pt idx="0">
                  <c:v>Faixa de Meta</c:v>
                </c:pt>
                <c:pt idx="1">
                  <c:v>Disponibilizado </c:v>
                </c:pt>
                <c:pt idx="2">
                  <c:v>Realizado </c:v>
                </c:pt>
              </c:strCache>
            </c:strRef>
          </c:cat>
          <c:val>
            <c:numRef>
              <c:f>Plan1!$C$5:$C$7</c:f>
              <c:numCache>
                <c:formatCode>General</c:formatCode>
                <c:ptCount val="3"/>
                <c:pt idx="0">
                  <c:v>450</c:v>
                </c:pt>
                <c:pt idx="1">
                  <c:v>480</c:v>
                </c:pt>
                <c:pt idx="2">
                  <c:v>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03193216"/>
        <c:axId val="103211392"/>
      </c:barChart>
      <c:catAx>
        <c:axId val="103193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03211392"/>
        <c:crosses val="autoZero"/>
        <c:auto val="1"/>
        <c:lblAlgn val="ctr"/>
        <c:lblOffset val="100"/>
        <c:noMultiLvlLbl val="0"/>
      </c:catAx>
      <c:valAx>
        <c:axId val="103211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193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pt-BR" sz="1800" dirty="0"/>
              <a:t>Aproveitamento de </a:t>
            </a:r>
            <a:r>
              <a:rPr lang="pt-BR" sz="1800" dirty="0" smtClean="0"/>
              <a:t>Consultas - DEZEMBRO</a:t>
            </a:r>
            <a:endParaRPr lang="pt-BR" sz="18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088757971218617E-2"/>
          <c:y val="0.14004067687877678"/>
          <c:w val="0.62110682161469088"/>
          <c:h val="0.65402404186453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Plan1!$C$15</c:f>
              <c:strCache>
                <c:ptCount val="1"/>
                <c:pt idx="0">
                  <c:v>PERDA PRIMÁRIA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Plan1!$C$16:$C$19</c:f>
              <c:numCache>
                <c:formatCode>General</c:formatCode>
                <c:ptCount val="4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23</c:v>
                </c:pt>
              </c:numCache>
            </c:numRef>
          </c:val>
        </c:ser>
        <c:ser>
          <c:idx val="1"/>
          <c:order val="1"/>
          <c:tx>
            <c:strRef>
              <c:f>Plan1!$D$15</c:f>
              <c:strCache>
                <c:ptCount val="1"/>
                <c:pt idx="0">
                  <c:v>FALTA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Plan1!$D$16:$D$19</c:f>
              <c:numCache>
                <c:formatCode>General</c:formatCode>
                <c:ptCount val="4"/>
                <c:pt idx="0">
                  <c:v>149</c:v>
                </c:pt>
                <c:pt idx="1">
                  <c:v>36</c:v>
                </c:pt>
                <c:pt idx="2">
                  <c:v>83</c:v>
                </c:pt>
                <c:pt idx="3">
                  <c:v>268</c:v>
                </c:pt>
              </c:numCache>
            </c:numRef>
          </c:val>
        </c:ser>
        <c:ser>
          <c:idx val="2"/>
          <c:order val="2"/>
          <c:tx>
            <c:strRef>
              <c:f>Plan1!$E$15</c:f>
              <c:strCache>
                <c:ptCount val="1"/>
                <c:pt idx="0">
                  <c:v>APROVEITAMENTO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Plan1!$E$16:$E$19</c:f>
              <c:numCache>
                <c:formatCode>General</c:formatCode>
                <c:ptCount val="4"/>
                <c:pt idx="0">
                  <c:v>93</c:v>
                </c:pt>
                <c:pt idx="1">
                  <c:v>36</c:v>
                </c:pt>
                <c:pt idx="2">
                  <c:v>83</c:v>
                </c:pt>
                <c:pt idx="3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4320"/>
        <c:axId val="4682496"/>
      </c:barChart>
      <c:catAx>
        <c:axId val="4664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682496"/>
        <c:crosses val="autoZero"/>
        <c:auto val="1"/>
        <c:lblAlgn val="ctr"/>
        <c:lblOffset val="100"/>
        <c:noMultiLvlLbl val="0"/>
      </c:catAx>
      <c:valAx>
        <c:axId val="4682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64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Aproveitamento de Consultas - NOVEMBRO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Plan1!$C$15</c:f>
              <c:strCache>
                <c:ptCount val="1"/>
                <c:pt idx="0">
                  <c:v>PERDA PRIMÁRIA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Plan1!$C$16:$C$19</c:f>
              <c:numCache>
                <c:formatCode>General</c:formatCode>
                <c:ptCount val="4"/>
                <c:pt idx="0">
                  <c:v>15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Plan1!$D$15</c:f>
              <c:strCache>
                <c:ptCount val="1"/>
                <c:pt idx="0">
                  <c:v>FALTA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Plan1!$D$16:$D$19</c:f>
              <c:numCache>
                <c:formatCode>General</c:formatCode>
                <c:ptCount val="4"/>
                <c:pt idx="0">
                  <c:v>154</c:v>
                </c:pt>
                <c:pt idx="1">
                  <c:v>49</c:v>
                </c:pt>
                <c:pt idx="2">
                  <c:v>91</c:v>
                </c:pt>
                <c:pt idx="3">
                  <c:v>294</c:v>
                </c:pt>
              </c:numCache>
            </c:numRef>
          </c:val>
        </c:ser>
        <c:ser>
          <c:idx val="2"/>
          <c:order val="2"/>
          <c:tx>
            <c:strRef>
              <c:f>Plan1!$E$15</c:f>
              <c:strCache>
                <c:ptCount val="1"/>
                <c:pt idx="0">
                  <c:v>APROVEITAMENTO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Plan1!$B$16:$B$19</c:f>
              <c:strCache>
                <c:ptCount val="4"/>
                <c:pt idx="0">
                  <c:v>PRIMEIRA CONSULTA</c:v>
                </c:pt>
                <c:pt idx="1">
                  <c:v>INTER</c:v>
                </c:pt>
                <c:pt idx="2">
                  <c:v>VOLTA</c:v>
                </c:pt>
                <c:pt idx="3">
                  <c:v>TOTAL</c:v>
                </c:pt>
              </c:strCache>
            </c:strRef>
          </c:cat>
          <c:val>
            <c:numRef>
              <c:f>Plan1!$E$16:$E$19</c:f>
              <c:numCache>
                <c:formatCode>General</c:formatCode>
                <c:ptCount val="4"/>
                <c:pt idx="0">
                  <c:v>32</c:v>
                </c:pt>
                <c:pt idx="1">
                  <c:v>49</c:v>
                </c:pt>
                <c:pt idx="2">
                  <c:v>74</c:v>
                </c:pt>
                <c:pt idx="3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6352"/>
        <c:axId val="33637888"/>
      </c:barChart>
      <c:catAx>
        <c:axId val="33636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33637888"/>
        <c:crosses val="autoZero"/>
        <c:auto val="1"/>
        <c:lblAlgn val="ctr"/>
        <c:lblOffset val="100"/>
        <c:noMultiLvlLbl val="0"/>
      </c:catAx>
      <c:valAx>
        <c:axId val="33637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636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Controle de</a:t>
            </a:r>
            <a:r>
              <a:rPr lang="pt-BR" baseline="0"/>
              <a:t> Prontuários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Plan1!$B$45</c:f>
              <c:strCache>
                <c:ptCount val="1"/>
                <c:pt idx="0">
                  <c:v>SEM SENHA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Plan1!$C$44:$E$44</c:f>
              <c:strCache>
                <c:ptCount val="3"/>
                <c:pt idx="0">
                  <c:v>MÉDIA ANTERIOR</c:v>
                </c:pt>
                <c:pt idx="1">
                  <c:v>NOVEMBRO</c:v>
                </c:pt>
                <c:pt idx="2">
                  <c:v>DEZEMBRO</c:v>
                </c:pt>
              </c:strCache>
            </c:strRef>
          </c:cat>
          <c:val>
            <c:numRef>
              <c:f>Plan1!$C$45:$E$45</c:f>
              <c:numCache>
                <c:formatCode>General</c:formatCode>
                <c:ptCount val="3"/>
                <c:pt idx="0">
                  <c:v>23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Plan1!$B$46</c:f>
              <c:strCache>
                <c:ptCount val="1"/>
                <c:pt idx="0">
                  <c:v>SEM ENCAMINHAMENTO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Plan1!$C$44:$E$44</c:f>
              <c:strCache>
                <c:ptCount val="3"/>
                <c:pt idx="0">
                  <c:v>MÉDIA ANTERIOR</c:v>
                </c:pt>
                <c:pt idx="1">
                  <c:v>NOVEMBRO</c:v>
                </c:pt>
                <c:pt idx="2">
                  <c:v>DEZEMBRO</c:v>
                </c:pt>
              </c:strCache>
            </c:strRef>
          </c:cat>
          <c:val>
            <c:numRef>
              <c:f>Plan1!$C$46:$E$46</c:f>
              <c:numCache>
                <c:formatCode>General</c:formatCode>
                <c:ptCount val="3"/>
                <c:pt idx="0">
                  <c:v>35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Plan1!$B$47</c:f>
              <c:strCache>
                <c:ptCount val="1"/>
                <c:pt idx="0">
                  <c:v>ENCAMINHAMENTO COM ERRO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Plan1!$C$44:$E$44</c:f>
              <c:strCache>
                <c:ptCount val="3"/>
                <c:pt idx="0">
                  <c:v>MÉDIA ANTERIOR</c:v>
                </c:pt>
                <c:pt idx="1">
                  <c:v>NOVEMBRO</c:v>
                </c:pt>
                <c:pt idx="2">
                  <c:v>DEZEMBRO</c:v>
                </c:pt>
              </c:strCache>
            </c:strRef>
          </c:cat>
          <c:val>
            <c:numRef>
              <c:f>Plan1!$C$47:$E$47</c:f>
              <c:numCache>
                <c:formatCode>General</c:formatCode>
                <c:ptCount val="3"/>
                <c:pt idx="0">
                  <c:v>96</c:v>
                </c:pt>
                <c:pt idx="1">
                  <c:v>60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26816"/>
        <c:axId val="33432704"/>
      </c:barChart>
      <c:catAx>
        <c:axId val="334268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33432704"/>
        <c:crosses val="autoZero"/>
        <c:auto val="1"/>
        <c:lblAlgn val="ctr"/>
        <c:lblOffset val="100"/>
        <c:noMultiLvlLbl val="0"/>
      </c:catAx>
      <c:valAx>
        <c:axId val="33432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426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45667031299619E-2"/>
          <c:y val="3.4891731139059079E-2"/>
          <c:w val="0.70598687715294606"/>
          <c:h val="0.822519032910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Demanda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26469222545777E-3"/>
                  <c:y val="8.0427439396867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2938445091553E-3"/>
                  <c:y val="2.3769415168867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Novembro</c:v>
                </c:pt>
                <c:pt idx="1">
                  <c:v>Dezembro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979.03</c:v>
                </c:pt>
                <c:pt idx="1">
                  <c:v>974.08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At. Ponta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189749418442449E-17"/>
                  <c:y val="8.1797693921645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830924673436109E-3"/>
                  <c:y val="7.905718487208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Novembro</c:v>
                </c:pt>
                <c:pt idx="1">
                  <c:v>Dezembro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926.56</c:v>
                </c:pt>
                <c:pt idx="1">
                  <c:v>1120.4100000000001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Fora de Ponta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26469222545777E-3"/>
                  <c:y val="1.798083994101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85482889815958E-3"/>
                  <c:y val="1.0807257448070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Novembro</c:v>
                </c:pt>
                <c:pt idx="1">
                  <c:v>Dezembro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>
                  <c:v>3776.94</c:v>
                </c:pt>
                <c:pt idx="1">
                  <c:v>4240.8900000000003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 Total/Mês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84358048643532E-3"/>
                  <c:y val="1.2451812924250679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26469222545777E-3"/>
                  <c:y val="6.3746840975711242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Novembro</c:v>
                </c:pt>
                <c:pt idx="1">
                  <c:v>Dezembro</c:v>
                </c:pt>
              </c:strCache>
            </c:strRef>
          </c:cat>
          <c:val>
            <c:numRef>
              <c:f>Plan1!$E$2:$E$3</c:f>
              <c:numCache>
                <c:formatCode>#,##0.00_ ;[Red]\-#,##0.00\ </c:formatCode>
                <c:ptCount val="2"/>
                <c:pt idx="0">
                  <c:v>5682.53</c:v>
                </c:pt>
                <c:pt idx="1">
                  <c:v>6335.38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3680"/>
        <c:axId val="33545216"/>
      </c:barChart>
      <c:catAx>
        <c:axId val="3354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545216"/>
        <c:crosses val="autoZero"/>
        <c:auto val="1"/>
        <c:lblAlgn val="ctr"/>
        <c:lblOffset val="100"/>
        <c:noMultiLvlLbl val="0"/>
      </c:catAx>
      <c:valAx>
        <c:axId val="3354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4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96377326866519"/>
          <c:y val="0.14588859880722843"/>
          <c:w val="0.19100026047848817"/>
          <c:h val="0.6574131144860158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7739898196198E-2"/>
          <c:y val="3.7470654683153623E-2"/>
          <c:w val="0.56086226707791231"/>
          <c:h val="0.81750585522232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Novembro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CALIBRAÇÕES GERAIS</c:v>
                </c:pt>
                <c:pt idx="1">
                  <c:v>PREVENTIVAS INTERNAS</c:v>
                </c:pt>
                <c:pt idx="2">
                  <c:v>PREVENTIVAS EXTERNAS</c:v>
                </c:pt>
                <c:pt idx="3">
                  <c:v>CORRETIVAS INTERNAS</c:v>
                </c:pt>
                <c:pt idx="4">
                  <c:v>CORRETIVAS EXTERNAS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Dezembro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Plan1!$A$2:$A$6</c:f>
              <c:strCache>
                <c:ptCount val="5"/>
                <c:pt idx="0">
                  <c:v>CALIBRAÇÕES GERAIS</c:v>
                </c:pt>
                <c:pt idx="1">
                  <c:v>PREVENTIVAS INTERNAS</c:v>
                </c:pt>
                <c:pt idx="2">
                  <c:v>PREVENTIVAS EXTERNAS</c:v>
                </c:pt>
                <c:pt idx="3">
                  <c:v>CORRETIVAS INTERNAS</c:v>
                </c:pt>
                <c:pt idx="4">
                  <c:v>CORRETIVAS EXTERNAS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5504"/>
        <c:axId val="4487040"/>
      </c:barChart>
      <c:catAx>
        <c:axId val="448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487040"/>
        <c:crosses val="autoZero"/>
        <c:auto val="1"/>
        <c:lblAlgn val="ctr"/>
        <c:lblOffset val="100"/>
        <c:noMultiLvlLbl val="0"/>
      </c:catAx>
      <c:valAx>
        <c:axId val="448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7380140935032"/>
          <c:y val="2.7136194196838468E-2"/>
          <c:w val="0.11373547180862704"/>
          <c:h val="0.13010247723286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0.80842</cdr:x>
      <cdr:y>0.25789</cdr:y>
    </cdr:from>
    <cdr:to>
      <cdr:x>0.99103</cdr:x>
      <cdr:y>0.33233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8755254" y="1031359"/>
          <a:ext cx="1977656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0.63941</cdr:x>
      <cdr:y>0.1952</cdr:y>
    </cdr:from>
    <cdr:to>
      <cdr:x>0.97037</cdr:x>
      <cdr:y>0.67948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394939" y="1057711"/>
          <a:ext cx="3827614" cy="2624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>
              <a:solidFill>
                <a:schemeClr val="accent1">
                  <a:lumMod val="75000"/>
                </a:schemeClr>
              </a:solidFill>
            </a:rPr>
            <a:t>NOVEMBRO/2017</a:t>
          </a:r>
        </a:p>
        <a:p xmlns:a="http://schemas.openxmlformats.org/drawingml/2006/main"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PREVENTIVAS </a:t>
          </a:r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EXTERNAS:3.850,00</a:t>
          </a:r>
        </a:p>
        <a:p xmlns:a="http://schemas.openxmlformats.org/drawingml/2006/main"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(Óptica Rígida- Cistoscopia)</a:t>
          </a:r>
          <a:endParaRPr lang="pt-BR" sz="1600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CORRETIVAS  EXTERNAS: </a:t>
          </a:r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623,74</a:t>
          </a:r>
        </a:p>
        <a:p xmlns:a="http://schemas.openxmlformats.org/drawingml/2006/main"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pt-BR" sz="1600" dirty="0" err="1" smtClean="0">
              <a:solidFill>
                <a:schemeClr val="accent1">
                  <a:lumMod val="75000"/>
                </a:schemeClr>
              </a:solidFill>
            </a:rPr>
            <a:t>DynaMapa</a:t>
          </a:r>
          <a:r>
            <a:rPr lang="pt-BR" sz="1600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pt-BR" sz="1600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endParaRPr lang="pt-BR" sz="1600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endParaRPr lang="pt-BR" sz="1600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pt-BR" sz="1600" b="1" dirty="0" smtClean="0">
              <a:solidFill>
                <a:schemeClr val="accent2">
                  <a:lumMod val="75000"/>
                </a:schemeClr>
              </a:solidFill>
            </a:rPr>
            <a:t>DEZEMBRO/2017</a:t>
          </a:r>
        </a:p>
        <a:p xmlns:a="http://schemas.openxmlformats.org/drawingml/2006/main">
          <a:r>
            <a:rPr lang="pt-BR" sz="1600" dirty="0" smtClean="0">
              <a:solidFill>
                <a:schemeClr val="accent2">
                  <a:lumMod val="75000"/>
                </a:schemeClr>
              </a:solidFill>
            </a:rPr>
            <a:t>PREVENTIVAS </a:t>
          </a:r>
          <a:r>
            <a:rPr lang="pt-BR" sz="1600" dirty="0" smtClean="0">
              <a:solidFill>
                <a:schemeClr val="accent2">
                  <a:lumMod val="75000"/>
                </a:schemeClr>
              </a:solidFill>
            </a:rPr>
            <a:t>EXTERNAS:3.950,00 </a:t>
          </a:r>
        </a:p>
        <a:p xmlns:a="http://schemas.openxmlformats.org/drawingml/2006/main">
          <a:r>
            <a:rPr lang="pt-BR" sz="1600" dirty="0" smtClean="0">
              <a:solidFill>
                <a:schemeClr val="accent2">
                  <a:lumMod val="75000"/>
                </a:schemeClr>
              </a:solidFill>
            </a:rPr>
            <a:t>(Reprocessadoras de Endoscópio)</a:t>
          </a:r>
          <a:endParaRPr lang="pt-BR" sz="1600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endParaRPr lang="pt-BR" sz="16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-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62575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INDICADOR: CONSUMO DE ENERGIA.</a:t>
            </a:r>
          </a:p>
          <a:p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885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48" y="138263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533300154"/>
              </p:ext>
            </p:extLst>
          </p:nvPr>
        </p:nvGraphicFramePr>
        <p:xfrm>
          <a:off x="484717" y="893574"/>
          <a:ext cx="8890144" cy="370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8816122" y="1549576"/>
            <a:ext cx="134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(68 KW)</a:t>
            </a:r>
            <a:endParaRPr lang="pt-BR" sz="1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686831" y="2169876"/>
            <a:ext cx="178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</a:t>
            </a:r>
            <a:r>
              <a:rPr lang="pt-BR" sz="1400" dirty="0" smtClean="0"/>
              <a:t>17:30 A 20:30H)</a:t>
            </a:r>
            <a:endParaRPr lang="pt-BR" sz="1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025748" y="2765771"/>
            <a:ext cx="181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</a:t>
            </a:r>
            <a:r>
              <a:rPr lang="pt-BR" sz="1400" dirty="0" smtClean="0"/>
              <a:t>20:30 A 17:30H)</a:t>
            </a:r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30697" y="4601427"/>
            <a:ext cx="1159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</a:t>
            </a:r>
            <a:r>
              <a:rPr lang="pt-BR" sz="1600" b="1" dirty="0" smtClean="0"/>
              <a:t>Observações:</a:t>
            </a:r>
          </a:p>
          <a:p>
            <a:r>
              <a:rPr lang="pt-BR" sz="1600" b="1" dirty="0" smtClean="0"/>
              <a:t>1- </a:t>
            </a:r>
            <a:r>
              <a:rPr lang="pt-BR" sz="1600" dirty="0" smtClean="0"/>
              <a:t>Meses em que o consumo foi cobrado em bandeira única ( Vermelha ) A mais cara  devido ao fator de geração.</a:t>
            </a:r>
          </a:p>
          <a:p>
            <a:r>
              <a:rPr lang="pt-BR" sz="1600" b="1" dirty="0" smtClean="0"/>
              <a:t>2-</a:t>
            </a:r>
            <a:r>
              <a:rPr lang="pt-BR" sz="1600" dirty="0" smtClean="0"/>
              <a:t> Dezembro houve aumento de consumo em virtude do fator climático que gerou um tempo maior de uso do sistema de climatização. </a:t>
            </a:r>
          </a:p>
          <a:p>
            <a:r>
              <a:rPr lang="pt-BR" sz="1600" b="1" dirty="0" smtClean="0"/>
              <a:t>3</a:t>
            </a:r>
            <a:r>
              <a:rPr lang="pt-BR" sz="2000" dirty="0" smtClean="0"/>
              <a:t>- </a:t>
            </a:r>
            <a:r>
              <a:rPr lang="pt-BR" sz="1600" dirty="0" smtClean="0"/>
              <a:t>Serviços de pintura e manutenção realizados no  mês de dezembro , até as 21:48h. Por um período de  20 dias.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450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62575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INDICADOR: MANUTENÇÕES PREVENTIVAS X CORRETIVAS</a:t>
            </a:r>
          </a:p>
          <a:p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885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48" y="138263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636282120"/>
              </p:ext>
            </p:extLst>
          </p:nvPr>
        </p:nvGraphicFramePr>
        <p:xfrm>
          <a:off x="358731" y="700125"/>
          <a:ext cx="1156518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788271" y="5070766"/>
            <a:ext cx="430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OBS. Essas manutenções foram feitas dentro da programação. Sem deixar de realizar </a:t>
            </a:r>
            <a:r>
              <a:rPr lang="pt-BR" dirty="0" smtClean="0"/>
              <a:t>exames, pois possuímos mais de um equipamento.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0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6553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93773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44697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" y="478124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RESULTADOS OPERACIONAIS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8060"/>
            <a:ext cx="1064270" cy="8068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40015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9" y="51896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80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30264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73549"/>
              </p:ext>
            </p:extLst>
          </p:nvPr>
        </p:nvGraphicFramePr>
        <p:xfrm>
          <a:off x="101022" y="2872033"/>
          <a:ext cx="6047125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456"/>
                <a:gridCol w="1484415"/>
                <a:gridCol w="2446317"/>
                <a:gridCol w="1408937"/>
              </a:tblGrid>
              <a:tr h="2184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MÉDICAS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 (85%)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1985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058742"/>
              </p:ext>
            </p:extLst>
          </p:nvPr>
        </p:nvGraphicFramePr>
        <p:xfrm>
          <a:off x="6266583" y="1545482"/>
          <a:ext cx="5659299" cy="376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8" name="Conector reto 17"/>
          <p:cNvCxnSpPr/>
          <p:nvPr/>
        </p:nvCxnSpPr>
        <p:spPr>
          <a:xfrm>
            <a:off x="6795598" y="2410691"/>
            <a:ext cx="50409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795598" y="3895204"/>
            <a:ext cx="50409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413342" y="3646007"/>
            <a:ext cx="74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1687</a:t>
            </a:r>
            <a:endParaRPr lang="pt-BR" sz="1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0005" y="5355771"/>
            <a:ext cx="577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Obs. A meta é de 1985, podendo ser disponibilizado e realizado até 85% da meta – 1687, sem penalização.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93773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44697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" y="478124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RESULTADOS OPERACIONAIS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8060"/>
            <a:ext cx="1064270" cy="8068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40015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9" y="51896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80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30264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30372"/>
              </p:ext>
            </p:extLst>
          </p:nvPr>
        </p:nvGraphicFramePr>
        <p:xfrm>
          <a:off x="101022" y="3429000"/>
          <a:ext cx="6047125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456"/>
                <a:gridCol w="1484415"/>
                <a:gridCol w="2446317"/>
                <a:gridCol w="1408937"/>
              </a:tblGrid>
              <a:tr h="2184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MULTIDISCIPLINARES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55105"/>
              </p:ext>
            </p:extLst>
          </p:nvPr>
        </p:nvGraphicFramePr>
        <p:xfrm>
          <a:off x="6248199" y="1535896"/>
          <a:ext cx="5793380" cy="410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" name="Conector reto 18"/>
          <p:cNvCxnSpPr/>
          <p:nvPr/>
        </p:nvCxnSpPr>
        <p:spPr>
          <a:xfrm>
            <a:off x="6704367" y="4393968"/>
            <a:ext cx="5325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93773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44697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" y="478124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RESULTADOS OPERACIONAIS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8060"/>
            <a:ext cx="1064270" cy="8068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40015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9" y="51896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80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30264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43833"/>
              </p:ext>
            </p:extLst>
          </p:nvPr>
        </p:nvGraphicFramePr>
        <p:xfrm>
          <a:off x="101022" y="3429000"/>
          <a:ext cx="6047125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456"/>
                <a:gridCol w="1484415"/>
                <a:gridCol w="2446317"/>
                <a:gridCol w="1408937"/>
              </a:tblGrid>
              <a:tr h="2184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SESSÕES DE FISIOTERAPIA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CONTRATADO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60684"/>
              </p:ext>
            </p:extLst>
          </p:nvPr>
        </p:nvGraphicFramePr>
        <p:xfrm>
          <a:off x="6303428" y="1492343"/>
          <a:ext cx="5527205" cy="438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" name="Conector reto 18"/>
          <p:cNvCxnSpPr/>
          <p:nvPr/>
        </p:nvCxnSpPr>
        <p:spPr>
          <a:xfrm>
            <a:off x="6704367" y="4263340"/>
            <a:ext cx="5325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704367" y="4605745"/>
            <a:ext cx="53253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7354968" y="4347649"/>
            <a:ext cx="7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383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90005" y="5355771"/>
            <a:ext cx="577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Obs. A meta é de 450, podendo ser disponibilizado e realizado até 85% da meta – 383, sem penalização.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255158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RESULTADO OPERACIONAIS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679" y="989143"/>
            <a:ext cx="1092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92D050"/>
                </a:solidFill>
              </a:rPr>
              <a:t>Indicadores Qualitativos</a:t>
            </a:r>
            <a:endParaRPr lang="pt-BR" sz="20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44502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9" y="51896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512"/>
              </p:ext>
            </p:extLst>
          </p:nvPr>
        </p:nvGraphicFramePr>
        <p:xfrm>
          <a:off x="1493627" y="1997114"/>
          <a:ext cx="8554138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080609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RECEBIDAS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TRATADAS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Resolução</a:t>
                      </a:r>
                      <a:r>
                        <a:rPr lang="pt-BR" sz="1800" baseline="0" dirty="0" smtClean="0">
                          <a:effectLst/>
                        </a:rPr>
                        <a:t> de Queixas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65413"/>
              </p:ext>
            </p:extLst>
          </p:nvPr>
        </p:nvGraphicFramePr>
        <p:xfrm>
          <a:off x="1478480" y="3113532"/>
          <a:ext cx="8554138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080609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Nº de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Atendimentos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Nº de Entrevistados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Pesquisa de Satisfação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753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44,55%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88290"/>
              </p:ext>
            </p:extLst>
          </p:nvPr>
        </p:nvGraphicFramePr>
        <p:xfrm>
          <a:off x="1493627" y="4189021"/>
          <a:ext cx="8554138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080609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ACOMPANHAMENTO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Controle de Origem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Contabilizado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Diário e Mensal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BID e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Relatório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255158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RESULTADO OPERACIONAIS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5679" y="989143"/>
            <a:ext cx="1092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92D050"/>
                </a:solidFill>
              </a:rPr>
              <a:t>Indicadores Qualitativos</a:t>
            </a:r>
            <a:endParaRPr lang="pt-BR" sz="20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544502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9" y="518967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01657"/>
              </p:ext>
            </p:extLst>
          </p:nvPr>
        </p:nvGraphicFramePr>
        <p:xfrm>
          <a:off x="1711564" y="1997114"/>
          <a:ext cx="8554138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080609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ORIGEM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Perda Primária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Primeiras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Consultas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2,83%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Relatório dia 20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66310"/>
              </p:ext>
            </p:extLst>
          </p:nvPr>
        </p:nvGraphicFramePr>
        <p:xfrm>
          <a:off x="1711564" y="2798064"/>
          <a:ext cx="8554138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080609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Consultas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Faltas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Taxa de Absenteísmo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Primeiras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Consultas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18,33%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Consultas</a:t>
                      </a:r>
                      <a:endParaRPr lang="pt-BR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Retornos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60383"/>
              </p:ext>
            </p:extLst>
          </p:nvPr>
        </p:nvGraphicFramePr>
        <p:xfrm>
          <a:off x="2842561" y="4227925"/>
          <a:ext cx="6473529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418"/>
                <a:gridCol w="2478539"/>
                <a:gridCol w="1648572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REFERÊNCIA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Índice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Retorno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0,86%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Abaixo de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1% é bom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62575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INDICADOR: APROVEITAMENTO DE CONSULTAS</a:t>
            </a:r>
          </a:p>
          <a:p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885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48" y="138263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673207"/>
              </p:ext>
            </p:extLst>
          </p:nvPr>
        </p:nvGraphicFramePr>
        <p:xfrm>
          <a:off x="6005575" y="841878"/>
          <a:ext cx="6309138" cy="319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44207"/>
              </p:ext>
            </p:extLst>
          </p:nvPr>
        </p:nvGraphicFramePr>
        <p:xfrm>
          <a:off x="3618601" y="4122640"/>
          <a:ext cx="4292600" cy="18669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87500"/>
                <a:gridCol w="1358900"/>
                <a:gridCol w="1346200"/>
              </a:tblGrid>
              <a:tr h="2667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COMPARATIVO DE RESULTADO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NOVEMBRO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</a:rPr>
                        <a:t>DEZEMBRO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Disponibilizado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1863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1769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Perda Primária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</a:rPr>
                        <a:t>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Faltas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294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</a:rPr>
                        <a:t>268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Encaixes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</a:rPr>
                        <a:t>212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Executado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1709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</a:rPr>
                        <a:t>1690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11348"/>
              </p:ext>
            </p:extLst>
          </p:nvPr>
        </p:nvGraphicFramePr>
        <p:xfrm>
          <a:off x="2" y="864359"/>
          <a:ext cx="6148145" cy="355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179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62575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INDICADOR: CONTROLE DE PRONTUÁRIOS</a:t>
            </a:r>
          </a:p>
          <a:p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885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48" y="138263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653044"/>
              </p:ext>
            </p:extLst>
          </p:nvPr>
        </p:nvGraphicFramePr>
        <p:xfrm>
          <a:off x="5272645" y="1481447"/>
          <a:ext cx="6919354" cy="348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80982"/>
              </p:ext>
            </p:extLst>
          </p:nvPr>
        </p:nvGraphicFramePr>
        <p:xfrm>
          <a:off x="35627" y="2765107"/>
          <a:ext cx="5199991" cy="144970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16727"/>
                <a:gridCol w="1136880"/>
                <a:gridCol w="800759"/>
                <a:gridCol w="1245625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CONTROLE DE PRONTUÁRIOS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Média Anterior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Novembro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Dezembro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SEM SENHA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SEM ENCAMINHAMENTO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ENCAMINHAMENTO COM ERRO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431</Words>
  <Application>Microsoft Office PowerPoint</Application>
  <PresentationFormat>Personalizar</PresentationFormat>
  <Paragraphs>175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PC-USUARIO</cp:lastModifiedBy>
  <cp:revision>74</cp:revision>
  <dcterms:created xsi:type="dcterms:W3CDTF">2017-06-28T23:09:23Z</dcterms:created>
  <dcterms:modified xsi:type="dcterms:W3CDTF">2018-01-10T10:54:36Z</dcterms:modified>
</cp:coreProperties>
</file>