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23" r:id="rId4"/>
    <p:sldId id="329" r:id="rId5"/>
    <p:sldId id="324" r:id="rId6"/>
    <p:sldId id="331" r:id="rId7"/>
    <p:sldId id="332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- ARCOVERDE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APRESENTAÇÃO DE INDICADORES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Indicadores Contratuais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18983"/>
              </p:ext>
            </p:extLst>
          </p:nvPr>
        </p:nvGraphicFramePr>
        <p:xfrm>
          <a:off x="230328" y="927588"/>
          <a:ext cx="9448061" cy="2480719"/>
        </p:xfrm>
        <a:graphic>
          <a:graphicData uri="http://schemas.openxmlformats.org/drawingml/2006/table">
            <a:tbl>
              <a:tblPr/>
              <a:tblGrid>
                <a:gridCol w="1908295"/>
                <a:gridCol w="854062"/>
                <a:gridCol w="854062"/>
                <a:gridCol w="854062"/>
                <a:gridCol w="854062"/>
                <a:gridCol w="854062"/>
                <a:gridCol w="854062"/>
                <a:gridCol w="854062"/>
                <a:gridCol w="1561332"/>
              </a:tblGrid>
              <a:tr h="28335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Médicas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2º TRIMESTRE/2018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33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41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41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41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419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Obs. Podemos executar no mínimo 85% da meta = 5.062 consultas - 85,46 % DA META ATINGIDA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69617"/>
              </p:ext>
            </p:extLst>
          </p:nvPr>
        </p:nvGraphicFramePr>
        <p:xfrm>
          <a:off x="254084" y="3548299"/>
          <a:ext cx="9412429" cy="2270403"/>
        </p:xfrm>
        <a:graphic>
          <a:graphicData uri="http://schemas.openxmlformats.org/drawingml/2006/table">
            <a:tbl>
              <a:tblPr/>
              <a:tblGrid>
                <a:gridCol w="1901098"/>
                <a:gridCol w="850841"/>
                <a:gridCol w="850841"/>
                <a:gridCol w="850841"/>
                <a:gridCol w="850841"/>
                <a:gridCol w="850841"/>
                <a:gridCol w="850841"/>
                <a:gridCol w="850841"/>
                <a:gridCol w="1555444"/>
              </a:tblGrid>
              <a:tr h="29553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Outros Profissionais de Saúde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2º TRIMESTRE/2018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3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OBS. 171,85% DA META ATINGIDA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70C0"/>
                </a:solidFill>
              </a:rPr>
              <a:t>Indicadores Contratuais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799387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19647"/>
              </p:ext>
            </p:extLst>
          </p:nvPr>
        </p:nvGraphicFramePr>
        <p:xfrm>
          <a:off x="330673" y="1108187"/>
          <a:ext cx="9448060" cy="2107539"/>
        </p:xfrm>
        <a:graphic>
          <a:graphicData uri="http://schemas.openxmlformats.org/drawingml/2006/table">
            <a:tbl>
              <a:tblPr/>
              <a:tblGrid>
                <a:gridCol w="1908294"/>
                <a:gridCol w="854062"/>
                <a:gridCol w="854062"/>
                <a:gridCol w="854062"/>
                <a:gridCol w="854062"/>
                <a:gridCol w="854062"/>
                <a:gridCol w="854062"/>
                <a:gridCol w="854062"/>
                <a:gridCol w="1561332"/>
              </a:tblGrid>
              <a:tr h="26838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Fisioterapia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2º TRIMESTRE/2018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8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8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OBS. 100,37% DA META ATINGIDA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82664"/>
              </p:ext>
            </p:extLst>
          </p:nvPr>
        </p:nvGraphicFramePr>
        <p:xfrm>
          <a:off x="337209" y="3428999"/>
          <a:ext cx="9441524" cy="2148723"/>
        </p:xfrm>
        <a:graphic>
          <a:graphicData uri="http://schemas.openxmlformats.org/drawingml/2006/table">
            <a:tbl>
              <a:tblPr/>
              <a:tblGrid>
                <a:gridCol w="2760446"/>
                <a:gridCol w="853471"/>
                <a:gridCol w="853471"/>
                <a:gridCol w="853471"/>
                <a:gridCol w="853471"/>
                <a:gridCol w="853471"/>
                <a:gridCol w="853471"/>
                <a:gridCol w="1560252"/>
              </a:tblGrid>
              <a:tr h="2752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Resumo Geral Exames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2º 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TRIMESTRE/2018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2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OBS. Exames não tem meta.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3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Indicadores Qualitativos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22545"/>
              </p:ext>
            </p:extLst>
          </p:nvPr>
        </p:nvGraphicFramePr>
        <p:xfrm>
          <a:off x="1191264" y="958089"/>
          <a:ext cx="8580962" cy="1458694"/>
        </p:xfrm>
        <a:graphic>
          <a:graphicData uri="http://schemas.openxmlformats.org/drawingml/2006/table">
            <a:tbl>
              <a:tblPr/>
              <a:tblGrid>
                <a:gridCol w="2193148"/>
                <a:gridCol w="2139917"/>
                <a:gridCol w="2203796"/>
                <a:gridCol w="2044101"/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Caixa de Sugestões/Queixas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215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23474"/>
              </p:ext>
            </p:extLst>
          </p:nvPr>
        </p:nvGraphicFramePr>
        <p:xfrm>
          <a:off x="1197771" y="2538375"/>
          <a:ext cx="8580962" cy="1543743"/>
        </p:xfrm>
        <a:graphic>
          <a:graphicData uri="http://schemas.openxmlformats.org/drawingml/2006/table">
            <a:tbl>
              <a:tblPr/>
              <a:tblGrid>
                <a:gridCol w="2193148"/>
                <a:gridCol w="2139917"/>
                <a:gridCol w="2203796"/>
                <a:gridCol w="2044101"/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Pesquisa de Satisfação via Sistema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215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Atendimentos Médicos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Entrevistados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34,88%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30,88%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20136"/>
              </p:ext>
            </p:extLst>
          </p:nvPr>
        </p:nvGraphicFramePr>
        <p:xfrm>
          <a:off x="1197771" y="4198189"/>
          <a:ext cx="8580962" cy="1299903"/>
        </p:xfrm>
        <a:graphic>
          <a:graphicData uri="http://schemas.openxmlformats.org/drawingml/2006/table">
            <a:tbl>
              <a:tblPr/>
              <a:tblGrid>
                <a:gridCol w="2193148"/>
                <a:gridCol w="2139917"/>
                <a:gridCol w="4247897"/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Controle de Origem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1747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Informado no BID diário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RM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Informado no BID diário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RM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Informado no BID diário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RM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" y="5543471"/>
            <a:ext cx="121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Obs1. </a:t>
            </a:r>
            <a:r>
              <a:rPr lang="pt-BR" dirty="0" smtClean="0">
                <a:solidFill>
                  <a:srgbClr val="0070C0"/>
                </a:solidFill>
              </a:rPr>
              <a:t>Todas as metas contratuais alcançadas, nenhuma penalização do trimestre.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Disponibilizado para </a:t>
            </a:r>
            <a:r>
              <a:rPr lang="pt-BR" sz="6600" b="1" dirty="0" smtClean="0">
                <a:solidFill>
                  <a:schemeClr val="bg1"/>
                </a:solidFill>
              </a:rPr>
              <a:t>Agosto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" y="5543471"/>
            <a:ext cx="121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Obs1. </a:t>
            </a:r>
            <a:r>
              <a:rPr lang="pt-BR" dirty="0" smtClean="0">
                <a:solidFill>
                  <a:srgbClr val="0070C0"/>
                </a:solidFill>
              </a:rPr>
              <a:t>Do total ofertado temos: dois feristas e uma contratação (</a:t>
            </a:r>
            <a:r>
              <a:rPr lang="pt-BR" dirty="0">
                <a:solidFill>
                  <a:srgbClr val="0070C0"/>
                </a:solidFill>
              </a:rPr>
              <a:t>O</a:t>
            </a:r>
            <a:r>
              <a:rPr lang="pt-BR" dirty="0" smtClean="0">
                <a:solidFill>
                  <a:srgbClr val="0070C0"/>
                </a:solidFill>
              </a:rPr>
              <a:t>ftalmo)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" y="144419"/>
            <a:ext cx="86040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Procedimentos disponibilizados  </a:t>
            </a:r>
            <a:r>
              <a:rPr lang="pt-BR" sz="3200" b="1" dirty="0" smtClean="0">
                <a:solidFill>
                  <a:srgbClr val="0070C0"/>
                </a:solidFill>
              </a:rPr>
              <a:t>Agosto/18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7024"/>
              </p:ext>
            </p:extLst>
          </p:nvPr>
        </p:nvGraphicFramePr>
        <p:xfrm>
          <a:off x="1447692" y="1054305"/>
          <a:ext cx="6429483" cy="341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94"/>
                <a:gridCol w="1790702"/>
                <a:gridCol w="194937"/>
                <a:gridCol w="2571750"/>
              </a:tblGrid>
              <a:tr h="2282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Consultas médicas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0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(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Até 1688</a:t>
                      </a:r>
                      <a:r>
                        <a:rPr lang="pt-BR" sz="1800" u="none" strike="noStrike" dirty="0" smtClean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1985</a:t>
                      </a:r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1.739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Equipe Multidisciplinar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(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Até</a:t>
                      </a:r>
                      <a:r>
                        <a:rPr lang="pt-BR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382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Sessões de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Fisioterapia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(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Até 382</a:t>
                      </a:r>
                      <a:r>
                        <a:rPr lang="pt-BR" sz="1800" u="none" strike="noStrike" dirty="0" smtClean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Exames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6553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459</Words>
  <Application>Microsoft Office PowerPoint</Application>
  <PresentationFormat>Personalizar</PresentationFormat>
  <Paragraphs>263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Bruno Moraes</cp:lastModifiedBy>
  <cp:revision>111</cp:revision>
  <dcterms:created xsi:type="dcterms:W3CDTF">2017-06-28T23:09:23Z</dcterms:created>
  <dcterms:modified xsi:type="dcterms:W3CDTF">2018-07-10T10:28:34Z</dcterms:modified>
</cp:coreProperties>
</file>