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9" r:id="rId4"/>
    <p:sldId id="339" r:id="rId5"/>
    <p:sldId id="340" r:id="rId6"/>
    <p:sldId id="341" r:id="rId7"/>
    <p:sldId id="342" r:id="rId8"/>
    <p:sldId id="347" r:id="rId9"/>
    <p:sldId id="348" r:id="rId10"/>
    <p:sldId id="349" r:id="rId11"/>
    <p:sldId id="344" r:id="rId12"/>
    <p:sldId id="346" r:id="rId13"/>
    <p:sldId id="257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7" d="100"/>
          <a:sy n="97" d="100"/>
        </p:scale>
        <p:origin x="-29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212689" y="3315472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chemeClr val="bg1"/>
                </a:solidFill>
              </a:rPr>
              <a:t>UPAE - ARCOVERDE</a:t>
            </a:r>
            <a:endParaRPr lang="pt-BR" sz="66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067970"/>
              </p:ext>
            </p:extLst>
          </p:nvPr>
        </p:nvGraphicFramePr>
        <p:xfrm>
          <a:off x="580103" y="1797099"/>
          <a:ext cx="10231457" cy="1334207"/>
        </p:xfrm>
        <a:graphic>
          <a:graphicData uri="http://schemas.openxmlformats.org/drawingml/2006/table">
            <a:tbl>
              <a:tblPr/>
              <a:tblGrid>
                <a:gridCol w="2010187"/>
                <a:gridCol w="1825579"/>
                <a:gridCol w="2666576"/>
                <a:gridCol w="1528153"/>
                <a:gridCol w="2200962"/>
              </a:tblGrid>
              <a:tr h="22248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Fila de Espera de Exames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96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Exames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mais críticos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Pacientes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Médico (Produção, ou PJ)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Valor Bruto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</a:rPr>
                        <a:t>Valor por Procedimento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</a:rPr>
                        <a:t>Ultrassom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1476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 PJ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R$   88.604,28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R</a:t>
                      </a:r>
                      <a:r>
                        <a:rPr lang="pt-BR" sz="1600" u="none" strike="noStrike" dirty="0">
                          <a:effectLst/>
                        </a:rPr>
                        <a:t>$            </a:t>
                      </a:r>
                      <a:r>
                        <a:rPr lang="pt-BR" sz="1600" u="none" strike="noStrike" dirty="0" smtClean="0">
                          <a:effectLst/>
                        </a:rPr>
                        <a:t>60,03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248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 PJ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R$   27.741,28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 R</a:t>
                      </a:r>
                      <a:r>
                        <a:rPr lang="pt-BR" sz="1600" u="none" strike="noStrike" dirty="0" smtClean="0">
                          <a:effectLst/>
                        </a:rPr>
                        <a:t>$           </a:t>
                      </a:r>
                      <a:r>
                        <a:rPr lang="pt-BR" sz="1600" u="none" strike="noStrike" dirty="0">
                          <a:effectLst/>
                        </a:rPr>
                        <a:t>111,86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ENDOSCOPIA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370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 PJ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R$   34.835,50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 smtClean="0">
                          <a:effectLst/>
                        </a:rPr>
                        <a:t>R$             </a:t>
                      </a:r>
                      <a:r>
                        <a:rPr lang="pt-BR" sz="1600" u="none" strike="noStrike" dirty="0">
                          <a:effectLst/>
                        </a:rPr>
                        <a:t>94,15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03" marR="9003" marT="9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23817" y="65813"/>
            <a:ext cx="1092590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300" b="1" dirty="0" smtClean="0">
                <a:solidFill>
                  <a:srgbClr val="0070C0"/>
                </a:solidFill>
              </a:rPr>
              <a:t>Problema: FILA DE ESPERA EXAMES</a:t>
            </a:r>
            <a:endParaRPr lang="pt-BR" sz="4300" b="1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9442" y="704959"/>
            <a:ext cx="10925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Aumentar a oferta.</a:t>
            </a:r>
            <a:endParaRPr lang="pt-BR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Disponibilizado para Julho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" y="144419"/>
            <a:ext cx="8604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</a:rPr>
              <a:t>Procedimentos disponibilizados  Julho/18</a:t>
            </a:r>
            <a:endParaRPr lang="pt-BR" sz="3200" b="1" dirty="0">
              <a:solidFill>
                <a:srgbClr val="0070C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24075"/>
            <a:ext cx="877638" cy="82437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1023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290402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290402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" y="4784144"/>
            <a:ext cx="1210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0070C0"/>
                </a:solidFill>
              </a:rPr>
              <a:t>Obs. : O Endócrino estará de férias vamos precisar de um </a:t>
            </a:r>
            <a:r>
              <a:rPr lang="pt-BR" sz="1600" dirty="0" err="1" smtClean="0">
                <a:solidFill>
                  <a:srgbClr val="0070C0"/>
                </a:solidFill>
              </a:rPr>
              <a:t>ferista</a:t>
            </a:r>
            <a:r>
              <a:rPr lang="pt-BR" sz="1600" dirty="0" smtClean="0">
                <a:solidFill>
                  <a:srgbClr val="0070C0"/>
                </a:solidFill>
              </a:rPr>
              <a:t> PJ para realizar 240 consultas para a oferta ficar no número informado acima.     Precisamos contratar um Oftalmologista 140 consultas. 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1368517" y="644768"/>
            <a:ext cx="734999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87065"/>
              </p:ext>
            </p:extLst>
          </p:nvPr>
        </p:nvGraphicFramePr>
        <p:xfrm>
          <a:off x="1447692" y="1054305"/>
          <a:ext cx="6429483" cy="341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94"/>
                <a:gridCol w="1790702"/>
                <a:gridCol w="194937"/>
                <a:gridCol w="2571750"/>
              </a:tblGrid>
              <a:tr h="2282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Consultas médicas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0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 1688</a:t>
                      </a:r>
                      <a:r>
                        <a:rPr lang="pt-BR" sz="1800" u="none" strike="noStrike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1985</a:t>
                      </a:r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1399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Equipe Multidisciplinar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</a:t>
                      </a:r>
                      <a:r>
                        <a:rPr lang="pt-BR" sz="18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382</a:t>
                      </a:r>
                      <a:r>
                        <a:rPr lang="pt-BR" sz="1800" u="none" strike="noStrike" baseline="0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Sessões de </a:t>
                      </a:r>
                      <a:r>
                        <a:rPr lang="pt-BR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Fisioterapia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(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Até 382</a:t>
                      </a:r>
                      <a:r>
                        <a:rPr lang="pt-BR" sz="1800" u="none" strike="noStrike" dirty="0" smtClean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Exames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2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Contrato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82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6553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Apresentação de Indicadores Maio/2018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983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Indicadores Contratuais – Maio/2018</a:t>
            </a:r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47" y="31707"/>
            <a:ext cx="946071" cy="845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164695" cy="6315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52760"/>
            <a:ext cx="899850" cy="8009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99807"/>
              </p:ext>
            </p:extLst>
          </p:nvPr>
        </p:nvGraphicFramePr>
        <p:xfrm>
          <a:off x="384711" y="906237"/>
          <a:ext cx="10664040" cy="1979404"/>
        </p:xfrm>
        <a:graphic>
          <a:graphicData uri="http://schemas.openxmlformats.org/drawingml/2006/table">
            <a:tbl>
              <a:tblPr/>
              <a:tblGrid>
                <a:gridCol w="2153895"/>
                <a:gridCol w="963981"/>
                <a:gridCol w="963981"/>
                <a:gridCol w="963981"/>
                <a:gridCol w="963981"/>
                <a:gridCol w="963981"/>
                <a:gridCol w="963981"/>
                <a:gridCol w="963981"/>
                <a:gridCol w="1762278"/>
              </a:tblGrid>
              <a:tr h="30928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Médicas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9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40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2" name="CaixaDeTexto 21"/>
          <p:cNvSpPr txBox="1"/>
          <p:nvPr/>
        </p:nvSpPr>
        <p:spPr>
          <a:xfrm>
            <a:off x="306053" y="2905982"/>
            <a:ext cx="11066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0070C0"/>
                </a:solidFill>
              </a:rPr>
              <a:t>Obs1. O contrato permite a oferta mínima de 85% do valor total – 1.687. No total ofertado houve o acréscimo de 15% (</a:t>
            </a:r>
            <a:r>
              <a:rPr lang="pt-BR" sz="1600" dirty="0" err="1" smtClean="0">
                <a:solidFill>
                  <a:srgbClr val="0070C0"/>
                </a:solidFill>
              </a:rPr>
              <a:t>overbooking</a:t>
            </a:r>
            <a:r>
              <a:rPr lang="pt-BR" sz="1600" dirty="0" smtClean="0">
                <a:solidFill>
                  <a:srgbClr val="0070C0"/>
                </a:solidFill>
              </a:rPr>
              <a:t>); Tivemos o cancelamento de 99 consultas no mês de maio, por conta da greve dos caminhoneiros e 30 consultas por conta de um atestado médico.</a:t>
            </a:r>
          </a:p>
          <a:p>
            <a:pPr algn="just"/>
            <a:r>
              <a:rPr lang="pt-BR" sz="1600" dirty="0" smtClean="0">
                <a:solidFill>
                  <a:srgbClr val="0070C0"/>
                </a:solidFill>
              </a:rPr>
              <a:t>Obs2. Composição do ofertado de Junho: 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1.469: Regulação real;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40: Reposição de consultas de Maio. As outras 59 consultas não serão repostas porque um médico é PJ (foi descontado da nota) e o outro estava cumprindo aviso prévio e não está mais na unidade;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140: Consultas Extras aprovadas em reunião anterior.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>
                <a:solidFill>
                  <a:srgbClr val="0070C0"/>
                </a:solidFill>
              </a:rPr>
              <a:t>1.649 – TOTAL  </a:t>
            </a:r>
            <a:endParaRPr lang="pt-BR" sz="1600" dirty="0">
              <a:solidFill>
                <a:srgbClr val="0070C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0840" y="5214306"/>
            <a:ext cx="11066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Obs3. Ficamos devendo de Abril 71 consultas para atingir a meta, e de Maio 72.  Então vamos precisar de mais 210 consultas para atingirmos a meta do trimestre. </a:t>
            </a:r>
          </a:p>
          <a:p>
            <a:pPr algn="just"/>
            <a:r>
              <a:rPr lang="pt-BR" sz="1600" dirty="0" smtClean="0">
                <a:solidFill>
                  <a:srgbClr val="FF0000"/>
                </a:solidFill>
              </a:rPr>
              <a:t>Obs4. Do total de consultas extras serão: 130 serão PJ e 220 CLT.  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1" y="9832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 smtClean="0">
                <a:solidFill>
                  <a:srgbClr val="0070C0"/>
                </a:solidFill>
              </a:rPr>
              <a:t>Indicadores Contratuais – Maio/2018</a:t>
            </a:r>
            <a:endParaRPr lang="pt-BR" sz="42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47" y="31707"/>
            <a:ext cx="946071" cy="8456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164695" cy="63158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52760"/>
            <a:ext cx="899850" cy="8009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246993"/>
              </p:ext>
            </p:extLst>
          </p:nvPr>
        </p:nvGraphicFramePr>
        <p:xfrm>
          <a:off x="570268" y="2550918"/>
          <a:ext cx="10617500" cy="1520190"/>
        </p:xfrm>
        <a:graphic>
          <a:graphicData uri="http://schemas.openxmlformats.org/drawingml/2006/table">
            <a:tbl>
              <a:tblPr/>
              <a:tblGrid>
                <a:gridCol w="2144495"/>
                <a:gridCol w="959774"/>
                <a:gridCol w="959774"/>
                <a:gridCol w="959774"/>
                <a:gridCol w="959774"/>
                <a:gridCol w="959774"/>
                <a:gridCol w="959774"/>
                <a:gridCol w="959774"/>
                <a:gridCol w="1754587"/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Sessões de Fisioterapia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Geral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7,34%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78307"/>
              </p:ext>
            </p:extLst>
          </p:nvPr>
        </p:nvGraphicFramePr>
        <p:xfrm>
          <a:off x="557983" y="4176909"/>
          <a:ext cx="10629390" cy="1520190"/>
        </p:xfrm>
        <a:graphic>
          <a:graphicData uri="http://schemas.openxmlformats.org/drawingml/2006/table">
            <a:tbl>
              <a:tblPr/>
              <a:tblGrid>
                <a:gridCol w="3107745"/>
                <a:gridCol w="960849"/>
                <a:gridCol w="960849"/>
                <a:gridCol w="960849"/>
                <a:gridCol w="960849"/>
                <a:gridCol w="960849"/>
                <a:gridCol w="960849"/>
                <a:gridCol w="1756551"/>
              </a:tblGrid>
              <a:tr h="1905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Exames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9,78%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7,64%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Temos Meta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Contratual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-78654" y="5697099"/>
            <a:ext cx="1263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Obs1. Abril e Maio: O equipamento de Raio X está em manutenção. Tivemos que cancelar 90 ultrassons (médicos sem combustível);</a:t>
            </a: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392621"/>
              </p:ext>
            </p:extLst>
          </p:nvPr>
        </p:nvGraphicFramePr>
        <p:xfrm>
          <a:off x="580102" y="906237"/>
          <a:ext cx="10600032" cy="1520190"/>
        </p:xfrm>
        <a:graphic>
          <a:graphicData uri="http://schemas.openxmlformats.org/drawingml/2006/table">
            <a:tbl>
              <a:tblPr/>
              <a:tblGrid>
                <a:gridCol w="2140967"/>
                <a:gridCol w="958195"/>
                <a:gridCol w="958195"/>
                <a:gridCol w="958195"/>
                <a:gridCol w="958195"/>
                <a:gridCol w="958195"/>
                <a:gridCol w="958195"/>
                <a:gridCol w="958195"/>
                <a:gridCol w="1751700"/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</a:t>
                      </a:r>
                      <a:r>
                        <a:rPr lang="pt-BR" sz="16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Saúde</a:t>
                      </a:r>
                      <a:endParaRPr lang="pt-BR" sz="16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35,90%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Geral: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35,61%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chemeClr val="bg1"/>
                </a:solidFill>
              </a:rPr>
              <a:t>Ações</a:t>
            </a:r>
            <a:endParaRPr lang="pt-B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08157" y="5147455"/>
            <a:ext cx="119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* </a:t>
            </a:r>
            <a:r>
              <a:rPr lang="pt-BR" dirty="0" smtClean="0">
                <a:solidFill>
                  <a:srgbClr val="0070C0"/>
                </a:solidFill>
              </a:rPr>
              <a:t>Esses funcionários estão na relação para redução de quadro de acordo com planejamento financeiro. </a:t>
            </a: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34955"/>
              </p:ext>
            </p:extLst>
          </p:nvPr>
        </p:nvGraphicFramePr>
        <p:xfrm>
          <a:off x="171453" y="1236660"/>
          <a:ext cx="11953387" cy="2506070"/>
        </p:xfrm>
        <a:graphic>
          <a:graphicData uri="http://schemas.openxmlformats.org/drawingml/2006/table">
            <a:tbl>
              <a:tblPr/>
              <a:tblGrid>
                <a:gridCol w="2592651"/>
                <a:gridCol w="1747855"/>
                <a:gridCol w="1582780"/>
                <a:gridCol w="1437125"/>
                <a:gridCol w="1437125"/>
                <a:gridCol w="1912931"/>
                <a:gridCol w="1242920"/>
              </a:tblGrid>
              <a:tr h="22248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FUNCIONÁRIOS QUE VÃO RETORNAR A CARGA HORÁRIA DE 6 H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9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DA REDUÇÃO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Passivo a ser resolvido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Atual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após reajuste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Acréscimo na Folha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CYNTHIA SANTOS DE BRITO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12.580,24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1.928,67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2.571,56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642,89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ERIVÂNIA VEIRA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F.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T. OCUPACIONAL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R$ 7.653,50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$ 1.691,00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2.254,67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563,67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ROBSON M. FERREIRA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PSICÓLOGO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01/09/2015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R$ 10.681,61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$ 1.691,00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R$ 1.944,00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401,63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SANGELA R. S. CARVALHO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ASSISTENTE SOCIAL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01/09/2015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R$ 12.580,24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1.928,67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2.571,56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642,89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R$ 43.495,59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DO ACRÉSCIMO MENSAL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2.251,08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Problema: CARGA HORÁRIA</a:t>
            </a:r>
            <a:endParaRPr lang="pt-BR" sz="5000" b="1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9442" y="704959"/>
            <a:ext cx="1092590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Retornar a carga horária original.</a:t>
            </a:r>
            <a:endParaRPr lang="pt-BR" sz="25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 smtClean="0">
                <a:solidFill>
                  <a:srgbClr val="0070C0"/>
                </a:solidFill>
              </a:rPr>
              <a:t>Problema: FINANCEIRO</a:t>
            </a:r>
            <a:endParaRPr lang="pt-BR" sz="5000" b="1" dirty="0">
              <a:solidFill>
                <a:srgbClr val="0070C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59442" y="774430"/>
            <a:ext cx="47688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Redução de quadro.</a:t>
            </a:r>
            <a:endParaRPr lang="pt-BR" sz="2500" dirty="0">
              <a:solidFill>
                <a:srgbClr val="92D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500" dirty="0" smtClean="0">
              <a:solidFill>
                <a:srgbClr val="92D050"/>
              </a:solidFill>
            </a:endParaRPr>
          </a:p>
          <a:p>
            <a:endParaRPr lang="pt-BR" sz="2500" dirty="0">
              <a:solidFill>
                <a:srgbClr val="92D050"/>
              </a:solidFill>
            </a:endParaRPr>
          </a:p>
        </p:txBody>
      </p:sp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36926"/>
              </p:ext>
            </p:extLst>
          </p:nvPr>
        </p:nvGraphicFramePr>
        <p:xfrm>
          <a:off x="356260" y="1397330"/>
          <a:ext cx="11257808" cy="3080509"/>
        </p:xfrm>
        <a:graphic>
          <a:graphicData uri="http://schemas.openxmlformats.org/drawingml/2006/table">
            <a:tbl>
              <a:tblPr/>
              <a:tblGrid>
                <a:gridCol w="2377015"/>
                <a:gridCol w="1671339"/>
                <a:gridCol w="1510395"/>
                <a:gridCol w="2641128"/>
                <a:gridCol w="3057931"/>
              </a:tblGrid>
              <a:tr h="2432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REDUÇÃO DE QUADRO DE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FUNCIONÁRIOS - MÉDICOS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7417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FUNÇÃO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DA ADMISSÃO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SALÁRIO BASE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DA RESCISÃO CALCULADA ATÉ O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02/05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OBSERVAÇÃO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578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PSICÓLOGO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01/10/2014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 1.637,56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R$ 8.702,91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FONOAUDIÓLOGA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01/12/2015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R$ 1.637,56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R$ 5.869,40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ASSISTENTE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17/04/2015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    1.928,67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R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10.402,04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6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TECNICO DE ENFERMAGEM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15/05/2014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R$ 1.400,40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7.823,87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AUXILIAR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ADMINISTRATIVA</a:t>
                      </a:r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04/04/2016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954,00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 4.509,31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COPEIRA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20/01/2015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R$ 954,00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R$ 3.986,58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Calculado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até dia 02/05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46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R$ </a:t>
                      </a:r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41.294,11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CaixaDeTexto 22"/>
          <p:cNvSpPr txBox="1"/>
          <p:nvPr/>
        </p:nvSpPr>
        <p:spPr>
          <a:xfrm>
            <a:off x="108157" y="5147455"/>
            <a:ext cx="1193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* </a:t>
            </a:r>
            <a:r>
              <a:rPr lang="pt-BR" dirty="0" smtClean="0">
                <a:solidFill>
                  <a:srgbClr val="0070C0"/>
                </a:solidFill>
              </a:rPr>
              <a:t>Uma funcionária vai entrar de licença (4 meses) e temos as férias de outras funcionárias – faria só após esta licença. 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159442" y="5017489"/>
            <a:ext cx="1193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Tivemos a saída do Oftalmo que realizava 220 consultas </a:t>
            </a:r>
            <a:r>
              <a:rPr lang="pt-BR" dirty="0" smtClean="0">
                <a:solidFill>
                  <a:srgbClr val="FF0000"/>
                </a:solidFill>
              </a:rPr>
              <a:t>(- R$ 8.000,00</a:t>
            </a:r>
            <a:r>
              <a:rPr lang="pt-BR" dirty="0" smtClean="0">
                <a:solidFill>
                  <a:srgbClr val="0070C0"/>
                </a:solidFill>
              </a:rPr>
              <a:t>) , O Urologista saiu em Maio, substituímos por um PJ que executa 40 consultas a menos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e diminuímos a quantidade de exames também. O cardiologista saiu em Maio, Dr. André assumiu as consultas temporariamente até conseguirmos outra empresa – 40 consultas a menos </a:t>
            </a:r>
            <a:r>
              <a:rPr lang="pt-BR" dirty="0">
                <a:solidFill>
                  <a:srgbClr val="FF0000"/>
                </a:solidFill>
              </a:rPr>
              <a:t>(- R$ </a:t>
            </a:r>
            <a:r>
              <a:rPr lang="pt-BR" dirty="0" smtClean="0">
                <a:solidFill>
                  <a:srgbClr val="FF0000"/>
                </a:solidFill>
              </a:rPr>
              <a:t>1.440,00)</a:t>
            </a:r>
            <a:r>
              <a:rPr lang="pt-BR" dirty="0" smtClean="0">
                <a:solidFill>
                  <a:srgbClr val="0070C0"/>
                </a:solidFill>
              </a:rPr>
              <a:t>. </a:t>
            </a: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00479"/>
              </p:ext>
            </p:extLst>
          </p:nvPr>
        </p:nvGraphicFramePr>
        <p:xfrm>
          <a:off x="171453" y="1236660"/>
          <a:ext cx="11953387" cy="1005095"/>
        </p:xfrm>
        <a:graphic>
          <a:graphicData uri="http://schemas.openxmlformats.org/drawingml/2006/table">
            <a:tbl>
              <a:tblPr/>
              <a:tblGrid>
                <a:gridCol w="2355437"/>
                <a:gridCol w="1750142"/>
                <a:gridCol w="1524000"/>
                <a:gridCol w="1376516"/>
                <a:gridCol w="1386349"/>
                <a:gridCol w="2318023"/>
                <a:gridCol w="1242920"/>
              </a:tblGrid>
              <a:tr h="222481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DESCRIÇÃO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TRIMESTRE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496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ACUMULADO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85% DA META DO TRIMESTRE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PARA 85% DA META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 JUNHO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REPOSIÇÃO DO MÊS DE MAIO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CONSULTAS EXTRAS/SUBSTITUIÇÃO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5.062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1.829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 smtClean="0">
                <a:solidFill>
                  <a:srgbClr val="0070C0"/>
                </a:solidFill>
              </a:rPr>
              <a:t>Problema: META DO TRIMESTRE</a:t>
            </a:r>
            <a:endParaRPr lang="pt-BR" sz="4900" b="1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9442" y="704959"/>
            <a:ext cx="10925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Contratação de atendimento extra.</a:t>
            </a:r>
            <a:endParaRPr lang="pt-BR" sz="2500" dirty="0">
              <a:solidFill>
                <a:srgbClr val="92D050"/>
              </a:solidFill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98029"/>
              </p:ext>
            </p:extLst>
          </p:nvPr>
        </p:nvGraphicFramePr>
        <p:xfrm>
          <a:off x="1514169" y="2377689"/>
          <a:ext cx="9075172" cy="2098835"/>
        </p:xfrm>
        <a:graphic>
          <a:graphicData uri="http://schemas.openxmlformats.org/drawingml/2006/table">
            <a:tbl>
              <a:tblPr/>
              <a:tblGrid>
                <a:gridCol w="2793511"/>
                <a:gridCol w="1883265"/>
                <a:gridCol w="2109332"/>
                <a:gridCol w="1144532"/>
                <a:gridCol w="1144532"/>
              </a:tblGrid>
              <a:tr h="22248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EXTRA – SUBSTITUIÇÃO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89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ESPECIALIDADE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CONSULTAS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7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Endocrinologia,</a:t>
                      </a: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Ginecologia, Neurologia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7.898,80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Otorrinolaringologia,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PJ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1.800,00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Oftalmologia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PJ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Substituição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9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                                                     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12.898,80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5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72" y="6035159"/>
            <a:ext cx="1064270" cy="76390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5595"/>
              </p:ext>
            </p:extLst>
          </p:nvPr>
        </p:nvGraphicFramePr>
        <p:xfrm>
          <a:off x="171453" y="1236660"/>
          <a:ext cx="11953387" cy="2856240"/>
        </p:xfrm>
        <a:graphic>
          <a:graphicData uri="http://schemas.openxmlformats.org/drawingml/2006/table">
            <a:tbl>
              <a:tblPr/>
              <a:tblGrid>
                <a:gridCol w="1283721"/>
                <a:gridCol w="1769807"/>
                <a:gridCol w="2444158"/>
                <a:gridCol w="1091100"/>
                <a:gridCol w="711989"/>
                <a:gridCol w="1484959"/>
                <a:gridCol w="1120878"/>
                <a:gridCol w="2046775"/>
              </a:tblGrid>
              <a:tr h="22248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REGULAÇÃO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ATÉ DEZEMBRO DE 2018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86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REGULAÇÃO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IDEAL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DIFERENÇA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FERISTA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SUBSTITUÇÃO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EXTRA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JULHO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 (Oftalmo)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AGOSTO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(Oftalmo 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Vanbrug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SETEMBRO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(Oftalmo 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Vanbrug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OUTUBRO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(Oftalmo 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Vanbrug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NOVEMBRO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 (Oftalmo)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DEZEMBRO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321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 (Oftalmo)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900" b="1" dirty="0" smtClean="0">
                <a:solidFill>
                  <a:srgbClr val="0070C0"/>
                </a:solidFill>
              </a:rPr>
              <a:t>Problema: REGULAÇÃO ANUAL</a:t>
            </a:r>
            <a:endParaRPr lang="pt-BR" sz="4900" b="1" dirty="0">
              <a:solidFill>
                <a:srgbClr val="0070C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59442" y="704959"/>
            <a:ext cx="109259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92D050"/>
                </a:solidFill>
              </a:rPr>
              <a:t>Resolução: Substituição de profissionais e contratação extra.</a:t>
            </a:r>
            <a:endParaRPr lang="pt-BR" sz="2500" dirty="0">
              <a:solidFill>
                <a:srgbClr val="92D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8157" y="5147455"/>
            <a:ext cx="1193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0070C0"/>
                </a:solidFill>
              </a:rPr>
              <a:t>-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0070C0"/>
                </a:solidFill>
              </a:rPr>
              <a:t>Desde fevereiro que o oftalmologista saiu da unidade, já entramos em contato com várias empresas até o momento nenhuma aceitou a proposta. Estamos aguardando análise da possibilidade de contratar com CLT.  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1153</Words>
  <Application>Microsoft Office PowerPoint</Application>
  <PresentationFormat>Personalizar</PresentationFormat>
  <Paragraphs>407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Bruno Moraes</cp:lastModifiedBy>
  <cp:revision>192</cp:revision>
  <cp:lastPrinted>2018-06-13T16:05:40Z</cp:lastPrinted>
  <dcterms:created xsi:type="dcterms:W3CDTF">2017-06-28T23:09:23Z</dcterms:created>
  <dcterms:modified xsi:type="dcterms:W3CDTF">2018-06-13T18:20:49Z</dcterms:modified>
</cp:coreProperties>
</file>