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9" r:id="rId3"/>
    <p:sldId id="329" r:id="rId4"/>
    <p:sldId id="324" r:id="rId5"/>
    <p:sldId id="327" r:id="rId6"/>
    <p:sldId id="323" r:id="rId7"/>
    <p:sldId id="341" r:id="rId8"/>
    <p:sldId id="336" r:id="rId9"/>
    <p:sldId id="316" r:id="rId10"/>
    <p:sldId id="317" r:id="rId11"/>
    <p:sldId id="338" r:id="rId12"/>
    <p:sldId id="333" r:id="rId13"/>
    <p:sldId id="332" r:id="rId14"/>
    <p:sldId id="334" r:id="rId15"/>
    <p:sldId id="335" r:id="rId16"/>
    <p:sldId id="257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Estilo Médio 4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VARIAÇÃO DO BC HORAS (QUANT.)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'[Indicador_Bc de Horas abril.xlsx]Banco de Horas'!$C$5</c:f>
              <c:strCache>
                <c:ptCount val="1"/>
                <c:pt idx="0">
                  <c:v>Quantidade de Horas</c:v>
                </c:pt>
              </c:strCache>
            </c:strRef>
          </c:tx>
          <c:dLbls>
            <c:dLbl>
              <c:idx val="0"/>
              <c:layout>
                <c:manualLayout>
                  <c:x val="-3.8381309970796848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40-40E5-935D-66A2EAEB194E}"/>
                </c:ext>
              </c:extLst>
            </c:dLbl>
            <c:dLbl>
              <c:idx val="1"/>
              <c:layout>
                <c:manualLayout>
                  <c:x val="-3.9554202904829472E-2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40-40E5-935D-66A2EAEB194E}"/>
                </c:ext>
              </c:extLst>
            </c:dLbl>
            <c:dLbl>
              <c:idx val="2"/>
              <c:layout>
                <c:manualLayout>
                  <c:x val="-4.0050062578222842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40-40E5-935D-66A2EAEB194E}"/>
                </c:ext>
              </c:extLst>
            </c:dLbl>
            <c:dLbl>
              <c:idx val="3"/>
              <c:layout>
                <c:manualLayout>
                  <c:x val="-3.5043804755944992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40-40E5-935D-66A2EAEB194E}"/>
                </c:ext>
              </c:extLst>
            </c:dLbl>
            <c:dLbl>
              <c:idx val="4"/>
              <c:layout>
                <c:manualLayout>
                  <c:x val="-3.3375052148518984E-2"/>
                  <c:y val="-8.3333333333333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40-40E5-935D-66A2EAEB19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'[Indicador_Bc de Horas abril.xlsx]Banco de Horas'!$B$16:$B$18</c:f>
              <c:strCache>
                <c:ptCount val="3"/>
                <c:pt idx="0">
                  <c:v>Fev/18</c:v>
                </c:pt>
                <c:pt idx="1">
                  <c:v>Mar/18</c:v>
                </c:pt>
                <c:pt idx="2">
                  <c:v>Abril/18</c:v>
                </c:pt>
              </c:strCache>
            </c:strRef>
          </c:cat>
          <c:val>
            <c:numRef>
              <c:f>'[Indicador_Bc de Horas abril.xlsx]Banco de Horas'!$C$16:$C$18</c:f>
              <c:numCache>
                <c:formatCode>_-* #,##0_-;\-* #,##0_-;_-* "-"??_-;_-@_-</c:formatCode>
                <c:ptCount val="3"/>
                <c:pt idx="0">
                  <c:v>421</c:v>
                </c:pt>
                <c:pt idx="1">
                  <c:v>456</c:v>
                </c:pt>
                <c:pt idx="2">
                  <c:v>67.430000000000007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9B-430E-AD2F-9E2FE5C5B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143984"/>
        <c:axId val="143277400"/>
      </c:lineChart>
      <c:catAx>
        <c:axId val="144143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43277400"/>
        <c:crosses val="autoZero"/>
        <c:auto val="1"/>
        <c:lblAlgn val="ctr"/>
        <c:lblOffset val="100"/>
        <c:noMultiLvlLbl val="0"/>
      </c:catAx>
      <c:valAx>
        <c:axId val="143277400"/>
        <c:scaling>
          <c:orientation val="minMax"/>
          <c:max val="700"/>
          <c:min val="50"/>
        </c:scaling>
        <c:delete val="0"/>
        <c:axPos val="l"/>
        <c:majorGridlines/>
        <c:numFmt formatCode="_-* #,##0_-;\-* #,##0_-;_-* &quot;-&quot;??_-;_-@_-" sourceLinked="1"/>
        <c:majorTickMark val="out"/>
        <c:minorTickMark val="none"/>
        <c:tickLblPos val="nextTo"/>
        <c:crossAx val="144143984"/>
        <c:crosses val="autoZero"/>
        <c:crossBetween val="between"/>
        <c:majorUnit val="50"/>
        <c:minorUnit val="50"/>
      </c:valAx>
    </c:plotArea>
    <c:legend>
      <c:legendPos val="b"/>
      <c:overlay val="0"/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VARIAÇÃO DO BC HORAS (VALOR R$)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'[Indicador_Bc de Horas abril.xlsx]Banco de Horas'!$G$5</c:f>
              <c:strCache>
                <c:ptCount val="1"/>
                <c:pt idx="0">
                  <c:v>Valor das Horas 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4.5056320400500623E-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A2-40AE-A4E9-59CA424F478F}"/>
                </c:ext>
              </c:extLst>
            </c:dLbl>
            <c:dLbl>
              <c:idx val="1"/>
              <c:layout>
                <c:manualLayout>
                  <c:x val="-4.1718815185648725E-2"/>
                  <c:y val="-7.407407407407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A2-40AE-A4E9-59CA424F478F}"/>
                </c:ext>
              </c:extLst>
            </c:dLbl>
            <c:dLbl>
              <c:idx val="2"/>
              <c:layout>
                <c:manualLayout>
                  <c:x val="-4.0050062578222842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A2-40AE-A4E9-59CA424F478F}"/>
                </c:ext>
              </c:extLst>
            </c:dLbl>
            <c:dLbl>
              <c:idx val="3"/>
              <c:layout>
                <c:manualLayout>
                  <c:x val="-4.005006257822278E-2"/>
                  <c:y val="-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A2-40AE-A4E9-59CA424F47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'[Indicador_Bc de Horas abril.xlsx]Banco de Horas'!$B$16:$B$18</c:f>
              <c:strCache>
                <c:ptCount val="3"/>
                <c:pt idx="0">
                  <c:v>Fev/18</c:v>
                </c:pt>
                <c:pt idx="1">
                  <c:v>Mar/18</c:v>
                </c:pt>
                <c:pt idx="2">
                  <c:v>Abril/18</c:v>
                </c:pt>
              </c:strCache>
            </c:strRef>
          </c:cat>
          <c:val>
            <c:numRef>
              <c:f>'[Indicador_Bc de Horas abril.xlsx]Banco de Horas'!$G$16:$G$18</c:f>
              <c:numCache>
                <c:formatCode>_-* #,##0_-;\-* #,##0_-;_-* "-"??_-;_-@_-</c:formatCode>
                <c:ptCount val="3"/>
                <c:pt idx="0">
                  <c:v>5439</c:v>
                </c:pt>
                <c:pt idx="1">
                  <c:v>5765</c:v>
                </c:pt>
                <c:pt idx="2">
                  <c:v>791.63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E9B-430E-AD2F-9E2FE5C5B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978544"/>
        <c:axId val="144986080"/>
      </c:lineChart>
      <c:catAx>
        <c:axId val="144978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44986080"/>
        <c:crosses val="autoZero"/>
        <c:auto val="1"/>
        <c:lblAlgn val="ctr"/>
        <c:lblOffset val="100"/>
        <c:noMultiLvlLbl val="0"/>
      </c:catAx>
      <c:valAx>
        <c:axId val="144986080"/>
        <c:scaling>
          <c:orientation val="minMax"/>
          <c:max val="35000"/>
          <c:min val="700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crossAx val="144978544"/>
        <c:crosses val="autoZero"/>
        <c:crossBetween val="between"/>
        <c:majorUnit val="5000"/>
        <c:minorUnit val="100"/>
      </c:valAx>
    </c:plotArea>
    <c:legend>
      <c:legendPos val="b"/>
      <c:overlay val="0"/>
      <c:txPr>
        <a:bodyPr/>
        <a:lstStyle/>
        <a:p>
          <a:pPr rtl="0">
            <a:defRPr sz="1600" b="1"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MOVIMENTAÇÃO POR</a:t>
            </a:r>
            <a:r>
              <a:rPr lang="en-US" baseline="0"/>
              <a:t> ESTOQUE - ALMOXARIFADO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Plan1!$B$6</c:f>
              <c:strCache>
                <c:ptCount val="1"/>
                <c:pt idx="0">
                  <c:v>NUTRIÇÃO</c:v>
                </c:pt>
              </c:strCache>
            </c:strRef>
          </c:tx>
          <c:spPr>
            <a:ln w="38100"/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rgbClr val="5B9BD5"/>
                </a:solidFill>
              </a:ln>
            </c:spPr>
          </c:marker>
          <c:dLbls>
            <c:dLbl>
              <c:idx val="0"/>
              <c:layout>
                <c:manualLayout>
                  <c:x val="-0.10148545507224631"/>
                  <c:y val="-3.6360460398710791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4D-4758-9B41-2216C6BDC2B4}"/>
                </c:ext>
              </c:extLst>
            </c:dLbl>
            <c:dLbl>
              <c:idx val="1"/>
              <c:layout>
                <c:manualLayout>
                  <c:x val="-8.066503055040879E-3"/>
                  <c:y val="-2.8952944232352496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4D-4758-9B41-2216C6BDC2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Plan1!$C$5:$D$5</c:f>
              <c:strCache>
                <c:ptCount val="2"/>
                <c:pt idx="0">
                  <c:v>Março/2018</c:v>
                </c:pt>
                <c:pt idx="1">
                  <c:v>Abril/2018</c:v>
                </c:pt>
              </c:strCache>
            </c:strRef>
          </c:cat>
          <c:val>
            <c:numRef>
              <c:f>Plan1!$C$6:$D$6</c:f>
              <c:numCache>
                <c:formatCode>_("R$"* #,##0.00_);_("R$"* \(#,##0.00\);_("R$"* "-"??_);_(@_)</c:formatCode>
                <c:ptCount val="2"/>
                <c:pt idx="0">
                  <c:v>1323.65</c:v>
                </c:pt>
                <c:pt idx="1">
                  <c:v>1405.72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4D-4758-9B41-2216C6BDC2B4}"/>
            </c:ext>
          </c:extLst>
        </c:ser>
        <c:ser>
          <c:idx val="1"/>
          <c:order val="1"/>
          <c:tx>
            <c:strRef>
              <c:f>Plan1!$B$7</c:f>
              <c:strCache>
                <c:ptCount val="1"/>
                <c:pt idx="0">
                  <c:v>HIGIENE E LIMPEZA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0.11012586809891874"/>
                  <c:y val="3.0163599292391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4D-4758-9B41-2216C6BDC2B4}"/>
                </c:ext>
              </c:extLst>
            </c:dLbl>
            <c:dLbl>
              <c:idx val="1"/>
              <c:layout>
                <c:manualLayout>
                  <c:x val="-5.9851015271151489E-3"/>
                  <c:y val="-1.9195155134207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4D-4758-9B41-2216C6BDC2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Plan1!$C$5:$D$5</c:f>
              <c:strCache>
                <c:ptCount val="2"/>
                <c:pt idx="0">
                  <c:v>Março/2018</c:v>
                </c:pt>
                <c:pt idx="1">
                  <c:v>Abril/2018</c:v>
                </c:pt>
              </c:strCache>
            </c:strRef>
          </c:cat>
          <c:val>
            <c:numRef>
              <c:f>Plan1!$C$7:$D$7</c:f>
              <c:numCache>
                <c:formatCode>_("R$"* #,##0.00_);_("R$"* \(#,##0.00\);_("R$"* "-"??_);_(@_)</c:formatCode>
                <c:ptCount val="2"/>
                <c:pt idx="0">
                  <c:v>1058.33</c:v>
                </c:pt>
                <c:pt idx="1">
                  <c:v>1108.18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34D-4758-9B41-2216C6BDC2B4}"/>
            </c:ext>
          </c:extLst>
        </c:ser>
        <c:ser>
          <c:idx val="2"/>
          <c:order val="2"/>
          <c:tx>
            <c:strRef>
              <c:f>Plan1!$B$8</c:f>
              <c:strCache>
                <c:ptCount val="1"/>
                <c:pt idx="0">
                  <c:v>ALMOXARIFADO GERAL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0.11850501023687995"/>
                  <c:y val="-1.0968660076689936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4D-4758-9B41-2216C6BDC2B4}"/>
                </c:ext>
              </c:extLst>
            </c:dLbl>
            <c:dLbl>
              <c:idx val="1"/>
              <c:layout>
                <c:manualLayout>
                  <c:x val="-7.1821218325381787E-3"/>
                  <c:y val="3.8390310268414773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4D-4758-9B41-2216C6BDC2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Plan1!$C$5:$D$5</c:f>
              <c:strCache>
                <c:ptCount val="2"/>
                <c:pt idx="0">
                  <c:v>Março/2018</c:v>
                </c:pt>
                <c:pt idx="1">
                  <c:v>Abril/2018</c:v>
                </c:pt>
              </c:strCache>
            </c:strRef>
          </c:cat>
          <c:val>
            <c:numRef>
              <c:f>Plan1!$C$8:$D$8</c:f>
              <c:numCache>
                <c:formatCode>_("R$"* #,##0.00_);_("R$"* \(#,##0.00\);_("R$"* "-"??_);_(@_)</c:formatCode>
                <c:ptCount val="2"/>
                <c:pt idx="0">
                  <c:v>1137.02</c:v>
                </c:pt>
                <c:pt idx="1">
                  <c:v>1078.03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34D-4758-9B41-2216C6BDC2B4}"/>
            </c:ext>
          </c:extLst>
        </c:ser>
        <c:ser>
          <c:idx val="3"/>
          <c:order val="3"/>
          <c:tx>
            <c:strRef>
              <c:f>Plan1!$B$9</c:f>
              <c:strCache>
                <c:ptCount val="1"/>
                <c:pt idx="0">
                  <c:v>MANUTENÇÃO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0.10414076657180359"/>
                  <c:y val="2.7421650191724839E-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4D-4758-9B41-2216C6BDC2B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34D-4758-9B41-2216C6BDC2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Plan1!$C$5:$D$5</c:f>
              <c:strCache>
                <c:ptCount val="2"/>
                <c:pt idx="0">
                  <c:v>Março/2018</c:v>
                </c:pt>
                <c:pt idx="1">
                  <c:v>Abril/2018</c:v>
                </c:pt>
              </c:strCache>
            </c:strRef>
          </c:cat>
          <c:val>
            <c:numRef>
              <c:f>Plan1!$C$9:$D$9</c:f>
              <c:numCache>
                <c:formatCode>_("R$"* #,##0.00_);_("R$"* \(#,##0.00\);_("R$"* "-"??_);_(@_)</c:formatCode>
                <c:ptCount val="2"/>
                <c:pt idx="0">
                  <c:v>409.74</c:v>
                </c:pt>
                <c:pt idx="1">
                  <c:v>489.73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34D-4758-9B41-2216C6BDC2B4}"/>
            </c:ext>
          </c:extLst>
        </c:ser>
        <c:ser>
          <c:idx val="4"/>
          <c:order val="4"/>
          <c:tx>
            <c:strRef>
              <c:f>Plan1!$B$10</c:f>
              <c:strCache>
                <c:ptCount val="1"/>
                <c:pt idx="0">
                  <c:v>TOTAL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0.12089905084772601"/>
                  <c:y val="2.1937320153379895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34D-4758-9B41-2216C6BDC2B4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834D-4758-9B41-2216C6BDC2B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Plan1!$C$5:$D$5</c:f>
              <c:strCache>
                <c:ptCount val="2"/>
                <c:pt idx="0">
                  <c:v>Março/2018</c:v>
                </c:pt>
                <c:pt idx="1">
                  <c:v>Abril/2018</c:v>
                </c:pt>
              </c:strCache>
            </c:strRef>
          </c:cat>
          <c:val>
            <c:numRef>
              <c:f>Plan1!$C$10:$D$10</c:f>
              <c:numCache>
                <c:formatCode>_("R$"* #,##0.00_);_("R$"* \(#,##0.00\);_("R$"* "-"??_);_(@_)</c:formatCode>
                <c:ptCount val="2"/>
                <c:pt idx="0">
                  <c:v>3928.74</c:v>
                </c:pt>
                <c:pt idx="1">
                  <c:v>4081.66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34D-4758-9B41-2216C6BDC2B4}"/>
            </c:ext>
          </c:extLst>
        </c:ser>
        <c:ser>
          <c:idx val="5"/>
          <c:order val="5"/>
          <c:tx>
            <c:strRef>
              <c:f>Plan1!$B$11</c:f>
              <c:strCache>
                <c:ptCount val="1"/>
                <c:pt idx="0">
                  <c:v>DIAS ÚTEIS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4.5486771606075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4D-4758-9B41-2216C6BDC2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Plan1!$C$5:$D$5</c:f>
              <c:strCache>
                <c:ptCount val="2"/>
                <c:pt idx="0">
                  <c:v>Março/2018</c:v>
                </c:pt>
                <c:pt idx="1">
                  <c:v>Abril/2018</c:v>
                </c:pt>
              </c:strCache>
            </c:strRef>
          </c:cat>
          <c:val>
            <c:numRef>
              <c:f>Plan1!$C$11:$D$11</c:f>
              <c:numCache>
                <c:formatCode>General</c:formatCode>
                <c:ptCount val="2"/>
                <c:pt idx="0">
                  <c:v>19</c:v>
                </c:pt>
                <c:pt idx="1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34D-4758-9B41-2216C6BDC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798792"/>
        <c:axId val="145167448"/>
      </c:lineChart>
      <c:catAx>
        <c:axId val="141798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45167448"/>
        <c:crosses val="autoZero"/>
        <c:auto val="1"/>
        <c:lblAlgn val="ctr"/>
        <c:lblOffset val="100"/>
        <c:noMultiLvlLbl val="1"/>
      </c:catAx>
      <c:valAx>
        <c:axId val="145167448"/>
        <c:scaling>
          <c:orientation val="minMax"/>
        </c:scaling>
        <c:delete val="0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141798792"/>
        <c:crosses val="autoZero"/>
        <c:crossBetween val="between"/>
      </c:valAx>
    </c:plotArea>
    <c:legend>
      <c:legendPos val="r"/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MOVIMENTAÇÃO </a:t>
            </a:r>
            <a:r>
              <a:rPr lang="en-US" baseline="0"/>
              <a:t>FARMÁCIA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Plan1!$B$6</c:f>
              <c:strCache>
                <c:ptCount val="1"/>
                <c:pt idx="0">
                  <c:v>FARMÁCIA</c:v>
                </c:pt>
              </c:strCache>
            </c:strRef>
          </c:tx>
          <c:spPr>
            <a:ln w="38100"/>
          </c:spPr>
          <c:marker>
            <c:spPr>
              <a:solidFill>
                <a:schemeClr val="tx2">
                  <a:lumMod val="60000"/>
                  <a:lumOff val="40000"/>
                </a:schemeClr>
              </a:solidFill>
              <a:ln w="38100">
                <a:solidFill>
                  <a:srgbClr val="5B9BD5"/>
                </a:solidFill>
              </a:ln>
            </c:spPr>
          </c:marker>
          <c:dLbls>
            <c:dLbl>
              <c:idx val="0"/>
              <c:layout>
                <c:manualLayout>
                  <c:x val="-3.2058287795992714E-2"/>
                  <c:y val="-5.5555555555555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88-4FB7-90AE-E9B349F6AFAC}"/>
                </c:ext>
              </c:extLst>
            </c:dLbl>
            <c:dLbl>
              <c:idx val="1"/>
              <c:layout>
                <c:manualLayout>
                  <c:x val="-1.1657559198542805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88-4FB7-90AE-E9B349F6AF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Plan1!$C$5:$D$5</c:f>
              <c:strCache>
                <c:ptCount val="2"/>
                <c:pt idx="0">
                  <c:v>Março/2018</c:v>
                </c:pt>
                <c:pt idx="1">
                  <c:v>Abril/2018</c:v>
                </c:pt>
              </c:strCache>
            </c:strRef>
          </c:cat>
          <c:val>
            <c:numRef>
              <c:f>Plan1!$C$6:$D$6</c:f>
              <c:numCache>
                <c:formatCode>_("R$"* #,##0.00_);_("R$"* \(#,##0.00\);_("R$"* "-"??_);_(@_)</c:formatCode>
                <c:ptCount val="2"/>
                <c:pt idx="0">
                  <c:v>4386.5200000000004</c:v>
                </c:pt>
                <c:pt idx="1">
                  <c:v>3349.79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B88-4FB7-90AE-E9B349F6AFAC}"/>
            </c:ext>
          </c:extLst>
        </c:ser>
        <c:ser>
          <c:idx val="1"/>
          <c:order val="1"/>
          <c:tx>
            <c:strRef>
              <c:f>Plan1!$B$7</c:f>
              <c:strCache>
                <c:ptCount val="1"/>
                <c:pt idx="0">
                  <c:v>QTDE DE ATENDIMENTOS</c:v>
                </c:pt>
              </c:strCache>
            </c:strRef>
          </c:tx>
          <c:spPr>
            <a:ln w="38100"/>
          </c:spPr>
          <c:marker>
            <c:spPr>
              <a:ln w="38100"/>
            </c:spPr>
          </c:marker>
          <c:dLbls>
            <c:dLbl>
              <c:idx val="0"/>
              <c:layout>
                <c:manualLayout>
                  <c:x val="-5.9888895176436939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88-4FB7-90AE-E9B349F6AFAC}"/>
                </c:ext>
              </c:extLst>
            </c:dLbl>
            <c:dLbl>
              <c:idx val="1"/>
              <c:layout>
                <c:manualLayout>
                  <c:x val="8.9628603642287903E-17"/>
                  <c:y val="-1.8544326677192451E-2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88-4FB7-90AE-E9B349F6AFA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Plan1!$C$5:$D$5</c:f>
              <c:strCache>
                <c:ptCount val="2"/>
                <c:pt idx="0">
                  <c:v>Março/2018</c:v>
                </c:pt>
                <c:pt idx="1">
                  <c:v>Abril/2018</c:v>
                </c:pt>
              </c:strCache>
            </c:strRef>
          </c:cat>
          <c:val>
            <c:numRef>
              <c:f>Plan1!$C$7:$D$7</c:f>
              <c:numCache>
                <c:formatCode>General</c:formatCode>
                <c:ptCount val="2"/>
                <c:pt idx="0">
                  <c:v>3771</c:v>
                </c:pt>
                <c:pt idx="1">
                  <c:v>3452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B88-4FB7-90AE-E9B349F6A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797360"/>
        <c:axId val="145294472"/>
      </c:lineChart>
      <c:catAx>
        <c:axId val="14179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45294472"/>
        <c:crosses val="autoZero"/>
        <c:auto val="1"/>
        <c:lblAlgn val="ctr"/>
        <c:lblOffset val="100"/>
        <c:noMultiLvlLbl val="1"/>
      </c:catAx>
      <c:valAx>
        <c:axId val="145294472"/>
        <c:scaling>
          <c:orientation val="minMax"/>
        </c:scaling>
        <c:delete val="0"/>
        <c:axPos val="l"/>
        <c:majorGridlines/>
        <c:numFmt formatCode="_(&quot;R$&quot;* #,##0.00_);_(&quot;R$&quot;* \(#,##0.00\);_(&quot;R$&quot;* &quot;-&quot;??_);_(@_)" sourceLinked="1"/>
        <c:majorTickMark val="out"/>
        <c:minorTickMark val="none"/>
        <c:tickLblPos val="nextTo"/>
        <c:crossAx val="141797360"/>
        <c:crosses val="autoZero"/>
        <c:crossBetween val="between"/>
      </c:valAx>
    </c:plotArea>
    <c:legend>
      <c:legendPos val="r"/>
      <c:overlay val="0"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16/05/2018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chart" Target="../charts/chart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chart" Target="../charts/chart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</a:rPr>
              <a:t>UPAE - ARCOVERDE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B051DD47-E577-45A8-B019-7E84A00632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566" y="4869489"/>
            <a:ext cx="3219885" cy="16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070C0"/>
                </a:solidFill>
              </a:rPr>
              <a:t>Ação: Propostas Médica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127666"/>
            <a:ext cx="899850" cy="72601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08288"/>
              </p:ext>
            </p:extLst>
          </p:nvPr>
        </p:nvGraphicFramePr>
        <p:xfrm>
          <a:off x="285008" y="1182408"/>
          <a:ext cx="11166579" cy="4251501"/>
        </p:xfrm>
        <a:graphic>
          <a:graphicData uri="http://schemas.openxmlformats.org/drawingml/2006/table">
            <a:tbl>
              <a:tblPr/>
              <a:tblGrid>
                <a:gridCol w="253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8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6251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Proposta de Ações: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Contratação de médico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503"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04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Objetivo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Dados Atuais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Proposta do Objetivo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Período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 previsto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Redução  prevista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053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Substituição de Dois profissionais que pediram demissão / desligamento da unidade.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Cardiologista PJ - 160 Consultas mensais e 20 exames de MAPA (R$ 6.876,00);                                                                - Urologista CLT - 160 Consultas mensais e 40 exames (R$ 6.926,91).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Contratação de Cardiologista PJ - 120 consultas mensais e 20 exames de MAPA ( R$ 5.436,00);                                      - Contratação de Urologista PJ - 120 Consultas mensais e 30 exames (R$ 5.358,90). OBS. Informações já lançadas na agenda para junho.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Junho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R$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R$ 3.008,01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9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Contratação de 140 consultas extras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Valor da consulta PJ: R$ 36,00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Suprir o</a:t>
                      </a:r>
                      <a:r>
                        <a:rPr lang="pt-BR" sz="1600" b="0" i="0" u="none" strike="noStrike" baseline="0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déficit de abril e junho- julho a regulação volta ao normal; 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Junho de 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R</a:t>
                      </a:r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$ </a:t>
                      </a:r>
                      <a:r>
                        <a:rPr lang="pt-BR" sz="1600" b="0" i="0" u="none" strike="noStrike" baseline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5.040,00 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R$                    -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Imagem 15">
            <a:extLst>
              <a:ext uri="{FF2B5EF4-FFF2-40B4-BE49-F238E27FC236}">
                <a16:creationId xmlns:a16="http://schemas.microsoft.com/office/drawing/2014/main" id="{D0081A1C-636E-4A42-A53D-51F82AF0AB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17" y="6070712"/>
            <a:ext cx="1240661" cy="6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27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Indicadores enviados aos Gerentes</a:t>
            </a:r>
          </a:p>
        </p:txBody>
      </p:sp>
    </p:spTree>
    <p:extLst>
      <p:ext uri="{BB962C8B-B14F-4D97-AF65-F5344CB8AC3E}">
        <p14:creationId xmlns:p14="http://schemas.microsoft.com/office/powerpoint/2010/main" val="1265872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70785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370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-111370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>
                <a:solidFill>
                  <a:srgbClr val="0070C0"/>
                </a:solidFill>
              </a:rPr>
              <a:t>BANCO DE HORAS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611" y="6383139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63672"/>
            <a:ext cx="899850" cy="59001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F44DBB55-8EE8-441A-B183-A38821EB0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777662"/>
              </p:ext>
            </p:extLst>
          </p:nvPr>
        </p:nvGraphicFramePr>
        <p:xfrm>
          <a:off x="2" y="602394"/>
          <a:ext cx="6407612" cy="323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F44DBB55-8EE8-441A-B183-A38821EB0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4756406"/>
              </p:ext>
            </p:extLst>
          </p:nvPr>
        </p:nvGraphicFramePr>
        <p:xfrm>
          <a:off x="5807034" y="2945081"/>
          <a:ext cx="6384962" cy="3090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:a16="http://schemas.microsoft.com/office/drawing/2014/main" id="{93E7C5D6-22CA-404E-BD99-D7589D5A50D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17" y="6070712"/>
            <a:ext cx="1240661" cy="6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46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5515009"/>
              </p:ext>
            </p:extLst>
          </p:nvPr>
        </p:nvGraphicFramePr>
        <p:xfrm>
          <a:off x="2" y="735724"/>
          <a:ext cx="11008424" cy="5128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Imagem 15">
            <a:extLst>
              <a:ext uri="{FF2B5EF4-FFF2-40B4-BE49-F238E27FC236}">
                <a16:creationId xmlns:a16="http://schemas.microsoft.com/office/drawing/2014/main" id="{4518E9CF-F950-41BA-99AB-D120425E1D2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17" y="6070712"/>
            <a:ext cx="1240661" cy="6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10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991355"/>
              </p:ext>
            </p:extLst>
          </p:nvPr>
        </p:nvGraphicFramePr>
        <p:xfrm>
          <a:off x="213757" y="701469"/>
          <a:ext cx="10390908" cy="4998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7" name="Imagem 16">
            <a:extLst>
              <a:ext uri="{FF2B5EF4-FFF2-40B4-BE49-F238E27FC236}">
                <a16:creationId xmlns:a16="http://schemas.microsoft.com/office/drawing/2014/main" id="{889D4639-858D-4ED3-A2D4-270945C014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17" y="6070712"/>
            <a:ext cx="1240661" cy="6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4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94535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48901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32304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71718"/>
            <a:ext cx="899850" cy="58196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323047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23817" y="-111370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>
                <a:solidFill>
                  <a:srgbClr val="0070C0"/>
                </a:solidFill>
              </a:rPr>
              <a:t>MANUTENÇÃO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249118"/>
              </p:ext>
            </p:extLst>
          </p:nvPr>
        </p:nvGraphicFramePr>
        <p:xfrm>
          <a:off x="190007" y="511468"/>
          <a:ext cx="8087095" cy="202692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467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1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PERÍODO DE ANÁLISE - CELPE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Serviço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MARÇO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ABRIL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CELPE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17/02/2018 A 18/03/2018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19/03/2018 A 18/04/2018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Valor Total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                   5.742,62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                      5.577,79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Consumo Ativo na Ponta (17:30 a  20:30)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691,7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697,85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Consumo Fora da Ponta ( 20:31 a 17:29)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12915,00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12490,24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Total de Consumo (kWh)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13606,7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13188,09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JUROS/MULTA/OUTROS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R$                           250,95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 R$                              308,41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936210"/>
              </p:ext>
            </p:extLst>
          </p:nvPr>
        </p:nvGraphicFramePr>
        <p:xfrm>
          <a:off x="211199" y="2652004"/>
          <a:ext cx="8113403" cy="1567726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555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0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346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COMPESA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34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Período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Fevereiro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Março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346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 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28/01/2018 A 27/02/2018 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27/02/2018 a 28/03/2018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Consumo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69 m3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101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0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Valor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 R$                                  1.250,41 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                       1.874,73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346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Dias Úteis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17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2" name="Tabe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437884"/>
              </p:ext>
            </p:extLst>
          </p:nvPr>
        </p:nvGraphicFramePr>
        <p:xfrm>
          <a:off x="211199" y="4301005"/>
          <a:ext cx="8113403" cy="1773555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3375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8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PERÍODO ANALISADO - TELEFONE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TELEFONE - CLARO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MARÇO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effectLst/>
                        </a:rPr>
                        <a:t>ABRIL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14/02/2018 A 13/03/2018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14/03/2018 A 13/04/2018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Valor Fixo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                         526,55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                              526,55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Valor excedente (</a:t>
                      </a:r>
                      <a:r>
                        <a:rPr lang="pt-BR" sz="1600" u="none" strike="noStrike" dirty="0" err="1">
                          <a:effectLst/>
                        </a:rPr>
                        <a:t>Inte</a:t>
                      </a:r>
                      <a:r>
                        <a:rPr lang="pt-BR" sz="1600" u="none" strike="noStrike" dirty="0">
                          <a:effectLst/>
                        </a:rPr>
                        <a:t>. e Rec. Em viagem)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                           57,33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                                42,52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Juros e Multa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                           13,38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 R$                                       5,17 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>
                          <a:effectLst/>
                        </a:rPr>
                        <a:t>Valor da Conta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R$                              597,26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 R$                                  574,24 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8" name="Imagem 17">
            <a:extLst>
              <a:ext uri="{FF2B5EF4-FFF2-40B4-BE49-F238E27FC236}">
                <a16:creationId xmlns:a16="http://schemas.microsoft.com/office/drawing/2014/main" id="{7307D1EB-5F9E-4278-B640-D16995E584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17" y="6070712"/>
            <a:ext cx="1240661" cy="6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63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65532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Obrigado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D491515E-9B6F-457D-9702-7A0509D204E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80" y="2581626"/>
            <a:ext cx="3219885" cy="162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Apresentação de Indicadores Abril/2018</a:t>
            </a:r>
          </a:p>
        </p:txBody>
      </p:sp>
    </p:spTree>
    <p:extLst>
      <p:ext uri="{BB962C8B-B14F-4D97-AF65-F5344CB8AC3E}">
        <p14:creationId xmlns:p14="http://schemas.microsoft.com/office/powerpoint/2010/main" val="164860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200" b="1" dirty="0">
                <a:solidFill>
                  <a:srgbClr val="0070C0"/>
                </a:solidFill>
              </a:rPr>
              <a:t>Indicadores Contratuais – ABR/2018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647" y="31706"/>
            <a:ext cx="946071" cy="9299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52760"/>
            <a:ext cx="899850" cy="8009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751968"/>
              </p:ext>
            </p:extLst>
          </p:nvPr>
        </p:nvGraphicFramePr>
        <p:xfrm>
          <a:off x="385685" y="1004281"/>
          <a:ext cx="10664040" cy="958774"/>
        </p:xfrm>
        <a:graphic>
          <a:graphicData uri="http://schemas.openxmlformats.org/drawingml/2006/table">
            <a:tbl>
              <a:tblPr/>
              <a:tblGrid>
                <a:gridCol w="215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3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9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39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39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22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9282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Consultas Médicas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2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(T.A.)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Absenteísmo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21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GERAL 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8,40%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7,92%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79732"/>
              </p:ext>
            </p:extLst>
          </p:nvPr>
        </p:nvGraphicFramePr>
        <p:xfrm>
          <a:off x="384711" y="2695101"/>
          <a:ext cx="10665014" cy="760095"/>
        </p:xfrm>
        <a:graphic>
          <a:graphicData uri="http://schemas.openxmlformats.org/drawingml/2006/table">
            <a:tbl>
              <a:tblPr/>
              <a:tblGrid>
                <a:gridCol w="21540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40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0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4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40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40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24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5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Consultas Outros Profissionais de Saúde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(T.A.)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Absenteísmo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35,33%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552453"/>
              </p:ext>
            </p:extLst>
          </p:nvPr>
        </p:nvGraphicFramePr>
        <p:xfrm>
          <a:off x="384713" y="3705047"/>
          <a:ext cx="10676885" cy="760095"/>
        </p:xfrm>
        <a:graphic>
          <a:graphicData uri="http://schemas.openxmlformats.org/drawingml/2006/table">
            <a:tbl>
              <a:tblPr/>
              <a:tblGrid>
                <a:gridCol w="215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1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5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1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5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51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651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44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500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Sessões de Fisioterapia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Mês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(T.A.)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Absenteísmo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abr/18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935463"/>
              </p:ext>
            </p:extLst>
          </p:nvPr>
        </p:nvGraphicFramePr>
        <p:xfrm>
          <a:off x="384711" y="4647722"/>
          <a:ext cx="10629390" cy="760095"/>
        </p:xfrm>
        <a:graphic>
          <a:graphicData uri="http://schemas.openxmlformats.org/drawingml/2006/table">
            <a:tbl>
              <a:tblPr/>
              <a:tblGrid>
                <a:gridCol w="3107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0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08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084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65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0500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Resumo Geral Exames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Contrato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Ofertado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Realizado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Falta (T.A.)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P.P.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Absenteísmo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Não Temos Meta Contratual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17,20%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CaixaDeTexto 20"/>
          <p:cNvSpPr txBox="1"/>
          <p:nvPr/>
        </p:nvSpPr>
        <p:spPr>
          <a:xfrm>
            <a:off x="384711" y="5552229"/>
            <a:ext cx="1219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Obs2. O equipamento de Raio X apresentou problema no início do mês, por isto a PP elevada;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84710" y="2173967"/>
            <a:ext cx="121919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Obs1. O contrato permite a oferta mínima de 85% do valor total – 1.687. No total ofertado houve o acréscimo de 15% (</a:t>
            </a:r>
            <a:r>
              <a:rPr lang="pt-BR" sz="1600" dirty="0" err="1">
                <a:solidFill>
                  <a:srgbClr val="0070C0"/>
                </a:solidFill>
              </a:rPr>
              <a:t>overbooking</a:t>
            </a:r>
            <a:r>
              <a:rPr lang="pt-BR" sz="1600" dirty="0">
                <a:solidFill>
                  <a:srgbClr val="0070C0"/>
                </a:solidFill>
              </a:rPr>
              <a:t>); 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E3CB438F-9A93-4405-9921-CF189BEA65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17" y="6070712"/>
            <a:ext cx="1240661" cy="6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070C0"/>
                </a:solidFill>
              </a:rPr>
              <a:t>Pesquisas de Satisfação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814871"/>
              </p:ext>
            </p:extLst>
          </p:nvPr>
        </p:nvGraphicFramePr>
        <p:xfrm>
          <a:off x="1025925" y="991707"/>
          <a:ext cx="8580962" cy="1205329"/>
        </p:xfrm>
        <a:graphic>
          <a:graphicData uri="http://schemas.openxmlformats.org/drawingml/2006/table">
            <a:tbl>
              <a:tblPr/>
              <a:tblGrid>
                <a:gridCol w="2193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44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Caixa de Sugestões/Queixas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56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Recebidas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Tratadas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Março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910013" y="2287952"/>
            <a:ext cx="12191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Obs1. Quantidade total de pessoas que circularam na unidade no mês de Abril: 4.972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025925" y="2795360"/>
            <a:ext cx="12191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Resumo das Queixas: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rgbClr val="0070C0"/>
                </a:solidFill>
              </a:rPr>
              <a:t>Usuária solicita mais especialidades médicas;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rgbClr val="0070C0"/>
                </a:solidFill>
              </a:rPr>
              <a:t>Usuária informe que a quantidade de exames e consultas disponibilizada não atende a demanda, deveriam</a:t>
            </a:r>
          </a:p>
          <a:p>
            <a:r>
              <a:rPr lang="pt-BR" dirty="0">
                <a:solidFill>
                  <a:srgbClr val="0070C0"/>
                </a:solidFill>
              </a:rPr>
              <a:t> existir mais ofertas;</a:t>
            </a:r>
          </a:p>
          <a:p>
            <a:pPr marL="285750" indent="-285750">
              <a:buFontTx/>
              <a:buChar char="-"/>
            </a:pPr>
            <a:r>
              <a:rPr lang="pt-BR" dirty="0">
                <a:solidFill>
                  <a:srgbClr val="0070C0"/>
                </a:solidFill>
              </a:rPr>
              <a:t>Usuária solicita melhor explicação por parte das recepcionistas sobre marcações de consultas. </a:t>
            </a:r>
          </a:p>
          <a:p>
            <a:pPr marL="285750" indent="-285750">
              <a:buFontTx/>
              <a:buChar char="-"/>
            </a:pPr>
            <a:endParaRPr lang="pt-BR" dirty="0">
              <a:solidFill>
                <a:srgbClr val="0070C0"/>
              </a:solidFill>
            </a:endParaRPr>
          </a:p>
        </p:txBody>
      </p: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720689"/>
              </p:ext>
            </p:extLst>
          </p:nvPr>
        </p:nvGraphicFramePr>
        <p:xfrm>
          <a:off x="1025925" y="4284534"/>
          <a:ext cx="8580962" cy="1290378"/>
        </p:xfrm>
        <a:graphic>
          <a:graphicData uri="http://schemas.openxmlformats.org/drawingml/2006/table">
            <a:tbl>
              <a:tblPr/>
              <a:tblGrid>
                <a:gridCol w="2193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4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6443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Pesquisa de Satisfação via Sistema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156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Nº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Atendimentos Médicos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Nº</a:t>
                      </a:r>
                      <a:r>
                        <a:rPr lang="pt-BR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Entrevistados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Percentual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Março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34,28%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39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34,88%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9" name="Imagem 18">
            <a:extLst>
              <a:ext uri="{FF2B5EF4-FFF2-40B4-BE49-F238E27FC236}">
                <a16:creationId xmlns:a16="http://schemas.microsoft.com/office/drawing/2014/main" id="{5C48E0A8-CB1A-4C87-B3A4-A3142A8811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17" y="6070712"/>
            <a:ext cx="1240661" cy="6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1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826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4370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070C0"/>
                </a:solidFill>
              </a:rPr>
              <a:t>Detalhamento da Pesquisa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212342"/>
            <a:ext cx="899850" cy="64133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045749"/>
              </p:ext>
            </p:extLst>
          </p:nvPr>
        </p:nvGraphicFramePr>
        <p:xfrm>
          <a:off x="123817" y="1018184"/>
          <a:ext cx="11846513" cy="4995470"/>
        </p:xfrm>
        <a:graphic>
          <a:graphicData uri="http://schemas.openxmlformats.org/drawingml/2006/table">
            <a:tbl>
              <a:tblPr/>
              <a:tblGrid>
                <a:gridCol w="62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0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40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24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3878"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PESQUISA DE MARÇO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Excelente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Bom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Regular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Ruim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Péssimo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Sem Resposta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Limpeza e conforto da recepção, banheiro, corredores, salas e consultórios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8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Durante a consulta foi bem informado do seu estado de saúde e dos procedimentos a serem realizados?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8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estabelecimento é bem sinalizado para você encontrar o local onde precisa ir? (placas e cartazes)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de atendimento pelos enfermeiros.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de atendimento do funcionário na recepção.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 de atendimento dos médicos.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 vontade e disposição de atendimento dos enfermeiros.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 vontade e disposição de atendimento dos funcionários na recepção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Boa vontade e disposição de atendimento dos médicos.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Sensação de segurança em relação aos procedimentos oferecidos por esta unidade.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Tratamento com educação e respeito pelos enfermeiros.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Tratamento com educação e respeito pelos funcionários da recepção.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Tratamento com educação e respeito pelos médicos.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Interesse dos médicos em ouvir queixas dos pacientes.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Explicação dos médicos durante atendimentos.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552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Explicação dos enfermeiros durante os procedimentos que foram realizados.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  <a:endParaRPr lang="pt-BR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11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 silêncio no ambiente nas salas de espera e observação. 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564</a:t>
                      </a:r>
                    </a:p>
                  </a:txBody>
                  <a:tcPr marL="8667" marR="8667" marT="86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16" name="Imagem 15">
            <a:extLst>
              <a:ext uri="{FF2B5EF4-FFF2-40B4-BE49-F238E27FC236}">
                <a16:creationId xmlns:a16="http://schemas.microsoft.com/office/drawing/2014/main" id="{021EE6CA-CDDE-4C0C-B709-D51997F30B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17" y="6070712"/>
            <a:ext cx="1240661" cy="6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8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6035160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389526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23817" y="65813"/>
            <a:ext cx="109259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b="1" dirty="0">
                <a:solidFill>
                  <a:srgbClr val="0070C0"/>
                </a:solidFill>
              </a:rPr>
              <a:t>LABORATÓRIO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15" y="2238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263672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038" y="115996"/>
            <a:ext cx="1404103" cy="76140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35160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263672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142334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496700"/>
            <a:ext cx="7404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322063"/>
              </p:ext>
            </p:extLst>
          </p:nvPr>
        </p:nvGraphicFramePr>
        <p:xfrm>
          <a:off x="308758" y="1182405"/>
          <a:ext cx="11305311" cy="1989589"/>
        </p:xfrm>
        <a:graphic>
          <a:graphicData uri="http://schemas.openxmlformats.org/drawingml/2006/table">
            <a:tbl>
              <a:tblPr/>
              <a:tblGrid>
                <a:gridCol w="1704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3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1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00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6914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Laboratório CIAC - UPAE Arcoverde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91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Meses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Quant. Atend. Unid.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Quant. Solicitações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Quant. Exames Realizados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Quant. Exames/SUS não paga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Gerado/SUS não paga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Valor Toral Gerado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4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Março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R$ 19.014,14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4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Abril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R$ 19.158,62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490">
                <a:tc gridSpan="7">
                  <a:txBody>
                    <a:bodyPr/>
                    <a:lstStyle/>
                    <a:p>
                      <a:pPr algn="l" fontAlgn="ctr"/>
                      <a:r>
                        <a:rPr lang="pt-B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Obs</a:t>
                      </a:r>
                      <a:r>
                        <a:rPr lang="pt-B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Estão incluídos Biópsias e Imunohistoquímica.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0" y="4967093"/>
            <a:ext cx="121919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Obs1. A quantidade de atendimento está considerando as consultas médicas, consultas de nutrição e consultas de enfermagem que podem solicitar exames de laboratório. 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CA850092-3615-484E-AF7B-0A868BE43A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17" y="6070712"/>
            <a:ext cx="1240661" cy="6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29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Procedimentos disponibilizado pra Junho/2018</a:t>
            </a:r>
          </a:p>
        </p:txBody>
      </p:sp>
    </p:spTree>
    <p:extLst>
      <p:ext uri="{BB962C8B-B14F-4D97-AF65-F5344CB8AC3E}">
        <p14:creationId xmlns:p14="http://schemas.microsoft.com/office/powerpoint/2010/main" val="47380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" y="144419"/>
            <a:ext cx="860406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</a:rPr>
              <a:t>Procedimentos disponibilizados  Junho/18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" y="608454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" y="643891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313056"/>
            <a:ext cx="2051901" cy="40398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6084544"/>
            <a:ext cx="899850" cy="8185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313056"/>
            <a:ext cx="834985" cy="43575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19" y="102391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072" y="290402"/>
            <a:ext cx="1404103" cy="761408"/>
          </a:xfrm>
          <a:prstGeom prst="rect">
            <a:avLst/>
          </a:prstGeom>
        </p:spPr>
      </p:pic>
      <p:sp>
        <p:nvSpPr>
          <p:cNvPr id="23" name="Retângulo 22"/>
          <p:cNvSpPr/>
          <p:nvPr/>
        </p:nvSpPr>
        <p:spPr>
          <a:xfrm>
            <a:off x="11451587" y="290402"/>
            <a:ext cx="7404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1" y="4784144"/>
            <a:ext cx="12103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</a:rPr>
              <a:t>Obs. : Dois profissionais médicos solicitaram demissão, precisamos substituir as especialidades e recompor a regulação para atingir a meta de contrato; Nesta regulação já consta o aditivo dos dois profissionais que solicitaram demissão! Mesmo assim é necessário aditivo de consulta para junho em 140 consultas. </a:t>
            </a:r>
          </a:p>
          <a:p>
            <a:r>
              <a:rPr lang="pt-BR" sz="16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11368517" y="644768"/>
            <a:ext cx="734999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071020"/>
              </p:ext>
            </p:extLst>
          </p:nvPr>
        </p:nvGraphicFramePr>
        <p:xfrm>
          <a:off x="1447692" y="1054305"/>
          <a:ext cx="6429483" cy="3412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7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291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Consultas médicas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Contrato (</a:t>
                      </a:r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Até 1688</a:t>
                      </a:r>
                      <a:r>
                        <a:rPr lang="pt-BR" sz="1800" u="none" strike="noStrike" dirty="0">
                          <a:effectLst/>
                        </a:rPr>
                        <a:t>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Ofertado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Oferta para Geres (+15%)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1985 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1619 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1722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0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Equipe Multidisciplinar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Contrato (</a:t>
                      </a:r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Até</a:t>
                      </a:r>
                      <a:r>
                        <a:rPr lang="pt-BR" sz="18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 382</a:t>
                      </a:r>
                      <a:r>
                        <a:rPr lang="pt-BR" sz="1800" u="none" strike="noStrike" baseline="0" dirty="0">
                          <a:effectLst/>
                        </a:rPr>
                        <a:t>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Ofertado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1329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60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Sessões de Fisioterapia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Contrato (</a:t>
                      </a:r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Até 382</a:t>
                      </a:r>
                      <a:r>
                        <a:rPr lang="pt-BR" sz="1800" u="none" strike="noStrike" dirty="0">
                          <a:effectLst/>
                        </a:rPr>
                        <a:t>)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Ofertado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450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03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Exames </a:t>
                      </a:r>
                      <a:endParaRPr lang="pt-BR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Contrato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Ofertado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03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849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5" name="Imagem 24">
            <a:extLst>
              <a:ext uri="{FF2B5EF4-FFF2-40B4-BE49-F238E27FC236}">
                <a16:creationId xmlns:a16="http://schemas.microsoft.com/office/drawing/2014/main" id="{0556A512-F738-4E67-A180-6E745BBD22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17" y="6070712"/>
            <a:ext cx="1240661" cy="6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88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029693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2842591"/>
            <a:ext cx="6374994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212688" y="-715616"/>
            <a:ext cx="1246432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190256" y="3299790"/>
            <a:ext cx="12464321" cy="3930949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505355" y="3139474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Ação para aprovação</a:t>
            </a:r>
          </a:p>
        </p:txBody>
      </p:sp>
    </p:spTree>
    <p:extLst>
      <p:ext uri="{BB962C8B-B14F-4D97-AF65-F5344CB8AC3E}">
        <p14:creationId xmlns:p14="http://schemas.microsoft.com/office/powerpoint/2010/main" val="6772764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2766</TotalTime>
  <Words>1213</Words>
  <Application>Microsoft Office PowerPoint</Application>
  <PresentationFormat>Widescreen</PresentationFormat>
  <Paragraphs>437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HMR</cp:lastModifiedBy>
  <cp:revision>138</cp:revision>
  <dcterms:created xsi:type="dcterms:W3CDTF">2017-06-28T23:09:23Z</dcterms:created>
  <dcterms:modified xsi:type="dcterms:W3CDTF">2018-05-16T14:18:21Z</dcterms:modified>
</cp:coreProperties>
</file>