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  <p:sldId id="305" r:id="rId4"/>
    <p:sldId id="316" r:id="rId5"/>
    <p:sldId id="315" r:id="rId6"/>
    <p:sldId id="317" r:id="rId7"/>
    <p:sldId id="318" r:id="rId8"/>
    <p:sldId id="330" r:id="rId9"/>
    <p:sldId id="331" r:id="rId10"/>
    <p:sldId id="320" r:id="rId11"/>
    <p:sldId id="321" r:id="rId12"/>
    <p:sldId id="322" r:id="rId13"/>
    <p:sldId id="323" r:id="rId14"/>
    <p:sldId id="324" r:id="rId15"/>
    <p:sldId id="329" r:id="rId16"/>
    <p:sldId id="32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-29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CONSULTAS</a:t>
            </a:r>
            <a:r>
              <a:rPr lang="pt-BR" baseline="0"/>
              <a:t> MÉDICAS</a:t>
            </a:r>
            <a:endParaRPr lang="pt-B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Plan1!$C$8:$C$9</c:f>
              <c:strCache>
                <c:ptCount val="2"/>
                <c:pt idx="0">
                  <c:v>Disponibilizado</c:v>
                </c:pt>
                <c:pt idx="1">
                  <c:v>Realizado</c:v>
                </c:pt>
              </c:strCache>
            </c:strRef>
          </c:cat>
          <c:val>
            <c:numRef>
              <c:f>Plan1!$D$8:$D$9</c:f>
              <c:numCache>
                <c:formatCode>General</c:formatCode>
                <c:ptCount val="2"/>
                <c:pt idx="0">
                  <c:v>1812</c:v>
                </c:pt>
                <c:pt idx="1">
                  <c:v>1603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69824"/>
        <c:axId val="90671744"/>
      </c:barChart>
      <c:catAx>
        <c:axId val="9066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FEVEREIRO</a:t>
                </a:r>
                <a:r>
                  <a:rPr lang="pt-BR" baseline="0" dirty="0" smtClean="0"/>
                  <a:t> -2018</a:t>
                </a:r>
                <a:endParaRPr lang="pt-BR" dirty="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90671744"/>
        <c:crosses val="autoZero"/>
        <c:auto val="1"/>
        <c:lblAlgn val="ctr"/>
        <c:lblOffset val="100"/>
        <c:noMultiLvlLbl val="0"/>
      </c:catAx>
      <c:valAx>
        <c:axId val="90671744"/>
        <c:scaling>
          <c:orientation val="minMax"/>
          <c:max val="1985"/>
          <c:min val="15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669824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CONSULTAS</a:t>
            </a:r>
            <a:r>
              <a:rPr lang="pt-BR" baseline="0"/>
              <a:t> MULTIDISCIPLINARES</a:t>
            </a:r>
            <a:endParaRPr lang="pt-B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6.1766223634633051E-3"/>
                  <c:y val="1.297070730867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Plan1!$C$8:$C$9</c:f>
              <c:strCache>
                <c:ptCount val="2"/>
                <c:pt idx="0">
                  <c:v>Disponibilizado</c:v>
                </c:pt>
                <c:pt idx="1">
                  <c:v>Realizado</c:v>
                </c:pt>
              </c:strCache>
            </c:strRef>
          </c:cat>
          <c:val>
            <c:numRef>
              <c:f>Plan1!$D$8:$D$9</c:f>
              <c:numCache>
                <c:formatCode>General</c:formatCode>
                <c:ptCount val="2"/>
                <c:pt idx="0">
                  <c:v>1319</c:v>
                </c:pt>
                <c:pt idx="1">
                  <c:v>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73536"/>
        <c:axId val="94275456"/>
      </c:barChart>
      <c:catAx>
        <c:axId val="94273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FEVEREIRO - 2018 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94275456"/>
        <c:crosses val="autoZero"/>
        <c:auto val="1"/>
        <c:lblAlgn val="ctr"/>
        <c:lblOffset val="100"/>
        <c:noMultiLvlLbl val="0"/>
      </c:catAx>
      <c:valAx>
        <c:axId val="94275456"/>
        <c:scaling>
          <c:orientation val="minMax"/>
          <c:min val="38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273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SESSÕES DE FISIOTERAPIA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Plan1!$C$7:$C$8</c:f>
              <c:strCache>
                <c:ptCount val="2"/>
                <c:pt idx="0">
                  <c:v>Disponibilizado</c:v>
                </c:pt>
                <c:pt idx="1">
                  <c:v>Executado</c:v>
                </c:pt>
              </c:strCache>
            </c:strRef>
          </c:cat>
          <c:val>
            <c:numRef>
              <c:f>Plan1!$D$7:$D$8</c:f>
              <c:numCache>
                <c:formatCode>General</c:formatCode>
                <c:ptCount val="2"/>
                <c:pt idx="0">
                  <c:v>460</c:v>
                </c:pt>
                <c:pt idx="1">
                  <c:v>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41760"/>
        <c:axId val="94343552"/>
      </c:barChart>
      <c:catAx>
        <c:axId val="94341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94343552"/>
        <c:crosses val="autoZero"/>
        <c:auto val="1"/>
        <c:lblAlgn val="ctr"/>
        <c:lblOffset val="100"/>
        <c:noMultiLvlLbl val="0"/>
      </c:catAx>
      <c:valAx>
        <c:axId val="94343552"/>
        <c:scaling>
          <c:orientation val="minMax"/>
          <c:max val="503"/>
          <c:min val="383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4341760"/>
        <c:crosses val="autoZero"/>
        <c:crossBetween val="between"/>
        <c:majorUnit val="20"/>
        <c:minorUnit val="4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CONSULTAS MÉDICAS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Plan1!$B$5</c:f>
              <c:strCache>
                <c:ptCount val="1"/>
                <c:pt idx="0">
                  <c:v>Disponibilizado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Plan1!$C$5</c:f>
              <c:numCache>
                <c:formatCode>General</c:formatCode>
                <c:ptCount val="1"/>
                <c:pt idx="0">
                  <c:v>1714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0"/>
        <c:axId val="40329216"/>
        <c:axId val="40331904"/>
      </c:barChart>
      <c:catAx>
        <c:axId val="4032921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pt-BR" sz="1400" dirty="0" smtClean="0"/>
                  <a:t>ABRIL </a:t>
                </a:r>
                <a:r>
                  <a:rPr lang="pt-BR" sz="1400" dirty="0"/>
                  <a:t>- 2018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40331904"/>
        <c:crosses val="autoZero"/>
        <c:auto val="1"/>
        <c:lblAlgn val="ctr"/>
        <c:lblOffset val="100"/>
        <c:noMultiLvlLbl val="0"/>
      </c:catAx>
      <c:valAx>
        <c:axId val="40331904"/>
        <c:scaling>
          <c:orientation val="minMax"/>
          <c:max val="2037"/>
          <c:min val="168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32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CONSULTAS</a:t>
            </a:r>
            <a:r>
              <a:rPr lang="en-US" baseline="0"/>
              <a:t> MULTIDISCIPLINARES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Plan1!$B$5</c:f>
              <c:strCache>
                <c:ptCount val="1"/>
                <c:pt idx="0">
                  <c:v>Disponibilizado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2.4246380076070593E-7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Plan1!$C$5</c:f>
              <c:numCache>
                <c:formatCode>General</c:formatCode>
                <c:ptCount val="1"/>
                <c:pt idx="0">
                  <c:v>1388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0"/>
        <c:axId val="40787968"/>
        <c:axId val="40789888"/>
      </c:barChart>
      <c:catAx>
        <c:axId val="4078796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 dirty="0" smtClean="0"/>
                  <a:t>ABRIL </a:t>
                </a:r>
                <a:r>
                  <a:rPr lang="pt-BR" sz="1400" dirty="0"/>
                  <a:t>- 2018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40789888"/>
        <c:crosses val="autoZero"/>
        <c:auto val="1"/>
        <c:lblAlgn val="ctr"/>
        <c:lblOffset val="100"/>
        <c:noMultiLvlLbl val="0"/>
      </c:catAx>
      <c:valAx>
        <c:axId val="40789888"/>
        <c:scaling>
          <c:orientation val="minMax"/>
          <c:min val="38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87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SESSÕES DE FISIOTERAPIA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Plan1!$B$5</c:f>
              <c:strCache>
                <c:ptCount val="1"/>
                <c:pt idx="0">
                  <c:v>Disponibilizado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Plan1!$C$5</c:f>
              <c:numCache>
                <c:formatCode>General</c:formatCode>
                <c:ptCount val="1"/>
                <c:pt idx="0">
                  <c:v>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0"/>
        <c:axId val="31564160"/>
        <c:axId val="31566080"/>
      </c:barChart>
      <c:catAx>
        <c:axId val="315641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 dirty="0" smtClean="0"/>
                  <a:t>ABRIL </a:t>
                </a:r>
                <a:r>
                  <a:rPr lang="pt-BR" sz="1400" dirty="0"/>
                  <a:t>- 2018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1566080"/>
        <c:crosses val="autoZero"/>
        <c:auto val="1"/>
        <c:lblAlgn val="ctr"/>
        <c:lblOffset val="100"/>
        <c:noMultiLvlLbl val="0"/>
      </c:catAx>
      <c:valAx>
        <c:axId val="31566080"/>
        <c:scaling>
          <c:orientation val="minMax"/>
          <c:min val="38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564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chart" Target="../charts/chart3.xml"/><Relationship Id="rId4" Type="http://schemas.openxmlformats.org/officeDocument/2006/relationships/image" Target="../media/image8.png"/><Relationship Id="rId9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chart" Target="../charts/chart6.xml"/><Relationship Id="rId4" Type="http://schemas.openxmlformats.org/officeDocument/2006/relationships/image" Target="../media/image13.png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209920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17386" y="3288110"/>
            <a:ext cx="9028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RESULTADO OPERACIONAL FEVEREIRO/2018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954992" y="3315472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AÇÕES PROPOSTAS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Informações Relevantes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59442" y="704959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rgbClr val="92D050"/>
              </a:solidFill>
            </a:endParaRPr>
          </a:p>
          <a:p>
            <a:endParaRPr lang="pt-BR" sz="2500" dirty="0">
              <a:solidFill>
                <a:srgbClr val="92D05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23817" y="4470373"/>
            <a:ext cx="1188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</a:rPr>
              <a:t>Comentários:</a:t>
            </a:r>
          </a:p>
          <a:p>
            <a:endParaRPr lang="pt-BR" sz="1000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O pneumologista pediu demissão, trabalhou só até a primeira semana de fevereiro. O Oftalmo também prestou serviço na unidade só até a primeira semana de fevereiro;</a:t>
            </a:r>
          </a:p>
          <a:p>
            <a:pPr marL="285750" indent="-285750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Com essas contratações conseguimos chegar mais facilmente a oferta mínima de consultas disponibilizadas. </a:t>
            </a:r>
          </a:p>
          <a:p>
            <a:pPr marL="285750" indent="-285750">
              <a:buFontTx/>
              <a:buChar char="-"/>
            </a:pPr>
            <a:endParaRPr lang="pt-BR" sz="16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44644"/>
              </p:ext>
            </p:extLst>
          </p:nvPr>
        </p:nvGraphicFramePr>
        <p:xfrm>
          <a:off x="405989" y="1566733"/>
          <a:ext cx="10679361" cy="2476500"/>
        </p:xfrm>
        <a:graphic>
          <a:graphicData uri="http://schemas.openxmlformats.org/drawingml/2006/table">
            <a:tbl>
              <a:tblPr/>
              <a:tblGrid>
                <a:gridCol w="2185681"/>
                <a:gridCol w="2483054"/>
                <a:gridCol w="2620588"/>
                <a:gridCol w="1418735"/>
                <a:gridCol w="871028"/>
                <a:gridCol w="1100275"/>
              </a:tblGrid>
              <a:tr h="24515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Proposta de Ação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CONTRATAÇÃO DE PROFISSIONAIS PJ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5812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Dados Atuais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do 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Período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1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Garantir a oferta mínima de consultas disponibilizadas e reduzir custos.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Pneumologista CLT. Salário base: R$ 3.611,00 - 120 Consultas mês;                                           - Oftalmologista PJ: R$ 8.000,00 - 220 Consultas mês.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Contratar Pneumologista PJ: 30 consultas mês - Valor: R$ 1.080,00;            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           - 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Contratar Oftalmologista PJ: 120 consultas mês - Valor: R$ 4.320,00.</a:t>
                      </a:r>
                      <a:b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</a:b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Apartir de Mar/Abr/2018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R$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  6.211,00 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1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77" y="319517"/>
            <a:ext cx="1121334" cy="60807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52399" y="4351141"/>
            <a:ext cx="11887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70C0"/>
                </a:solidFill>
              </a:rPr>
              <a:t>Comentários:</a:t>
            </a:r>
          </a:p>
          <a:p>
            <a:pPr algn="just"/>
            <a:endParaRPr lang="pt-BR" sz="1000" b="1" dirty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Com essa ação esperamos não ter problema com a contabilidade por conta de envio de notas com valores errados ou fora da competência. Pois estaremos acompanhando todas as datas de renovação e reajustes. </a:t>
            </a:r>
          </a:p>
          <a:p>
            <a:pPr marL="285750" indent="-285750" algn="just">
              <a:buFontTx/>
              <a:buChar char="-"/>
            </a:pPr>
            <a:endParaRPr lang="pt-BR" sz="1600" dirty="0" smtClean="0">
              <a:solidFill>
                <a:srgbClr val="0070C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23817" y="65813"/>
            <a:ext cx="81156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Informações Relevantes</a:t>
            </a:r>
            <a:endParaRPr lang="pt-BR" sz="50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90143"/>
              </p:ext>
            </p:extLst>
          </p:nvPr>
        </p:nvGraphicFramePr>
        <p:xfrm>
          <a:off x="238841" y="1182408"/>
          <a:ext cx="9982674" cy="2964180"/>
        </p:xfrm>
        <a:graphic>
          <a:graphicData uri="http://schemas.openxmlformats.org/drawingml/2006/table">
            <a:tbl>
              <a:tblPr/>
              <a:tblGrid>
                <a:gridCol w="2043095"/>
                <a:gridCol w="2321067"/>
                <a:gridCol w="2449630"/>
                <a:gridCol w="1111888"/>
                <a:gridCol w="1028497"/>
                <a:gridCol w="1028497"/>
              </a:tblGrid>
              <a:tr h="2300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Proposta de Ação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ATUALIZAÇÃO DE CONTRATOS PESSOA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JURÍDICA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058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Dados Atuais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do 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Período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3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Manter os contratos atualizados de acordo com a necessidade financeira/jurídica. E garantir pleno conhecimento do objeto dos contratos a UPAE Arcoverde.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Temos 7 empresas médicas ativas;  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-  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 20 empresas prestadoras de serviços administrativos.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Renovar todos os contratos vencidos;          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        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Acrescentar cláusulas que resguardam a unidade (Ex. Alge);             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                   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Receber cópia de todos os contratos para podermos acompanhar cada empresa. </a:t>
                      </a:r>
                      <a:b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</a:b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Abril/Maio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R$    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4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209920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16304" y="3138495"/>
            <a:ext cx="119756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ESTUDO DE CONSULTAS DISPONIBILIZADAS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478174" y="185012"/>
            <a:ext cx="92605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300" b="1" dirty="0" smtClean="0">
                <a:solidFill>
                  <a:srgbClr val="0070C0"/>
                </a:solidFill>
              </a:rPr>
              <a:t>Estudo de </a:t>
            </a:r>
            <a:r>
              <a:rPr lang="pt-BR" sz="3300" b="1" dirty="0">
                <a:solidFill>
                  <a:srgbClr val="0070C0"/>
                </a:solidFill>
              </a:rPr>
              <a:t>c</a:t>
            </a:r>
            <a:r>
              <a:rPr lang="pt-BR" sz="3300" b="1" dirty="0" smtClean="0">
                <a:solidFill>
                  <a:srgbClr val="0070C0"/>
                </a:solidFill>
              </a:rPr>
              <a:t>onsultas </a:t>
            </a:r>
            <a:r>
              <a:rPr lang="pt-BR" sz="3300" b="1" dirty="0">
                <a:solidFill>
                  <a:srgbClr val="0070C0"/>
                </a:solidFill>
              </a:rPr>
              <a:t>a</a:t>
            </a:r>
            <a:r>
              <a:rPr lang="pt-BR" sz="3300" b="1" dirty="0" smtClean="0">
                <a:solidFill>
                  <a:srgbClr val="0070C0"/>
                </a:solidFill>
              </a:rPr>
              <a:t> serem disponibilizadas </a:t>
            </a:r>
            <a:endParaRPr lang="pt-BR" sz="3300" b="1" dirty="0">
              <a:solidFill>
                <a:srgbClr val="0070C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" y="608454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24075"/>
            <a:ext cx="877638" cy="82437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313056"/>
            <a:ext cx="2051901" cy="4039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84544"/>
            <a:ext cx="899850" cy="8185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313056"/>
            <a:ext cx="834985" cy="4357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19" y="10239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72" y="290402"/>
            <a:ext cx="1404103" cy="761408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451587" y="290402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11451587" y="644768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0" y="4505703"/>
            <a:ext cx="11041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</a:rPr>
              <a:t>Informações Relevantes: </a:t>
            </a:r>
          </a:p>
          <a:p>
            <a:pPr algn="just"/>
            <a:r>
              <a:rPr lang="pt-BR" sz="1600" dirty="0" smtClean="0">
                <a:solidFill>
                  <a:srgbClr val="0070C0"/>
                </a:solidFill>
              </a:rPr>
              <a:t> - Optamos pela contratação do Oftalmo e Pneumo com quantidade de consultas menor do que o que tínhamos antes, devido a estudo realizado durante o ano de 2017 que aponta grande número de perda primária e taxa de absenteísmo nestas especialidades. Assim evitamos um custo fixo maior por mês, sendo necessário apenas uma contratação extra nos meses que a oferta estiver abaixo da meta mínima.  E em cima dessa quantidade disponibilizada estaremos trabalhando o overbooking. </a:t>
            </a:r>
            <a:endParaRPr lang="pt-BR" sz="16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45743"/>
              </p:ext>
            </p:extLst>
          </p:nvPr>
        </p:nvGraphicFramePr>
        <p:xfrm>
          <a:off x="696019" y="2410312"/>
          <a:ext cx="9448800" cy="13335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66750"/>
                <a:gridCol w="1752600"/>
                <a:gridCol w="2095500"/>
                <a:gridCol w="2085975"/>
                <a:gridCol w="1562100"/>
                <a:gridCol w="1285875"/>
              </a:tblGrid>
              <a:tr h="2667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PROJEÇÃO DE CONSULTAS A DISPONIBILIZAR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Mês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Disponibilizado Real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Contratação de Pneumo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Contratação de Oftalmo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Contratação Extra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Total Ofertado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ABRIL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1564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1714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MAIO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JUNHO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1700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5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209920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16304" y="3315471"/>
            <a:ext cx="119756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/>
                </a:solidFill>
              </a:rPr>
              <a:t>ACOMPANHAMENTO DE LICENÇAS</a:t>
            </a:r>
            <a:endParaRPr lang="pt-BR" sz="5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89686" y="144419"/>
            <a:ext cx="92605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300" b="1" dirty="0" smtClean="0">
                <a:solidFill>
                  <a:srgbClr val="0070C0"/>
                </a:solidFill>
              </a:rPr>
              <a:t>LICENÇAS UPAE ARCOVERDE</a:t>
            </a:r>
            <a:endParaRPr lang="pt-BR" sz="3300" b="1" dirty="0">
              <a:solidFill>
                <a:srgbClr val="0070C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34" y="6340950"/>
            <a:ext cx="506032" cy="47531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864" y="6340951"/>
            <a:ext cx="1325212" cy="4039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054" y="6340951"/>
            <a:ext cx="752145" cy="49632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78" y="6417699"/>
            <a:ext cx="656931" cy="34283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19" y="0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72" y="85459"/>
            <a:ext cx="1404103" cy="761408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451587" y="9013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460463" y="2664035"/>
            <a:ext cx="3599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</a:rPr>
              <a:t>Informações Relevantes: </a:t>
            </a:r>
          </a:p>
          <a:p>
            <a:pPr algn="just"/>
            <a:r>
              <a:rPr lang="pt-BR" sz="1600" b="1" dirty="0" smtClean="0">
                <a:solidFill>
                  <a:srgbClr val="0070C0"/>
                </a:solidFill>
              </a:rPr>
              <a:t>- </a:t>
            </a:r>
            <a:r>
              <a:rPr lang="pt-BR" sz="1600" dirty="0" smtClean="0">
                <a:solidFill>
                  <a:srgbClr val="0070C0"/>
                </a:solidFill>
              </a:rPr>
              <a:t>Com a licença dos bombeiros provisória conseguimos emitir o Alvará Municipal, também provisório.</a:t>
            </a:r>
            <a:endParaRPr lang="pt-BR" sz="1600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pt-BR" sz="1600" dirty="0" smtClean="0">
              <a:solidFill>
                <a:srgbClr val="0070C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1451587" y="43733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48"/>
              </p:ext>
            </p:extLst>
          </p:nvPr>
        </p:nvGraphicFramePr>
        <p:xfrm>
          <a:off x="101205" y="701976"/>
          <a:ext cx="8200103" cy="5985479"/>
        </p:xfrm>
        <a:graphic>
          <a:graphicData uri="http://schemas.openxmlformats.org/drawingml/2006/table">
            <a:tbl>
              <a:tblPr/>
              <a:tblGrid>
                <a:gridCol w="2549585"/>
                <a:gridCol w="2399799"/>
                <a:gridCol w="879605"/>
                <a:gridCol w="879605"/>
                <a:gridCol w="1491509"/>
              </a:tblGrid>
              <a:tr h="1043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Licenças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Órgão ou setor responsável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Período de validade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 da licença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43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Inicio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Certidão de inteiro teor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Cartorio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S/vencimento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Alvara de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PM-Arcoverde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S/vencimento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Carta de habite-se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PM-Arcoverde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S/vencimento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Procuração do conselho da SPCC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Superintendência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S/vencimento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 da Assembleia SPCC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S/vencimento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CNPJ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federal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S/vencimento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Luiz Gonzaga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01-jan-18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30-dez-18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PCMSO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01-mai-17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31-mai-18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PPRA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01-mai-17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31-mai-18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LTCAT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01-jun-17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30-jun-18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Certidão Negativa Estadual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SEFAZ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26-fev-18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26-mai-18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Certidão Negativa Municipal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 Arcoverde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24-jan-18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27-abr-18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34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Bombeiros Alvará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30-jan-18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30-jul-18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93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Alvará da Prefeitura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PM-Arcoverde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01-fev-18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27-mar-18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Licença Sanitária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 Geres/Apevisa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05-mai-17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05-mai-18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PGRSS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Apevisa/Recife -PE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24-abr-17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24-abr-18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Licença Ambiental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CPHR/Caruaru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03-nov-16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02-nov-20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  Técnico RX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CONTER -PE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14-nov-17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14-nov-18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8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Certificado de cadastro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CONTER-PE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CONTER -PE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14-nov-17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14-nov-18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8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Levantamento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Radiometrico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RX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 Serviços/Nucleo de manut.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20-jan-16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20-jan-20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8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Levantamento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Radiometrico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 Serviços/Nucleo de manut.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01-set-17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01-set-18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8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Levantamento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radiometrico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desintoetria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 Serviços/Nucleo de manut.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20-jan-16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20-jan-20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Mamografia e Raio-X Qualidade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 Serviços/Nucleo de manut.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01-set-17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01-set-18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Proteção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Radiológica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 Serviços/Nucleo de manut.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01-set-14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01-set-18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  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COREN-PE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07-nov-17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06-nov-18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8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 Fisioterapia e T.O.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CREFITO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31-mar-17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31-mar-18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8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 Fonoaudiologia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CREFONO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01-abr-17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01-abr-18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31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CREMEPE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CREMEPE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07-nov-17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07-nov-18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30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 Farmácia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R T - PE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31-mar-17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31-mar-18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9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>
                <a:solidFill>
                  <a:srgbClr val="FF0000"/>
                </a:solidFill>
              </a:rPr>
              <a:t>	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6192093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539347"/>
            <a:ext cx="6148145" cy="314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1" y="18099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Resultados Contratuais </a:t>
            </a:r>
            <a:r>
              <a:rPr lang="pt-BR" sz="4500" b="1" dirty="0" err="1" smtClean="0">
                <a:solidFill>
                  <a:srgbClr val="0070C0"/>
                </a:solidFill>
              </a:rPr>
              <a:t>Fev</a:t>
            </a:r>
            <a:r>
              <a:rPr lang="pt-BR" sz="4500" b="1" dirty="0" smtClean="0">
                <a:solidFill>
                  <a:srgbClr val="0070C0"/>
                </a:solidFill>
              </a:rPr>
              <a:t>/18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19" y="409129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10" y="6156582"/>
            <a:ext cx="855206" cy="6483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400151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50" y="663412"/>
            <a:ext cx="1201351" cy="65146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22114"/>
            <a:ext cx="899850" cy="6344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23" y="63214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" y="5079364"/>
            <a:ext cx="7480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</a:rPr>
              <a:t>Informações Relevantes: Atingimos</a:t>
            </a:r>
          </a:p>
          <a:p>
            <a:pPr marL="285750" indent="-285750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Não atingimos os 85% da meta de consultas, será compensada em março;</a:t>
            </a:r>
            <a:endParaRPr lang="pt-BR" sz="16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171,11 % da meta de consultas multidisciplinares;</a:t>
            </a:r>
          </a:p>
          <a:p>
            <a:pPr marL="285750" indent="-285750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100,88% da meta de sessões de fisioterapia.</a:t>
            </a:r>
            <a:endParaRPr lang="pt-BR" sz="1600" dirty="0">
              <a:solidFill>
                <a:srgbClr val="0070C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9162" y="989143"/>
            <a:ext cx="12142838" cy="3897900"/>
            <a:chOff x="49162" y="989143"/>
            <a:chExt cx="12142838" cy="3897900"/>
          </a:xfrm>
        </p:grpSpPr>
        <p:sp>
          <p:nvSpPr>
            <p:cNvPr id="15" name="Retângulo 14"/>
            <p:cNvSpPr/>
            <p:nvPr/>
          </p:nvSpPr>
          <p:spPr>
            <a:xfrm>
              <a:off x="11451587" y="989143"/>
              <a:ext cx="740413" cy="40953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49162" y="2316117"/>
              <a:ext cx="447182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>
                  <a:solidFill>
                    <a:srgbClr val="FF0000"/>
                  </a:solidFill>
                </a:rPr>
                <a:t>1687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8094555" y="4611740"/>
              <a:ext cx="383458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 smtClean="0">
                  <a:solidFill>
                    <a:srgbClr val="FF0000"/>
                  </a:solidFill>
                </a:rPr>
                <a:t>450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318967"/>
              </p:ext>
            </p:extLst>
          </p:nvPr>
        </p:nvGraphicFramePr>
        <p:xfrm>
          <a:off x="49164" y="965821"/>
          <a:ext cx="4257369" cy="284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Retângulo 19"/>
          <p:cNvSpPr/>
          <p:nvPr/>
        </p:nvSpPr>
        <p:spPr>
          <a:xfrm>
            <a:off x="49164" y="1408513"/>
            <a:ext cx="447182" cy="21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</a:rPr>
              <a:t>1985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139017" y="3931275"/>
            <a:ext cx="383458" cy="275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 smtClean="0">
                <a:solidFill>
                  <a:srgbClr val="FF0000"/>
                </a:solidFill>
              </a:rPr>
              <a:t>450</a:t>
            </a:r>
            <a:endParaRPr lang="pt-BR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896779"/>
              </p:ext>
            </p:extLst>
          </p:nvPr>
        </p:nvGraphicFramePr>
        <p:xfrm>
          <a:off x="4092088" y="1960306"/>
          <a:ext cx="4112118" cy="293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Retângulo 20"/>
          <p:cNvSpPr/>
          <p:nvPr/>
        </p:nvSpPr>
        <p:spPr>
          <a:xfrm>
            <a:off x="4129929" y="4118078"/>
            <a:ext cx="422042" cy="166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</a:rPr>
              <a:t>383</a:t>
            </a:r>
            <a:endParaRPr lang="pt-BR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462417"/>
              </p:ext>
            </p:extLst>
          </p:nvPr>
        </p:nvGraphicFramePr>
        <p:xfrm>
          <a:off x="8121444" y="3478914"/>
          <a:ext cx="40705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Retângulo 31"/>
          <p:cNvSpPr/>
          <p:nvPr/>
        </p:nvSpPr>
        <p:spPr>
          <a:xfrm>
            <a:off x="8084723" y="5657301"/>
            <a:ext cx="422042" cy="166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</a:rPr>
              <a:t>383</a:t>
            </a:r>
            <a:endParaRPr lang="pt-BR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980858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4505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255158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92D050"/>
                </a:solidFill>
              </a:rPr>
              <a:t>Indicadores Qualitativos</a:t>
            </a:r>
            <a:endParaRPr lang="pt-BR" sz="40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317" y="440047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909306"/>
            <a:ext cx="1064270" cy="7711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2" y="6250035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39357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885627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7" y="6158041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47591"/>
              </p:ext>
            </p:extLst>
          </p:nvPr>
        </p:nvGraphicFramePr>
        <p:xfrm>
          <a:off x="560439" y="2222091"/>
          <a:ext cx="7018308" cy="15731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09393"/>
                <a:gridCol w="1573959"/>
                <a:gridCol w="2502852"/>
                <a:gridCol w="1032104"/>
              </a:tblGrid>
              <a:tr h="31463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FEVEREIRO </a:t>
                      </a:r>
                      <a:r>
                        <a:rPr lang="pt-BR" sz="1600" u="none" strike="noStrike" dirty="0">
                          <a:effectLst/>
                        </a:rPr>
                        <a:t>DE </a:t>
                      </a:r>
                      <a:r>
                        <a:rPr lang="pt-BR" sz="1600" u="none" strike="noStrike" dirty="0" smtClean="0">
                          <a:effectLst/>
                        </a:rPr>
                        <a:t>2018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INDICADOR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META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RESULTADO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%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Caixa de Satisfação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Pesquisa de Satisfação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784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48,91%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Controle de Origem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Informar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Informado no BID e RM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98323" y="4797655"/>
            <a:ext cx="1143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</a:rPr>
              <a:t>Informações Relevantes: </a:t>
            </a:r>
          </a:p>
          <a:p>
            <a:endParaRPr lang="pt-BR" sz="1600" b="1" dirty="0">
              <a:solidFill>
                <a:srgbClr val="0070C0"/>
              </a:solidFill>
            </a:endParaRPr>
          </a:p>
          <a:p>
            <a:r>
              <a:rPr lang="pt-BR" sz="1600" dirty="0" smtClean="0">
                <a:solidFill>
                  <a:srgbClr val="0070C0"/>
                </a:solidFill>
              </a:rPr>
              <a:t>- A unidade terá que realizar 85 consultas acima dos 85% meta em março, para não ser penalizada em nenhum dos indicadores. </a:t>
            </a:r>
          </a:p>
        </p:txBody>
      </p:sp>
    </p:spTree>
    <p:extLst>
      <p:ext uri="{BB962C8B-B14F-4D97-AF65-F5344CB8AC3E}">
        <p14:creationId xmlns:p14="http://schemas.microsoft.com/office/powerpoint/2010/main" val="17466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OFERTA PARA O MÊS DE ABRIL/2018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89686" y="144419"/>
            <a:ext cx="92605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300" b="1" dirty="0" smtClean="0">
                <a:solidFill>
                  <a:srgbClr val="0070C0"/>
                </a:solidFill>
              </a:rPr>
              <a:t>Procedimentos disponibilizados  Abr./18</a:t>
            </a:r>
            <a:endParaRPr lang="pt-BR" sz="3300" b="1" dirty="0">
              <a:solidFill>
                <a:srgbClr val="0070C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" y="608454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24075"/>
            <a:ext cx="877638" cy="82437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313056"/>
            <a:ext cx="2051901" cy="4039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84544"/>
            <a:ext cx="899850" cy="8185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313056"/>
            <a:ext cx="834985" cy="4357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19" y="10239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72" y="290402"/>
            <a:ext cx="1404103" cy="761408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451587" y="290402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-5005" y="4761105"/>
            <a:ext cx="7531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</a:rPr>
              <a:t>Informações Relevantes: </a:t>
            </a:r>
          </a:p>
          <a:p>
            <a:endParaRPr lang="pt-BR" sz="1600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Disponibilizado real de consultas: 1.564 + 120 (contratação de </a:t>
            </a:r>
            <a:r>
              <a:rPr lang="pt-BR" sz="1600" dirty="0">
                <a:solidFill>
                  <a:srgbClr val="0070C0"/>
                </a:solidFill>
              </a:rPr>
              <a:t>O</a:t>
            </a:r>
            <a:r>
              <a:rPr lang="pt-BR" sz="1600" dirty="0" smtClean="0">
                <a:solidFill>
                  <a:srgbClr val="0070C0"/>
                </a:solidFill>
              </a:rPr>
              <a:t>ftalmo) + 30 (contratação de Pneumo) = 1.714;</a:t>
            </a:r>
            <a:endParaRPr lang="pt-BR" sz="16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Em cima desse quantitativo vamos trabalhar o overbooking de 15%;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8658" y="644768"/>
            <a:ext cx="12113342" cy="5089896"/>
            <a:chOff x="78658" y="644768"/>
            <a:chExt cx="12113342" cy="5089896"/>
          </a:xfrm>
        </p:grpSpPr>
        <p:sp>
          <p:nvSpPr>
            <p:cNvPr id="24" name="Retângulo 23"/>
            <p:cNvSpPr/>
            <p:nvPr/>
          </p:nvSpPr>
          <p:spPr>
            <a:xfrm>
              <a:off x="11451587" y="644768"/>
              <a:ext cx="740413" cy="40953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  <p:graphicFrame>
          <p:nvGraphicFramePr>
            <p:cNvPr id="36" name="Gráfico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8309708"/>
                </p:ext>
              </p:extLst>
            </p:nvPr>
          </p:nvGraphicFramePr>
          <p:xfrm>
            <a:off x="80142" y="778042"/>
            <a:ext cx="3143354" cy="30418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6" name="Retângulo 25"/>
            <p:cNvSpPr/>
            <p:nvPr/>
          </p:nvSpPr>
          <p:spPr>
            <a:xfrm>
              <a:off x="78658" y="3271687"/>
              <a:ext cx="447182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>
                  <a:solidFill>
                    <a:srgbClr val="FF0000"/>
                  </a:solidFill>
                </a:rPr>
                <a:t>1687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78658" y="1420740"/>
              <a:ext cx="447182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>
                  <a:solidFill>
                    <a:srgbClr val="FF0000"/>
                  </a:solidFill>
                </a:rPr>
                <a:t>1985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8" name="Gráfico 3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96077947"/>
                </p:ext>
              </p:extLst>
            </p:nvPr>
          </p:nvGraphicFramePr>
          <p:xfrm>
            <a:off x="3454421" y="1900087"/>
            <a:ext cx="4124327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9" name="Retângulo 28"/>
            <p:cNvSpPr/>
            <p:nvPr/>
          </p:nvSpPr>
          <p:spPr>
            <a:xfrm>
              <a:off x="3514943" y="4087761"/>
              <a:ext cx="383458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 smtClean="0">
                  <a:solidFill>
                    <a:srgbClr val="FF0000"/>
                  </a:solidFill>
                </a:rPr>
                <a:t>383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3505111" y="3937821"/>
              <a:ext cx="383458" cy="275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 smtClean="0">
                  <a:solidFill>
                    <a:srgbClr val="FF0000"/>
                  </a:solidFill>
                </a:rPr>
                <a:t>450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9" name="Gráfico 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0984164"/>
                </p:ext>
              </p:extLst>
            </p:nvPr>
          </p:nvGraphicFramePr>
          <p:xfrm>
            <a:off x="8053162" y="2991464"/>
            <a:ext cx="3803537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32" name="Retângulo 31"/>
            <p:cNvSpPr/>
            <p:nvPr/>
          </p:nvSpPr>
          <p:spPr>
            <a:xfrm>
              <a:off x="8036495" y="5176682"/>
              <a:ext cx="383458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 smtClean="0">
                  <a:solidFill>
                    <a:srgbClr val="FF0000"/>
                  </a:solidFill>
                </a:rPr>
                <a:t>383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040107" y="4087765"/>
              <a:ext cx="383458" cy="275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 smtClean="0">
                  <a:solidFill>
                    <a:srgbClr val="FF0000"/>
                  </a:solidFill>
                </a:rPr>
                <a:t>450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1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212689" y="3315471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23819" y="3286509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INDICADORES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72669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101903"/>
            <a:ext cx="1092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 EMPRÉSTIMOS ENTRE AS UNIDADES</a:t>
            </a:r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64" y="92734"/>
            <a:ext cx="874557" cy="859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9" y="6072668"/>
            <a:ext cx="1064270" cy="7710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7" y="6289055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75" y="198335"/>
            <a:ext cx="1186750" cy="6435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49852"/>
            <a:ext cx="899850" cy="5503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7" y="6289055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7797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32341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24678"/>
              </p:ext>
            </p:extLst>
          </p:nvPr>
        </p:nvGraphicFramePr>
        <p:xfrm>
          <a:off x="68825" y="841878"/>
          <a:ext cx="9743672" cy="4712766"/>
        </p:xfrm>
        <a:graphic>
          <a:graphicData uri="http://schemas.openxmlformats.org/drawingml/2006/table">
            <a:tbl>
              <a:tblPr/>
              <a:tblGrid>
                <a:gridCol w="2275895"/>
                <a:gridCol w="1437406"/>
                <a:gridCol w="1516015"/>
                <a:gridCol w="875919"/>
                <a:gridCol w="842231"/>
                <a:gridCol w="1392489"/>
                <a:gridCol w="1403717"/>
              </a:tblGrid>
              <a:tr h="19736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INSUMOS EMPRESTADOS PELA UPAE ARCOVERDE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736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HMR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79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Codigo no estoque 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 (planilha SES) 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Quantidade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soliciante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Prazo de reposição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DE BATIMENTO FETAL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DESPESAS COM INSUMOS ASSISTENCIAIS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R$ 1.370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HMR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R$ 1.370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UPAE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PAPEL CREPADO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DESCARTÁVEL / PENSO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R$ 1,40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UPAE BJ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30/mar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PRESERVATIVO NÃO LUBRIFICADO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DESCARTÁVEL / PENSO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R$ 3,30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UPAE BJ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30/mar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ELETRODO P/MONIT.CARDIACO DE ESPUMA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DESCARTÁVEL / PENSO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R$ 58,50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UPAE BJ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30/mar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R$ 63,20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UPAE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ARRUDA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KIT UPC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797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DESPESAS COM INSUMOS ASSISTENCIAIS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R$ 1.198,00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UPAE ARRUDA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R$ 1.198,00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9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318469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590130"/>
            <a:ext cx="6148145" cy="2681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101903"/>
            <a:ext cx="1092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 EMPRÉSTIMOS ENTRE AS UNIDADES</a:t>
            </a:r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98" y="92734"/>
            <a:ext cx="874557" cy="859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9" y="6249852"/>
            <a:ext cx="1064270" cy="5939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924" y="638813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75" y="198336"/>
            <a:ext cx="1186750" cy="43877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89055"/>
            <a:ext cx="899850" cy="5503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7" y="6364448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7797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32341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13728"/>
              </p:ext>
            </p:extLst>
          </p:nvPr>
        </p:nvGraphicFramePr>
        <p:xfrm>
          <a:off x="486371" y="1282813"/>
          <a:ext cx="10304205" cy="4051222"/>
        </p:xfrm>
        <a:graphic>
          <a:graphicData uri="http://schemas.openxmlformats.org/drawingml/2006/table">
            <a:tbl>
              <a:tblPr/>
              <a:tblGrid>
                <a:gridCol w="2153646"/>
                <a:gridCol w="1360198"/>
                <a:gridCol w="1434583"/>
                <a:gridCol w="828871"/>
                <a:gridCol w="796991"/>
                <a:gridCol w="1317691"/>
                <a:gridCol w="2412225"/>
              </a:tblGrid>
              <a:tr h="18296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INSUMOS QUE A UPAE ARCOVERDE PEGOU EMPRESTADO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296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HMR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29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7245" marR="7245" marT="7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Codigo no estoque </a:t>
                      </a:r>
                    </a:p>
                  </a:txBody>
                  <a:tcPr marL="7245" marR="7245" marT="7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 (planilha SES) </a:t>
                      </a:r>
                    </a:p>
                  </a:txBody>
                  <a:tcPr marL="7245" marR="7245" marT="7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Quantidade</a:t>
                      </a:r>
                    </a:p>
                  </a:txBody>
                  <a:tcPr marL="7245" marR="7245" marT="7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Total</a:t>
                      </a:r>
                    </a:p>
                  </a:txBody>
                  <a:tcPr marL="7245" marR="7245" marT="7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Prazo de reposição</a:t>
                      </a:r>
                    </a:p>
                  </a:txBody>
                  <a:tcPr marL="7245" marR="7245" marT="7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Posicionamento de compras (Obs.)</a:t>
                      </a:r>
                    </a:p>
                  </a:txBody>
                  <a:tcPr marL="7245" marR="7245" marT="7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ENOXAPARINA SODICA 80MG/ML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847,00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Solicitação de compra nº 41 e 42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CLORIDRATO DE DOPAMINA 5MG/ML 10ML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R$ 56,60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Solicitação de compra nº 41 e 42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FENOBARBITAL SODICO 200MG/ML2ML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R$ 6,00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Solicitação de compra nº 41 e 42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HALOPERIDOL 5MG/ML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R$ 60,00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Solicitação de compra nº 41 e 42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DESLANOSIDEO 0,2 MG/ML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R$ 23,90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Solicitação de compra nº 41 e 42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CLORETO DE POTASSIO 10% 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R$ 2,20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Solicitação de compra nº 41 e 42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CLORIDRATO DE PROMETAZINA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R$ 52,40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Solicitação de compra nº 41 e 42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DIAZEPAM 10MG/2ML-2ML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R$ 9,00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Solicitação de compra nº 41 e 42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 PARA INJECAO BI-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R$ 70,40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Solicitação de compra nº 41 e 42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1.127,50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6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UPAE BJ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3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SONDA BALAO RETAL 12FR 4ML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DESCARTÁVEL / PENSO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R$ 52,24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Solicitação de compra nº 41 e 42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SONDA DUPLO LUMEM 53CM X 6 FR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DESCARTÁVEL / PENSO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R$ 159,10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Solicitação de compra nº 41 e 42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R$ 211,34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45" marR="7245" marT="7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318469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590130"/>
            <a:ext cx="6148145" cy="2681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101903"/>
            <a:ext cx="1092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 EMPRÉSTIMOS ENTRE AS UNIDADES</a:t>
            </a:r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98" y="92734"/>
            <a:ext cx="874557" cy="859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9" y="6249852"/>
            <a:ext cx="1064270" cy="5939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924" y="638813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75" y="198336"/>
            <a:ext cx="1186750" cy="43877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89055"/>
            <a:ext cx="899850" cy="5503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7" y="6364448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7797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32341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35646" y="1122371"/>
            <a:ext cx="118249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70C0"/>
                </a:solidFill>
              </a:rPr>
              <a:t>Motivos da UPAE Arcoverde ter pego esses itens emprestados:</a:t>
            </a:r>
          </a:p>
          <a:p>
            <a:pPr algn="just"/>
            <a:endParaRPr lang="pt-BR" sz="1600" b="1" dirty="0" smtClean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Todos os itens de medicamento, foram solicitados para os carros de parada, seguindo protocolo temos que ter no estoque;</a:t>
            </a:r>
          </a:p>
          <a:p>
            <a:pPr algn="just"/>
            <a:endParaRPr lang="pt-BR" sz="1600" dirty="0" smtClean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As solicitações foram feitas no sistema, porém compras informou que não dava cotação mínima, devido a pequena quantidade (ex. solicitamos 10, a compra mínima seria uma caixa com 300 unidades);</a:t>
            </a:r>
          </a:p>
          <a:p>
            <a:pPr algn="just"/>
            <a:endParaRPr lang="pt-BR" sz="1600" dirty="0" smtClean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Aumentar a quantidade solicitado iria ocasionar perda por validade;</a:t>
            </a:r>
          </a:p>
          <a:p>
            <a:pPr algn="just"/>
            <a:endParaRPr lang="pt-BR" sz="1600" dirty="0" smtClean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Comprar esses itens em farmácias locais,  fracionado sairia muito caro, além da dificuldade de encontrar;</a:t>
            </a:r>
          </a:p>
          <a:p>
            <a:pPr algn="just"/>
            <a:endParaRPr lang="pt-BR" sz="1600" dirty="0" smtClean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As solicitações de Sondas por empréstimo foram feitas porque não chegaram dentro do prazo (financeiro/fornecedor), e precisávamos para a realização de exames.    </a:t>
            </a:r>
            <a:r>
              <a:rPr lang="pt-BR" sz="1600" dirty="0" smtClean="0">
                <a:solidFill>
                  <a:srgbClr val="0070C0"/>
                </a:solidFill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484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1360</Words>
  <Application>Microsoft Office PowerPoint</Application>
  <PresentationFormat>Personalizar</PresentationFormat>
  <Paragraphs>444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PC-USUARIO</cp:lastModifiedBy>
  <cp:revision>147</cp:revision>
  <dcterms:created xsi:type="dcterms:W3CDTF">2017-06-28T23:09:23Z</dcterms:created>
  <dcterms:modified xsi:type="dcterms:W3CDTF">2018-03-20T18:11:18Z</dcterms:modified>
</cp:coreProperties>
</file>