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6" r:id="rId3"/>
    <p:sldId id="315" r:id="rId4"/>
    <p:sldId id="317" r:id="rId5"/>
    <p:sldId id="318" r:id="rId6"/>
    <p:sldId id="332" r:id="rId7"/>
    <p:sldId id="329" r:id="rId8"/>
    <p:sldId id="328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CONSULTAS MULTIDISCIPLINARES</a:t>
            </a:r>
            <a:endParaRPr lang="en-US" sz="1200" dirty="0"/>
          </a:p>
        </c:rich>
      </c:tx>
      <c:layout>
        <c:manualLayout>
          <c:xMode val="edge"/>
          <c:yMode val="edge"/>
          <c:x val="0.21226468502926515"/>
          <c:y val="2.77777777777777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Plan1!$B$5</c:f>
              <c:strCache>
                <c:ptCount val="1"/>
                <c:pt idx="0">
                  <c:v>Disponibilizado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2.4246380076070593E-7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Plan1!$C$5</c:f>
              <c:numCache>
                <c:formatCode>General</c:formatCode>
                <c:ptCount val="1"/>
                <c:pt idx="0">
                  <c:v>1390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0"/>
        <c:axId val="91007616"/>
        <c:axId val="91017984"/>
      </c:barChart>
      <c:catAx>
        <c:axId val="9100761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 dirty="0" smtClean="0"/>
                  <a:t>Março </a:t>
                </a:r>
                <a:r>
                  <a:rPr lang="pt-BR" sz="1400" dirty="0"/>
                  <a:t>- 2018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91017984"/>
        <c:crosses val="autoZero"/>
        <c:auto val="1"/>
        <c:lblAlgn val="ctr"/>
        <c:lblOffset val="100"/>
        <c:noMultiLvlLbl val="0"/>
      </c:catAx>
      <c:valAx>
        <c:axId val="91017984"/>
        <c:scaling>
          <c:orientation val="minMax"/>
          <c:min val="38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007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SESSÃO DE FISIOTERAPIA</a:t>
            </a:r>
            <a:endParaRPr lang="en-US" sz="1200" dirty="0"/>
          </a:p>
        </c:rich>
      </c:tx>
      <c:layout>
        <c:manualLayout>
          <c:xMode val="edge"/>
          <c:yMode val="edge"/>
          <c:x val="0.25383562175770319"/>
          <c:y val="2.314814814814814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Plan1!$B$5</c:f>
              <c:strCache>
                <c:ptCount val="1"/>
                <c:pt idx="0">
                  <c:v>Disponibilizado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3355989438251817E-2"/>
                  <c:y val="1.8518153980752405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470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Plan1!$C$5</c:f>
              <c:numCache>
                <c:formatCode>General</c:formatCode>
                <c:ptCount val="1"/>
                <c:pt idx="0">
                  <c:v>470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0"/>
        <c:axId val="30323456"/>
        <c:axId val="30325376"/>
      </c:barChart>
      <c:catAx>
        <c:axId val="3032345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 dirty="0" smtClean="0"/>
                  <a:t>Março </a:t>
                </a:r>
                <a:r>
                  <a:rPr lang="pt-BR" sz="1400" dirty="0"/>
                  <a:t>- 2018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0325376"/>
        <c:crosses val="autoZero"/>
        <c:auto val="1"/>
        <c:lblAlgn val="ctr"/>
        <c:lblOffset val="100"/>
        <c:noMultiLvlLbl val="0"/>
      </c:catAx>
      <c:valAx>
        <c:axId val="30325376"/>
        <c:scaling>
          <c:orientation val="minMax"/>
          <c:min val="38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323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200" dirty="0" smtClean="0"/>
              <a:t>CONSULTAS MÉDICAS</a:t>
            </a:r>
            <a:endParaRPr lang="en-US" sz="12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no Microsoft PowerPoint]Plan1'!$B$5</c:f>
              <c:strCache>
                <c:ptCount val="1"/>
                <c:pt idx="0">
                  <c:v>Disponibilizado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"/>
                  <c:y val="1.85185185185185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'[Gráfico no Microsoft PowerPoint]Plan1'!$C$5</c:f>
              <c:numCache>
                <c:formatCode>General</c:formatCode>
                <c:ptCount val="1"/>
                <c:pt idx="0">
                  <c:v>1918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1"/>
        <c:axId val="30374912"/>
        <c:axId val="31597696"/>
      </c:barChart>
      <c:catAx>
        <c:axId val="3037491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pt-BR" sz="1400"/>
                  <a:t>Março - 2018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31597696"/>
        <c:crosses val="autoZero"/>
        <c:auto val="1"/>
        <c:lblAlgn val="ctr"/>
        <c:lblOffset val="100"/>
        <c:noMultiLvlLbl val="0"/>
      </c:catAx>
      <c:valAx>
        <c:axId val="31597696"/>
        <c:scaling>
          <c:orientation val="minMax"/>
          <c:max val="1985"/>
          <c:min val="168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374912"/>
        <c:crosses val="autoZero"/>
        <c:crossBetween val="between"/>
        <c:majorUnit val="55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chart" Target="../charts/chart3.xml"/><Relationship Id="rId4" Type="http://schemas.openxmlformats.org/officeDocument/2006/relationships/image" Target="../media/image8.png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209920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950238" y="3299790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UPAE ARCOVERDE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Oferta para o mês de março/2018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" y="144419"/>
            <a:ext cx="86040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</a:rPr>
              <a:t>Procedimentos disponibilizados  Fev./18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" y="608454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24075"/>
            <a:ext cx="877638" cy="82437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313056"/>
            <a:ext cx="2051901" cy="40398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84544"/>
            <a:ext cx="899850" cy="8185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313056"/>
            <a:ext cx="834985" cy="4357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19" y="10239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72" y="290402"/>
            <a:ext cx="1404103" cy="761408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1451587" y="290402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2" y="4701019"/>
            <a:ext cx="9778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70C0"/>
                </a:solidFill>
              </a:rPr>
              <a:t>Informações Relevantes: </a:t>
            </a:r>
          </a:p>
          <a:p>
            <a:r>
              <a:rPr lang="pt-BR" sz="1400" dirty="0" smtClean="0">
                <a:solidFill>
                  <a:srgbClr val="0070C0"/>
                </a:solidFill>
              </a:rPr>
              <a:t>Obs. Gráfico 1: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dirty="0" smtClean="0">
                <a:solidFill>
                  <a:srgbClr val="0070C0"/>
                </a:solidFill>
              </a:rPr>
              <a:t>1420 regulação real;</a:t>
            </a:r>
            <a:endParaRPr lang="pt-BR" sz="14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dirty="0" smtClean="0">
                <a:solidFill>
                  <a:srgbClr val="0070C0"/>
                </a:solidFill>
              </a:rPr>
              <a:t>1558 regulação com 10% a mais – negociado com </a:t>
            </a:r>
            <a:r>
              <a:rPr lang="pt-BR" sz="1400" dirty="0" smtClean="0">
                <a:solidFill>
                  <a:srgbClr val="0070C0"/>
                </a:solidFill>
              </a:rPr>
              <a:t>alguns médicos</a:t>
            </a:r>
            <a:r>
              <a:rPr lang="pt-BR" sz="1400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400" dirty="0">
                <a:solidFill>
                  <a:srgbClr val="0070C0"/>
                </a:solidFill>
              </a:rPr>
              <a:t>1705 </a:t>
            </a:r>
            <a:r>
              <a:rPr lang="pt-BR" sz="1400" dirty="0" smtClean="0">
                <a:solidFill>
                  <a:srgbClr val="0070C0"/>
                </a:solidFill>
              </a:rPr>
              <a:t>regulação com 15% a mais </a:t>
            </a:r>
            <a:r>
              <a:rPr lang="pt-BR" sz="1400" dirty="0" smtClean="0">
                <a:solidFill>
                  <a:srgbClr val="0070C0"/>
                </a:solidFill>
              </a:rPr>
              <a:t>- estudo </a:t>
            </a:r>
            <a:r>
              <a:rPr lang="pt-BR" sz="1400" dirty="0" smtClean="0">
                <a:solidFill>
                  <a:srgbClr val="0070C0"/>
                </a:solidFill>
              </a:rPr>
              <a:t>de faltas </a:t>
            </a:r>
            <a:r>
              <a:rPr lang="pt-BR" sz="1400" dirty="0" smtClean="0">
                <a:solidFill>
                  <a:srgbClr val="0070C0"/>
                </a:solidFill>
              </a:rPr>
              <a:t>mensais (1 consulta/Inter e volta não tem falta);</a:t>
            </a:r>
            <a:endParaRPr lang="pt-BR" sz="1400" dirty="0" smtClean="0">
              <a:solidFill>
                <a:srgbClr val="0070C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91040" y="644768"/>
            <a:ext cx="12012470" cy="5033367"/>
            <a:chOff x="91040" y="644768"/>
            <a:chExt cx="12100960" cy="5033367"/>
          </a:xfrm>
        </p:grpSpPr>
        <p:sp>
          <p:nvSpPr>
            <p:cNvPr id="24" name="Retângulo 23"/>
            <p:cNvSpPr/>
            <p:nvPr/>
          </p:nvSpPr>
          <p:spPr>
            <a:xfrm>
              <a:off x="11451587" y="644768"/>
              <a:ext cx="740413" cy="40953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dirty="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99622" y="1183762"/>
              <a:ext cx="447182" cy="27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 smtClean="0">
                  <a:solidFill>
                    <a:srgbClr val="FF0000"/>
                  </a:solidFill>
                </a:rPr>
                <a:t>1985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8" name="Gráfico 3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52551492"/>
                </p:ext>
              </p:extLst>
            </p:nvPr>
          </p:nvGraphicFramePr>
          <p:xfrm>
            <a:off x="3572937" y="1949248"/>
            <a:ext cx="3567672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9" name="Retângulo 28"/>
            <p:cNvSpPr/>
            <p:nvPr/>
          </p:nvSpPr>
          <p:spPr>
            <a:xfrm>
              <a:off x="3611238" y="4164361"/>
              <a:ext cx="383458" cy="27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 b="1" dirty="0" smtClean="0">
                  <a:solidFill>
                    <a:srgbClr val="FF0000"/>
                  </a:solidFill>
                </a:rPr>
                <a:t>383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3623964" y="3947650"/>
              <a:ext cx="383458" cy="275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 b="1" dirty="0" smtClean="0">
                  <a:solidFill>
                    <a:srgbClr val="FF0000"/>
                  </a:solidFill>
                </a:rPr>
                <a:t>450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9" name="Gráfico 3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4493442"/>
                </p:ext>
              </p:extLst>
            </p:nvPr>
          </p:nvGraphicFramePr>
          <p:xfrm>
            <a:off x="8053162" y="2934935"/>
            <a:ext cx="3277129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2" name="Retângulo 31"/>
            <p:cNvSpPr/>
            <p:nvPr/>
          </p:nvSpPr>
          <p:spPr>
            <a:xfrm>
              <a:off x="8036495" y="5176682"/>
              <a:ext cx="383458" cy="275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 b="1" dirty="0" smtClean="0">
                  <a:solidFill>
                    <a:srgbClr val="FF0000"/>
                  </a:solidFill>
                </a:rPr>
                <a:t>383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036495" y="3903806"/>
              <a:ext cx="383458" cy="275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000" b="1" dirty="0" smtClean="0">
                  <a:solidFill>
                    <a:srgbClr val="FF0000"/>
                  </a:solidFill>
                </a:rPr>
                <a:t>450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91040" y="2772703"/>
              <a:ext cx="447182" cy="275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00" b="1" dirty="0" smtClean="0">
                  <a:solidFill>
                    <a:srgbClr val="FF0000"/>
                  </a:solidFill>
                </a:rPr>
                <a:t>1687</a:t>
              </a:r>
              <a:endParaRPr lang="pt-BR" sz="10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594516"/>
              </p:ext>
            </p:extLst>
          </p:nvPr>
        </p:nvGraphicFramePr>
        <p:xfrm>
          <a:off x="99373" y="849536"/>
          <a:ext cx="31649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8" name="Retângulo 27"/>
          <p:cNvSpPr/>
          <p:nvPr/>
        </p:nvSpPr>
        <p:spPr>
          <a:xfrm>
            <a:off x="81209" y="2713913"/>
            <a:ext cx="469442" cy="314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 smtClean="0">
                <a:solidFill>
                  <a:schemeClr val="tx1"/>
                </a:solidFill>
              </a:rPr>
              <a:t>1742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212689" y="3315471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29083" y="3211299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Indicadores 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72669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78194" y="555451"/>
            <a:ext cx="693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Consultas Médicas - Jan/2018</a:t>
            </a: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764" y="92734"/>
            <a:ext cx="874557" cy="859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9" y="6072668"/>
            <a:ext cx="1064270" cy="7710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97" y="6289055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75" y="198335"/>
            <a:ext cx="1186750" cy="6435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49852"/>
            <a:ext cx="899850" cy="55034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7" y="6289055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77975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32341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2012"/>
              </p:ext>
            </p:extLst>
          </p:nvPr>
        </p:nvGraphicFramePr>
        <p:xfrm>
          <a:off x="1300474" y="952422"/>
          <a:ext cx="6929125" cy="1095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301"/>
                <a:gridCol w="658705"/>
                <a:gridCol w="658705"/>
                <a:gridCol w="658705"/>
                <a:gridCol w="658705"/>
                <a:gridCol w="658705"/>
                <a:gridCol w="658705"/>
                <a:gridCol w="658705"/>
                <a:gridCol w="946889"/>
              </a:tblGrid>
              <a:tr h="3526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Meses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Contrato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Ofertado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Regulado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Realizado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Falta (T.A.) 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P.P.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P.P.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Absenteísmo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48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1ª Vez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893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831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771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656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7,22%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14,92%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Retorno e interconsulta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1.092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1.078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1.032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1.032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4,27%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48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Total: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1.985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1.909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1.803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1.688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115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106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5,55%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6,38%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278194" y="2694249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Consultas Outros Profissionais de Saúde </a:t>
            </a:r>
            <a:r>
              <a:rPr lang="pt-BR" dirty="0" smtClean="0">
                <a:solidFill>
                  <a:srgbClr val="0070C0"/>
                </a:solidFill>
              </a:rPr>
              <a:t>- </a:t>
            </a:r>
            <a:r>
              <a:rPr lang="pt-BR" dirty="0">
                <a:solidFill>
                  <a:srgbClr val="0070C0"/>
                </a:solidFill>
              </a:rPr>
              <a:t>Jan/2018</a:t>
            </a:r>
            <a:endParaRPr lang="pt-BR" sz="2000" dirty="0">
              <a:solidFill>
                <a:srgbClr val="0070C0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20225"/>
              </p:ext>
            </p:extLst>
          </p:nvPr>
        </p:nvGraphicFramePr>
        <p:xfrm>
          <a:off x="1288026" y="3083240"/>
          <a:ext cx="7000567" cy="44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596"/>
                <a:gridCol w="701152"/>
                <a:gridCol w="701152"/>
                <a:gridCol w="701152"/>
                <a:gridCol w="701152"/>
                <a:gridCol w="701152"/>
                <a:gridCol w="701152"/>
                <a:gridCol w="701152"/>
                <a:gridCol w="1007907"/>
              </a:tblGrid>
              <a:tr h="2232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Meses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Contrato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Ofertado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Regulado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Realizado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Falta (T.A.)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P.P.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% P.P.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% Absenteísmo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32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</a:rPr>
                        <a:t>Jan/18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1.376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1.017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359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26,09%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9,93%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1347020" y="4368190"/>
            <a:ext cx="694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Fisioterapia </a:t>
            </a:r>
            <a:r>
              <a:rPr lang="pt-BR" dirty="0" smtClean="0">
                <a:solidFill>
                  <a:srgbClr val="0070C0"/>
                </a:solidFill>
              </a:rPr>
              <a:t>- </a:t>
            </a:r>
            <a:r>
              <a:rPr lang="pt-BR" dirty="0">
                <a:solidFill>
                  <a:srgbClr val="0070C0"/>
                </a:solidFill>
              </a:rPr>
              <a:t>Jan/2018</a:t>
            </a:r>
            <a:endParaRPr lang="pt-BR" sz="2000" dirty="0">
              <a:solidFill>
                <a:srgbClr val="0070C0"/>
              </a:solidFill>
            </a:endParaRP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52157"/>
              </p:ext>
            </p:extLst>
          </p:nvPr>
        </p:nvGraphicFramePr>
        <p:xfrm>
          <a:off x="1337186" y="4772333"/>
          <a:ext cx="6971071" cy="517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25"/>
                <a:gridCol w="698198"/>
                <a:gridCol w="698198"/>
                <a:gridCol w="698198"/>
                <a:gridCol w="698198"/>
                <a:gridCol w="698198"/>
                <a:gridCol w="698198"/>
                <a:gridCol w="698198"/>
                <a:gridCol w="1003660"/>
              </a:tblGrid>
              <a:tr h="3247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Meses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Contrato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Ofertado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Regulado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Realizado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Falta (T.A.)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P.P.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% P.P.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% Absenteísmo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27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Fisioterapia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460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4,17%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1,52%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9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72669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96182" y="1086394"/>
            <a:ext cx="701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Exames Janeiro/2018 </a:t>
            </a:r>
            <a:endParaRPr lang="pt-BR" sz="2000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764" y="92734"/>
            <a:ext cx="874557" cy="859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89" y="6072668"/>
            <a:ext cx="1064270" cy="7710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497" y="6289055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75" y="198335"/>
            <a:ext cx="1186750" cy="6435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49852"/>
            <a:ext cx="899850" cy="55034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7" y="6289055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77975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32341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58943"/>
              </p:ext>
            </p:extLst>
          </p:nvPr>
        </p:nvGraphicFramePr>
        <p:xfrm>
          <a:off x="1388964" y="1527374"/>
          <a:ext cx="7024767" cy="3182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3841"/>
                <a:gridCol w="950775"/>
                <a:gridCol w="819130"/>
                <a:gridCol w="775248"/>
                <a:gridCol w="687483"/>
                <a:gridCol w="848385"/>
                <a:gridCol w="672857"/>
                <a:gridCol w="1097048"/>
              </a:tblGrid>
              <a:tr h="3713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Exames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Ofertado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Regulado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Realizado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Faltosos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P.P.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% P.P.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% Absenteísmo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84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Endoscopia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3,8%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effectLst/>
                        </a:rPr>
                        <a:t>Otoneuro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62,5%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MAPA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HOLTER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45,0%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Ecocardiograma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108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107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0,9%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Teste Ergométrico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16,7%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Espirometria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30,0%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Densitometria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5,6%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41,2%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Mamografia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13,3%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3,8%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Raio X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78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20,4%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42,3%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Ultrasson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30,8%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2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Colposcopia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17,8%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2,7%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84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 </a:t>
                      </a:r>
                      <a:r>
                        <a:rPr lang="pt-BR" sz="1100" b="1" u="none" strike="noStrike" dirty="0" smtClean="0">
                          <a:effectLst/>
                        </a:rPr>
                        <a:t>Total: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635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542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488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54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93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17,16%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1003,7%</a:t>
                      </a:r>
                      <a:endParaRPr lang="pt-BR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2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209920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16304" y="3315471"/>
            <a:ext cx="119756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chemeClr val="bg1"/>
                </a:solidFill>
              </a:rPr>
              <a:t>Acompanhamento</a:t>
            </a:r>
            <a:endParaRPr lang="pt-BR" sz="5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89686" y="144419"/>
            <a:ext cx="92605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300" b="1" dirty="0" smtClean="0">
                <a:solidFill>
                  <a:srgbClr val="0070C0"/>
                </a:solidFill>
              </a:rPr>
              <a:t>Aguardando avaliação</a:t>
            </a:r>
            <a:endParaRPr lang="pt-BR" sz="3300" b="1" dirty="0">
              <a:solidFill>
                <a:srgbClr val="0070C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" y="608454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24075"/>
            <a:ext cx="877638" cy="82437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313056"/>
            <a:ext cx="2051901" cy="40398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84544"/>
            <a:ext cx="899850" cy="8185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313056"/>
            <a:ext cx="834985" cy="4357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19" y="0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72" y="85459"/>
            <a:ext cx="1404103" cy="761408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1451587" y="90135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2" y="5482935"/>
            <a:ext cx="1036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70C0"/>
                </a:solidFill>
              </a:rPr>
              <a:t>Informações Relevantes: </a:t>
            </a:r>
          </a:p>
          <a:p>
            <a:r>
              <a:rPr lang="pt-BR" sz="1600" b="1" dirty="0" smtClean="0">
                <a:solidFill>
                  <a:srgbClr val="0070C0"/>
                </a:solidFill>
              </a:rPr>
              <a:t>- </a:t>
            </a:r>
            <a:r>
              <a:rPr lang="pt-BR" sz="1600" dirty="0" smtClean="0">
                <a:solidFill>
                  <a:srgbClr val="0070C0"/>
                </a:solidFill>
              </a:rPr>
              <a:t>Segue no próximo Slide – levantamento da regulação real para 2018 </a:t>
            </a:r>
            <a:endParaRPr lang="pt-BR" sz="1600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pt-BR" sz="1600" dirty="0" smtClean="0">
              <a:solidFill>
                <a:srgbClr val="0070C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1451587" y="43733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47486" y="1160027"/>
            <a:ext cx="103651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Carga Horária: Aguardando resposta deste processo;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Redução do quadro de </a:t>
            </a:r>
            <a:r>
              <a:rPr lang="pt-BR" dirty="0">
                <a:solidFill>
                  <a:srgbClr val="0070C0"/>
                </a:solidFill>
              </a:rPr>
              <a:t>funcionários: </a:t>
            </a:r>
            <a:r>
              <a:rPr lang="pt-BR" dirty="0" smtClean="0">
                <a:solidFill>
                  <a:srgbClr val="0070C0"/>
                </a:solidFill>
              </a:rPr>
              <a:t>Aguardando </a:t>
            </a:r>
            <a:r>
              <a:rPr lang="pt-BR" dirty="0">
                <a:solidFill>
                  <a:srgbClr val="0070C0"/>
                </a:solidFill>
              </a:rPr>
              <a:t>resposta deste processo</a:t>
            </a:r>
            <a:r>
              <a:rPr lang="pt-BR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Avaliação da Regulação médica 2018: Possível contratação PJ para atingir a meta disponibilizada; 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Ofícios enviados para o jurídico: Demora na resposta dos processos encaminhados; 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Licença dos bombeiros: Na unidade; 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Licença da prefeitura: Aguardando pagamento da taxa; 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Abandono das empresas médicas: Processo enviado por e-mail, captando substitutos; </a:t>
            </a:r>
            <a:endParaRPr lang="pt-BR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pt-BR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4297" y="262092"/>
            <a:ext cx="8079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</a:rPr>
              <a:t>Proposta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" y="608454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24075"/>
            <a:ext cx="877638" cy="82437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313056"/>
            <a:ext cx="2051901" cy="40398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84544"/>
            <a:ext cx="899850" cy="8185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313056"/>
            <a:ext cx="834985" cy="4357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19" y="0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72" y="85459"/>
            <a:ext cx="1404103" cy="761408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1451587" y="90135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11451587" y="43733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26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127598"/>
              </p:ext>
            </p:extLst>
          </p:nvPr>
        </p:nvGraphicFramePr>
        <p:xfrm>
          <a:off x="382555" y="1672653"/>
          <a:ext cx="11069032" cy="1793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8697"/>
                <a:gridCol w="2625155"/>
                <a:gridCol w="3503221"/>
                <a:gridCol w="1580114"/>
                <a:gridCol w="1471845"/>
              </a:tblGrid>
              <a:tr h="279622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+mn-lt"/>
                        </a:rPr>
                        <a:t>Proposta</a:t>
                      </a:r>
                      <a:r>
                        <a:rPr lang="pt-BR" sz="1200" b="1" baseline="0" dirty="0" smtClean="0">
                          <a:latin typeface="+mn-lt"/>
                        </a:rPr>
                        <a:t>: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r>
                        <a:rPr lang="pt-BR" sz="1200" dirty="0" smtClean="0"/>
                        <a:t>Contratação de um Especialista</a:t>
                      </a:r>
                      <a:endParaRPr lang="pt-B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70121">
                <a:tc gridSpan="5">
                  <a:txBody>
                    <a:bodyPr/>
                    <a:lstStyle/>
                    <a:p>
                      <a:endParaRPr lang="pt-BR" sz="12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Objetivo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Dados Atuais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Descrição da Proposta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Período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+mn-lt"/>
                        </a:rPr>
                        <a:t>Custo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/>
                </a:tc>
              </a:tr>
              <a:tr h="868311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Contratação de um novo Profissional.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Médico</a:t>
                      </a:r>
                      <a:r>
                        <a:rPr lang="pt-BR" sz="12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Oftalmologista: R$ 7.920,00 (220 Consultas);</a:t>
                      </a: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t-BR" sz="12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Médico Pneumologista: R$ 3.424,20 (120 Consultas).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pt-BR" sz="12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Contratação de um especialista em Oftalmologia, para substituição dos colaboradores que solicitaram desligamento.</a:t>
                      </a:r>
                      <a:endParaRPr lang="pt-BR" sz="1200" b="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Contratação Imediata.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R$ 7.920,00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9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511</Words>
  <Application>Microsoft Office PowerPoint</Application>
  <PresentationFormat>Personalizar</PresentationFormat>
  <Paragraphs>246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USUARIO</cp:lastModifiedBy>
  <cp:revision>163</cp:revision>
  <dcterms:created xsi:type="dcterms:W3CDTF">2017-06-28T23:09:23Z</dcterms:created>
  <dcterms:modified xsi:type="dcterms:W3CDTF">2018-02-27T18:56:18Z</dcterms:modified>
</cp:coreProperties>
</file>