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7" r:id="rId3"/>
    <p:sldId id="294" r:id="rId4"/>
    <p:sldId id="295" r:id="rId5"/>
    <p:sldId id="297" r:id="rId6"/>
    <p:sldId id="299" r:id="rId7"/>
    <p:sldId id="300" r:id="rId8"/>
    <p:sldId id="301" r:id="rId9"/>
    <p:sldId id="302" r:id="rId10"/>
    <p:sldId id="303" r:id="rId11"/>
    <p:sldId id="304" r:id="rId1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Plan1!$D$46:$D$55</c:f>
              <c:strCache>
                <c:ptCount val="10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</c:strCache>
            </c:strRef>
          </c:cat>
          <c:val>
            <c:numRef>
              <c:f>Plan1!$E$46:$E$55</c:f>
              <c:numCache>
                <c:formatCode>_("R$"* #,##0.00_);_("R$"* \(#,##0.00\);_("R$"* "-"??_);_(@_)</c:formatCode>
                <c:ptCount val="10"/>
                <c:pt idx="0">
                  <c:v>5517.7</c:v>
                </c:pt>
                <c:pt idx="1">
                  <c:v>5571.12</c:v>
                </c:pt>
                <c:pt idx="2">
                  <c:v>5561.99</c:v>
                </c:pt>
                <c:pt idx="3">
                  <c:v>5645.06</c:v>
                </c:pt>
                <c:pt idx="4">
                  <c:v>5898.02</c:v>
                </c:pt>
                <c:pt idx="5">
                  <c:v>5739.52</c:v>
                </c:pt>
                <c:pt idx="6">
                  <c:v>4172</c:v>
                </c:pt>
                <c:pt idx="7">
                  <c:v>4068.71</c:v>
                </c:pt>
                <c:pt idx="8">
                  <c:v>4518.09</c:v>
                </c:pt>
                <c:pt idx="9">
                  <c:v>4856.04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355904"/>
        <c:axId val="145357440"/>
      </c:barChart>
      <c:catAx>
        <c:axId val="145355904"/>
        <c:scaling>
          <c:orientation val="minMax"/>
        </c:scaling>
        <c:delete val="0"/>
        <c:axPos val="b"/>
        <c:majorTickMark val="out"/>
        <c:minorTickMark val="none"/>
        <c:tickLblPos val="nextTo"/>
        <c:crossAx val="145357440"/>
        <c:crosses val="autoZero"/>
        <c:auto val="1"/>
        <c:lblAlgn val="ctr"/>
        <c:lblOffset val="100"/>
        <c:noMultiLvlLbl val="0"/>
      </c:catAx>
      <c:valAx>
        <c:axId val="145357440"/>
        <c:scaling>
          <c:orientation val="minMax"/>
        </c:scaling>
        <c:delete val="0"/>
        <c:axPos val="l"/>
        <c:majorGridlines/>
        <c:numFmt formatCode="_(&quot;R$&quot;* #,##0.00_);_(&quot;R$&quot;* \(#,##0.00\);_(&quot;R$&quot;* &quot;-&quot;??_);_(@_)" sourceLinked="1"/>
        <c:majorTickMark val="out"/>
        <c:minorTickMark val="none"/>
        <c:tickLblPos val="nextTo"/>
        <c:crossAx val="145355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49CEE-DB89-481E-B586-21447AF5B345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7E52B-9F02-4B7C-A8BC-770C150840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2920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1235A-3782-4E79-BB87-DD6479A67BF0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D2982-4838-4567-BEB1-43C9BC4FC1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43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45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620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9090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01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32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96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67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02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01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88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21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49C9A-B65A-44E6-B61A-87559A99A11A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DD247-9765-4F74-8EA6-54EA8C1333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37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59" y="828506"/>
            <a:ext cx="7002483" cy="49047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1558355" y="5733142"/>
            <a:ext cx="6027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Av. Conselheiro João Alfredo, 491 – Boa Vista – Arcoverde/PE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1374"/>
            <a:ext cx="914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179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98911" y="198355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0973" y="906241"/>
            <a:ext cx="8862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pPr algn="just">
              <a:lnSpc>
                <a:spcPct val="150000"/>
              </a:lnSpc>
            </a:pPr>
            <a:r>
              <a:rPr lang="pt-BR" sz="1600" dirty="0"/>
              <a:t>5 - Controle e acompanhamento das consultas diárias (equipe multidisciplinar);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Objetivos</a:t>
            </a:r>
            <a:r>
              <a:rPr lang="pt-BR" sz="1600" dirty="0"/>
              <a:t>: </a:t>
            </a:r>
            <a:r>
              <a:rPr lang="pt-BR" sz="1600" dirty="0" smtClean="0"/>
              <a:t>Redução dos números de voltas dos usuários, orientando e direcionando para tratamento adequado.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>
                <a:solidFill>
                  <a:srgbClr val="FF0000"/>
                </a:solidFill>
              </a:rPr>
              <a:t>Ações</a:t>
            </a:r>
            <a:r>
              <a:rPr lang="pt-BR" sz="1600" dirty="0" smtClean="0"/>
              <a:t>: 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endParaRPr lang="pt-BR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710298"/>
              </p:ext>
            </p:extLst>
          </p:nvPr>
        </p:nvGraphicFramePr>
        <p:xfrm>
          <a:off x="251520" y="2804557"/>
          <a:ext cx="8568952" cy="1992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8952"/>
              </a:tblGrid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</a:t>
                      </a:r>
                      <a:r>
                        <a:rPr lang="pt-BR" sz="1600" u="none" strike="noStrike" dirty="0" smtClean="0">
                          <a:effectLst/>
                        </a:rPr>
                        <a:t>Orientações diretas de enfermagem sobre o tratamento médico proposto 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Orientações da farmacêutica em relação a utilização da medicação corretamente, horário, vencimentos, evitando interações medicamentosas e otimização do tratamento;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Acompanhamento da nutricionista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para uma correta educação alimentar e nutricional, através de rodas de debates trimestralmente com os usuários;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Relatório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mensal sobre a evolução, redução e ou/ controle da diabetes, obesidade e Hipertensão Arterial Sistêmica, dos nossos pacientes;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25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411760" y="145978"/>
            <a:ext cx="5081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OFERTA DE SERVIÇOS – DEZEMBRO/2017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72229"/>
              </p:ext>
            </p:extLst>
          </p:nvPr>
        </p:nvGraphicFramePr>
        <p:xfrm>
          <a:off x="1136224" y="2636912"/>
          <a:ext cx="3816424" cy="126682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512319"/>
                <a:gridCol w="1304105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SERVIÇO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QUANTIDADE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CONSULTAS MÉDICAS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1725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CONSULTAS NÃO MÉDICAS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1460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SESSÕES DE FISIOTERAPIA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480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EXAMES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934366"/>
              </p:ext>
            </p:extLst>
          </p:nvPr>
        </p:nvGraphicFramePr>
        <p:xfrm>
          <a:off x="6012160" y="980728"/>
          <a:ext cx="2524232" cy="5072504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688624"/>
                <a:gridCol w="835608"/>
              </a:tblGrid>
              <a:tr h="2383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EXAME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QTDE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Endoscopia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60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Ultrasson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240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Teste ergometrico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56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Ecocardiograma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56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MAPA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HOLTER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Raio - X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112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73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Densitometria Ossea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Mamografia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Audiometria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Bera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Otoneurologico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Espirometria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Biopsia Mastologica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59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Biopsia Dermatologica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Urodinâmica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Fluxometria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15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Cistoscopia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Colposcopia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83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TOTAL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767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0500" y="5371294"/>
            <a:ext cx="58276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 smtClean="0"/>
              <a:t>Obs. Temos dois médicos de férias em Dezembro. E um feriado em um dos dias da semana com mais atendimentos. Vamos precisar de um </a:t>
            </a:r>
            <a:r>
              <a:rPr lang="pt-BR" sz="1600" dirty="0" err="1" smtClean="0"/>
              <a:t>ferista</a:t>
            </a:r>
            <a:r>
              <a:rPr lang="pt-BR" sz="1600" dirty="0" smtClean="0"/>
              <a:t> para realização de 120 consultas, para ficarmos com 1845 de oferta de consultas médicas.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93205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1649148" y="928013"/>
            <a:ext cx="5845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OPERACIONAIS – OUTUBRO/2017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1374"/>
            <a:ext cx="914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567745"/>
              </p:ext>
            </p:extLst>
          </p:nvPr>
        </p:nvGraphicFramePr>
        <p:xfrm>
          <a:off x="2483768" y="2060848"/>
          <a:ext cx="4392698" cy="2555494"/>
        </p:xfrm>
        <a:graphic>
          <a:graphicData uri="http://schemas.openxmlformats.org/drawingml/2006/table">
            <a:tbl>
              <a:tblPr/>
              <a:tblGrid>
                <a:gridCol w="2675339"/>
                <a:gridCol w="572453"/>
                <a:gridCol w="572453"/>
                <a:gridCol w="572453"/>
              </a:tblGrid>
              <a:tr h="28473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UPAE ARCOVERDE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34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OUTUBRO / 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1ª Consulta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821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794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666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Interconsulta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199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Subsequente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870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857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857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Total de Consultas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1890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1849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1721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Multidisciplinar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1340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884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4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Sessões de Fisioterapia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460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455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4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1649148" y="928013"/>
            <a:ext cx="5845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OPERACIONAIS – OUTUBRO/2017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1374"/>
            <a:ext cx="914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839777"/>
              </p:ext>
            </p:extLst>
          </p:nvPr>
        </p:nvGraphicFramePr>
        <p:xfrm>
          <a:off x="986339" y="2204864"/>
          <a:ext cx="7278826" cy="1703070"/>
        </p:xfrm>
        <a:graphic>
          <a:graphicData uri="http://schemas.openxmlformats.org/drawingml/2006/table">
            <a:tbl>
              <a:tblPr/>
              <a:tblGrid>
                <a:gridCol w="2616720"/>
                <a:gridCol w="1793997"/>
                <a:gridCol w="1862557"/>
                <a:gridCol w="1005552"/>
              </a:tblGrid>
              <a:tr h="25717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UPAE ARCOVERDE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717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OUTUBRO / 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Recebidas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Tratadas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Resolução de Queixas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Nº de Atedimentos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Nº de Entrevistados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Percentual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Pesquisa de Satisfação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1721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910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"/>
                        </a:rPr>
                        <a:t>52,88%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07504" y="5013176"/>
            <a:ext cx="9036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Queixas: 1. Usuário solicita organização nos espaços entre as cadeiras (muito apertado);</a:t>
            </a:r>
          </a:p>
          <a:p>
            <a:r>
              <a:rPr lang="pt-BR" dirty="0"/>
              <a:t> </a:t>
            </a:r>
            <a:r>
              <a:rPr lang="pt-BR" dirty="0" smtClean="0"/>
              <a:t>               2. Usuário reclama da demora na marcação de consulta com Endócrino e demora no</a:t>
            </a:r>
          </a:p>
          <a:p>
            <a:r>
              <a:rPr lang="pt-BR" dirty="0"/>
              <a:t> </a:t>
            </a:r>
            <a:r>
              <a:rPr lang="pt-BR" dirty="0" smtClean="0"/>
              <a:t>                    </a:t>
            </a:r>
            <a:r>
              <a:rPr lang="pt-BR" dirty="0"/>
              <a:t>atendimento.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236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3062613" y="420294"/>
            <a:ext cx="30187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GERAIS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1374"/>
            <a:ext cx="914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379317" y="980728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Pontos de Melhoria:</a:t>
            </a:r>
          </a:p>
          <a:p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Comunicação e retorno dos advogados;</a:t>
            </a:r>
          </a:p>
          <a:p>
            <a:endParaRPr lang="pt-BR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Agilidade no retorno de processos (Ana Karla Liberato – e-mails);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r>
              <a:rPr lang="pt-BR" b="1" dirty="0" smtClean="0"/>
              <a:t>Resultados Alcançados: </a:t>
            </a:r>
          </a:p>
          <a:p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Com outubro já são 10 meses em 2017 com resultados positivos e sem penalizações.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r>
              <a:rPr lang="pt-BR" b="1" dirty="0" smtClean="0"/>
              <a:t>Ações Desenvolvidas:</a:t>
            </a:r>
          </a:p>
          <a:p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Acompanhamento diário de faltas e encaixes;</a:t>
            </a:r>
          </a:p>
          <a:p>
            <a:pPr marL="285750" indent="-285750">
              <a:buFont typeface="Wingdings" pitchFamily="2" charset="2"/>
              <a:buChar char="ü"/>
            </a:pPr>
            <a:endParaRPr lang="pt-BR" dirty="0"/>
          </a:p>
          <a:p>
            <a:pPr marL="285750" indent="-285750">
              <a:buFont typeface="Wingdings" pitchFamily="2" charset="2"/>
              <a:buChar char="ü"/>
            </a:pPr>
            <a:r>
              <a:rPr lang="pt-BR" dirty="0" smtClean="0"/>
              <a:t>Treinamentos constantes com Recepções e Acolhimento; </a:t>
            </a:r>
          </a:p>
          <a:p>
            <a:endParaRPr lang="pt-BR" dirty="0"/>
          </a:p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968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65443" y="932092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4441" y="1861373"/>
            <a:ext cx="8862055" cy="420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</a:t>
            </a:r>
            <a:r>
              <a:rPr lang="pt-BR" dirty="0" smtClean="0"/>
              <a:t>A UPAE Arcoverde vem adotando alguns indicadores para alcançar eficácia nos serviços:</a:t>
            </a:r>
          </a:p>
          <a:p>
            <a:pPr algn="just">
              <a:lnSpc>
                <a:spcPct val="150000"/>
              </a:lnSpc>
            </a:pP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/>
              <a:t>1 - Controle das Listas de Espera;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2 - Acompanhamento e Controle dos pacientes de primeira consulta (regulação municipal);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3 - Controle do Consumo de água tratada;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4 - Controle do consumo de energia;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5 - Controle e acompanhamento das consultas diárias (equipe multidisciplinar);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71374"/>
            <a:ext cx="91440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894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98911" y="198355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4441" y="332656"/>
            <a:ext cx="88620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/>
              <a:t>1 - Controle das Listas de Espera:</a:t>
            </a:r>
          </a:p>
          <a:p>
            <a:pPr algn="just">
              <a:lnSpc>
                <a:spcPct val="150000"/>
              </a:lnSpc>
            </a:pP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Objetivos</a:t>
            </a:r>
            <a:r>
              <a:rPr lang="pt-BR" dirty="0"/>
              <a:t>: Reduzir o tempo de espera dos pacientes, controlar as marcações de acordo com as datas de atendimento e evitar faltas.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r>
              <a:rPr lang="pt-BR" dirty="0" smtClean="0">
                <a:solidFill>
                  <a:srgbClr val="FF0000"/>
                </a:solidFill>
              </a:rPr>
              <a:t>Ações</a:t>
            </a:r>
            <a:r>
              <a:rPr lang="pt-BR" dirty="0" smtClean="0"/>
              <a:t>: 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439210"/>
              </p:ext>
            </p:extLst>
          </p:nvPr>
        </p:nvGraphicFramePr>
        <p:xfrm>
          <a:off x="215517" y="2399951"/>
          <a:ext cx="8712968" cy="225318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8712968"/>
              </a:tblGrid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Uma pessoa fica exclusivamente com esse acompanhamento;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Essa pessoa recebe mensalmente representantes dos municípios que vem com as solicitações fazer as marcações;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Diariamente realiza ligações para os pacientes para confirmar presença;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Realiza os encaixes quando há falta de pacientes;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Comunicação constante com os 13 municípios atendidos pela unidade;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>
                          <a:effectLst/>
                        </a:rPr>
                        <a:t> - Atualização diária das listas, deixando o acolhimento e recepções cientes;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800" u="none" strike="noStrike" dirty="0">
                          <a:effectLst/>
                        </a:rPr>
                        <a:t> - Relatório mensal enviado a chefia imediata.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993666"/>
              </p:ext>
            </p:extLst>
          </p:nvPr>
        </p:nvGraphicFramePr>
        <p:xfrm>
          <a:off x="467546" y="4653136"/>
          <a:ext cx="8136902" cy="126682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470282"/>
                <a:gridCol w="2094648"/>
                <a:gridCol w="1993944"/>
                <a:gridCol w="1289014"/>
                <a:gridCol w="1289014"/>
              </a:tblGrid>
              <a:tr h="22000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QUANTIFICAÇÃO DOS RESULTADOS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000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MÊS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Disponibilizado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Perda Primária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Faltas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Encaixes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JULHO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2030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349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301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AGOSTO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2150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373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0005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SETEMBRO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1826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241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246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95536" y="5877272"/>
            <a:ext cx="706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Obs. Com os encaixes estamos economizando em média R$ 9.000,00 mês.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093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98911" y="198355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4441" y="376095"/>
            <a:ext cx="8862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pPr algn="just">
              <a:lnSpc>
                <a:spcPct val="150000"/>
              </a:lnSpc>
            </a:pPr>
            <a:r>
              <a:rPr lang="pt-BR" sz="1600" dirty="0"/>
              <a:t>2 - Acompanhamento e Controle dos pacientes de primeira consulta (regulação municipal);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Objetivos</a:t>
            </a:r>
            <a:r>
              <a:rPr lang="pt-BR" sz="1600" dirty="0"/>
              <a:t>: Reduzir erros, manter os prontuários </a:t>
            </a:r>
            <a:r>
              <a:rPr lang="pt-BR" sz="1600" dirty="0" smtClean="0"/>
              <a:t>atualizados </a:t>
            </a:r>
            <a:r>
              <a:rPr lang="pt-BR" sz="1600" dirty="0"/>
              <a:t>e identificar/corrigir falha dos municípios</a:t>
            </a:r>
            <a:r>
              <a:rPr lang="pt-BR" sz="16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>
                <a:solidFill>
                  <a:srgbClr val="FF0000"/>
                </a:solidFill>
              </a:rPr>
              <a:t>Ações</a:t>
            </a:r>
            <a:r>
              <a:rPr lang="pt-BR" sz="1600" dirty="0" smtClean="0"/>
              <a:t>: 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endParaRPr lang="pt-BR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546724"/>
              </p:ext>
            </p:extLst>
          </p:nvPr>
        </p:nvGraphicFramePr>
        <p:xfrm>
          <a:off x="179512" y="1854349"/>
          <a:ext cx="8712968" cy="2438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12968"/>
              </a:tblGrid>
              <a:tr h="541040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Diariamente a pessoa do SAME confere e relaciona os erros dos pacientes regulados (sem senha, encaminhamento incompleto, falta de carimbo médico </a:t>
                      </a:r>
                      <a:r>
                        <a:rPr lang="pt-BR" sz="1600" u="none" strike="noStrike" dirty="0" smtClean="0">
                          <a:effectLst/>
                        </a:rPr>
                        <a:t>etc.);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1040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Os problemas com a contra referência: falta de impressão, sem assinatura do médico, sem carimbo - são corrigidas semanalmente;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58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Relatório mensal enviado a chefia imediata;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1040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De posse destes dados, participamos mensalmente das reuniões da CIR e Colegiado da GERES para apresentar números e cobrar melhorias;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1040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A assistente social auxilia no contato com os municípios quando o paciente chega com documentação incompleta.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799879"/>
              </p:ext>
            </p:extLst>
          </p:nvPr>
        </p:nvGraphicFramePr>
        <p:xfrm>
          <a:off x="827584" y="4437112"/>
          <a:ext cx="7056782" cy="126682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096053"/>
                <a:gridCol w="1561501"/>
                <a:gridCol w="2207121"/>
                <a:gridCol w="1051010"/>
                <a:gridCol w="1141097"/>
              </a:tblGrid>
              <a:tr h="19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QUANTIFICAÇÃO DOS RESULTADOS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MÊS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Sem Senha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Sem Encaminhamento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Com erros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Contra Ref.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JULHO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92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AGOSTO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81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SETEMBRO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73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74441" y="5795972"/>
            <a:ext cx="7368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Obs. Esse trabalho evita falta de atendimento por documentação incompleta.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531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98911" y="198355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4441" y="548680"/>
            <a:ext cx="88620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pPr algn="just">
              <a:lnSpc>
                <a:spcPct val="150000"/>
              </a:lnSpc>
            </a:pPr>
            <a:r>
              <a:rPr lang="pt-BR" sz="1600" dirty="0"/>
              <a:t>3 - Controle do Consumo de água tratada;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Objetivos</a:t>
            </a:r>
            <a:r>
              <a:rPr lang="pt-BR" sz="1600" dirty="0"/>
              <a:t>: Reduzir o consumo de água tratada nos processos de higienização, e reduzir custos provenientes do consumo de água tratada e esgotamento sanitário</a:t>
            </a:r>
            <a:r>
              <a:rPr lang="pt-BR" sz="16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>
                <a:solidFill>
                  <a:srgbClr val="FF0000"/>
                </a:solidFill>
              </a:rPr>
              <a:t>Ações</a:t>
            </a:r>
            <a:r>
              <a:rPr lang="pt-BR" sz="1600" dirty="0" smtClean="0"/>
              <a:t>: 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endParaRPr lang="pt-BR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653355"/>
              </p:ext>
            </p:extLst>
          </p:nvPr>
        </p:nvGraphicFramePr>
        <p:xfrm>
          <a:off x="251521" y="2420888"/>
          <a:ext cx="8640960" cy="224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0"/>
              </a:tblGrid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Coordenação realizou cálculo médio do consumo diário necessário ao funcionamento da unidade;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Substituição de torneiras comuns por torneiras de fechamento automático nos sanitários de uso público;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um funcionário realiza a leitura dos níveis dos reservatórios elevado e apoiado, fazendo comparativo do consumo e chegagem de pontos internos se houver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acréscimo de consumo;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A utilização de água tratada foi substituida por água bruta para utilização exclusivamente em jardinagem;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402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 Emissão mensal de relatório de acompanhamento enviado a chefia imediata.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5147900"/>
            <a:ext cx="7507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Obs. Média do valor a conta da Compesa de Janeiro a Setembro: R$ 1.286,97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926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898911" y="198355"/>
            <a:ext cx="3413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INDICADORES DE GESTÃO</a:t>
            </a:r>
          </a:p>
          <a:p>
            <a:pPr algn="ctr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4441" y="376095"/>
            <a:ext cx="8862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sz="1600" dirty="0" smtClean="0"/>
          </a:p>
          <a:p>
            <a:pPr algn="just">
              <a:lnSpc>
                <a:spcPct val="150000"/>
              </a:lnSpc>
            </a:pPr>
            <a:r>
              <a:rPr lang="pt-BR" sz="1600" dirty="0"/>
              <a:t>4 - Controle do consumo de energia;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r>
              <a:rPr lang="pt-BR" sz="1600" dirty="0" smtClean="0">
                <a:solidFill>
                  <a:srgbClr val="FF0000"/>
                </a:solidFill>
              </a:rPr>
              <a:t>Objetivos</a:t>
            </a:r>
            <a:r>
              <a:rPr lang="pt-BR" sz="1600" dirty="0"/>
              <a:t>: Reduzir o consumo de energia elétrica em áreas de uso comum e reduzir </a:t>
            </a:r>
            <a:r>
              <a:rPr lang="pt-BR" sz="1600" dirty="0" smtClean="0"/>
              <a:t>custos.</a:t>
            </a:r>
          </a:p>
          <a:p>
            <a:pPr algn="just">
              <a:lnSpc>
                <a:spcPct val="150000"/>
              </a:lnSpc>
            </a:pPr>
            <a:r>
              <a:rPr lang="pt-BR" sz="1600" dirty="0" smtClean="0">
                <a:solidFill>
                  <a:srgbClr val="FF0000"/>
                </a:solidFill>
              </a:rPr>
              <a:t>Ações</a:t>
            </a:r>
            <a:r>
              <a:rPr lang="pt-BR" sz="1600" dirty="0" smtClean="0"/>
              <a:t>: </a:t>
            </a:r>
            <a:endParaRPr lang="pt-BR" sz="1600" dirty="0"/>
          </a:p>
          <a:p>
            <a:pPr algn="just">
              <a:lnSpc>
                <a:spcPct val="150000"/>
              </a:lnSpc>
            </a:pPr>
            <a:r>
              <a:rPr lang="pt-BR" sz="1600" dirty="0" smtClean="0"/>
              <a:t> </a:t>
            </a:r>
            <a:endParaRPr lang="pt-BR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0"/>
            <a:ext cx="2172274" cy="840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65304"/>
            <a:ext cx="9144000" cy="68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608916"/>
              </p:ext>
            </p:extLst>
          </p:nvPr>
        </p:nvGraphicFramePr>
        <p:xfrm>
          <a:off x="228126" y="1844824"/>
          <a:ext cx="8568952" cy="2236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8952"/>
              </a:tblGrid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Coordenação de manutenção realiza cálculo médio de consumo por ponto de iluminação em cada bloco, para dimensionar;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Redução do contrato de demanda para 68KW;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Um funcionário realiza acompanhamento do uso diário no controle do uso da iluminação em áreas comuns; circulação, pátio, praça etc.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>
                          <a:effectLst/>
                        </a:rPr>
                        <a:t> - Um funcionário acompanha diariamente a utilização dos climatizadores Hi Wall, em área comuns e todos os outros ambientes climatizados;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7495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u="none" strike="noStrike" dirty="0">
                          <a:effectLst/>
                        </a:rPr>
                        <a:t> - Equipe de manutenção executou a substituição da iluminação da área externa 24 </a:t>
                      </a:r>
                      <a:r>
                        <a:rPr lang="pt-BR" sz="1600" u="none" strike="noStrike" dirty="0" smtClean="0">
                          <a:effectLst/>
                        </a:rPr>
                        <a:t>lâmpadas </a:t>
                      </a:r>
                      <a:r>
                        <a:rPr lang="pt-BR" sz="1600" u="none" strike="noStrike" dirty="0">
                          <a:effectLst/>
                        </a:rPr>
                        <a:t>de vapor metálico de 250w por 05 refletores de </a:t>
                      </a:r>
                      <a:r>
                        <a:rPr lang="pt-BR" sz="1600" u="none" strike="noStrike" dirty="0" err="1">
                          <a:effectLst/>
                        </a:rPr>
                        <a:t>led</a:t>
                      </a:r>
                      <a:r>
                        <a:rPr lang="pt-BR" sz="1600" u="none" strike="noStrike" dirty="0">
                          <a:effectLst/>
                        </a:rPr>
                        <a:t> de </a:t>
                      </a:r>
                      <a:r>
                        <a:rPr lang="pt-BR" sz="1600" u="none" strike="noStrike" dirty="0" smtClean="0">
                          <a:effectLst/>
                        </a:rPr>
                        <a:t>150w e substituição das lâmpadas</a:t>
                      </a:r>
                      <a:r>
                        <a:rPr lang="pt-BR" sz="1600" u="none" strike="noStrike" baseline="0" dirty="0" smtClean="0">
                          <a:effectLst/>
                        </a:rPr>
                        <a:t> da recepção principal.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75" marR="8375" marT="837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79941"/>
              </p:ext>
            </p:extLst>
          </p:nvPr>
        </p:nvGraphicFramePr>
        <p:xfrm>
          <a:off x="174441" y="4096842"/>
          <a:ext cx="8467726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03108" y="5898758"/>
            <a:ext cx="6459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/>
              <a:t>Obs. Já chegamos a pagar conta de quase R$ 8.000,00 – em anos anteriores.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1936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1079</Words>
  <Application>Microsoft Office PowerPoint</Application>
  <PresentationFormat>Apresentação na tela (4:3)</PresentationFormat>
  <Paragraphs>239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PC-USUARIO</dc:creator>
  <cp:lastModifiedBy>hmr secretaria aquario</cp:lastModifiedBy>
  <cp:revision>110</cp:revision>
  <cp:lastPrinted>2017-03-21T11:27:59Z</cp:lastPrinted>
  <dcterms:created xsi:type="dcterms:W3CDTF">2016-11-08T10:15:26Z</dcterms:created>
  <dcterms:modified xsi:type="dcterms:W3CDTF">2017-11-22T13:48:05Z</dcterms:modified>
</cp:coreProperties>
</file>