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22" r:id="rId3"/>
    <p:sldId id="323" r:id="rId4"/>
    <p:sldId id="324" r:id="rId5"/>
    <p:sldId id="326" r:id="rId6"/>
    <p:sldId id="325" r:id="rId7"/>
    <p:sldId id="313" r:id="rId8"/>
    <p:sldId id="314" r:id="rId9"/>
    <p:sldId id="315" r:id="rId10"/>
    <p:sldId id="316" r:id="rId11"/>
    <p:sldId id="317" r:id="rId12"/>
    <p:sldId id="321" r:id="rId13"/>
    <p:sldId id="318" r:id="rId14"/>
    <p:sldId id="319" r:id="rId15"/>
    <p:sldId id="320" r:id="rId16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 autoAdjust="0"/>
  </p:normalViewPr>
  <p:slideViewPr>
    <p:cSldViewPr snapToGrid="0">
      <p:cViewPr>
        <p:scale>
          <a:sx n="90" d="100"/>
          <a:sy n="90" d="100"/>
        </p:scale>
        <p:origin x="-336" y="-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Plan1!$D$46:$D$55</c:f>
              <c:strCache>
                <c:ptCount val="10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</c:strCache>
            </c:strRef>
          </c:cat>
          <c:val>
            <c:numRef>
              <c:f>Plan1!$E$46:$E$55</c:f>
              <c:numCache>
                <c:formatCode>_("R$"* #,##0.00_);_("R$"* \(#,##0.00\);_("R$"* "-"??_);_(@_)</c:formatCode>
                <c:ptCount val="10"/>
                <c:pt idx="0">
                  <c:v>5517.7</c:v>
                </c:pt>
                <c:pt idx="1">
                  <c:v>5571.12</c:v>
                </c:pt>
                <c:pt idx="2">
                  <c:v>5561.99</c:v>
                </c:pt>
                <c:pt idx="3">
                  <c:v>5645.06</c:v>
                </c:pt>
                <c:pt idx="4">
                  <c:v>5898.02</c:v>
                </c:pt>
                <c:pt idx="5">
                  <c:v>5739.52</c:v>
                </c:pt>
                <c:pt idx="6">
                  <c:v>4172</c:v>
                </c:pt>
                <c:pt idx="7">
                  <c:v>4068.71</c:v>
                </c:pt>
                <c:pt idx="8">
                  <c:v>4518.09</c:v>
                </c:pt>
                <c:pt idx="9">
                  <c:v>4856.04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03520"/>
        <c:axId val="35805056"/>
      </c:barChart>
      <c:catAx>
        <c:axId val="35803520"/>
        <c:scaling>
          <c:orientation val="minMax"/>
        </c:scaling>
        <c:delete val="0"/>
        <c:axPos val="b"/>
        <c:majorTickMark val="out"/>
        <c:minorTickMark val="none"/>
        <c:tickLblPos val="nextTo"/>
        <c:crossAx val="35805056"/>
        <c:crosses val="autoZero"/>
        <c:auto val="1"/>
        <c:lblAlgn val="ctr"/>
        <c:lblOffset val="100"/>
        <c:noMultiLvlLbl val="0"/>
      </c:catAx>
      <c:valAx>
        <c:axId val="35805056"/>
        <c:scaling>
          <c:orientation val="minMax"/>
        </c:scaling>
        <c:delete val="0"/>
        <c:axPos val="l"/>
        <c:majorGridlines/>
        <c:numFmt formatCode="_(&quot;R$&quot;* #,##0.00_);_(&quot;R$&quot;* \(#,##0.00\);_(&quot;R$&quot;* &quot;-&quot;??_);_(@_)" sourceLinked="1"/>
        <c:majorTickMark val="out"/>
        <c:minorTickMark val="none"/>
        <c:tickLblPos val="nextTo"/>
        <c:crossAx val="35803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500"/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492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82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42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39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3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89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8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16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172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8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698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239C-21C2-4F19-9AA0-26B5BE984ACF}" type="datetimeFigureOut">
              <a:rPr lang="pt-BR" smtClean="0"/>
              <a:t>05/12/2017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87AB-F212-4B2F-BB13-CBFC4908FB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4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hcp.org.br/images/layout/imagem-upae-arcoverde-exter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-1" y="-51673"/>
            <a:ext cx="12192001" cy="3578644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0" y="3526971"/>
            <a:ext cx="12192001" cy="3331029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820" y="4969575"/>
            <a:ext cx="2183424" cy="1637568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-136161" y="2358704"/>
            <a:ext cx="124643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smtClean="0">
                <a:solidFill>
                  <a:schemeClr val="bg1"/>
                </a:solidFill>
              </a:rPr>
              <a:t>PRIMEIRA REUNIÃO DO MÊS – HCP GESTÃO</a:t>
            </a:r>
          </a:p>
          <a:p>
            <a:pPr algn="ctr"/>
            <a:endParaRPr lang="pt-BR" sz="6600" b="1" dirty="0" smtClean="0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-1369873" y="5979292"/>
            <a:ext cx="83166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</a:rPr>
              <a:t>UPAE - ARCOVERDE</a:t>
            </a:r>
          </a:p>
        </p:txBody>
      </p:sp>
    </p:spTree>
    <p:extLst>
      <p:ext uri="{BB962C8B-B14F-4D97-AF65-F5344CB8AC3E}">
        <p14:creationId xmlns:p14="http://schemas.microsoft.com/office/powerpoint/2010/main" val="2796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333172" y="156588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Administrativo/Financeiro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668732"/>
              </p:ext>
            </p:extLst>
          </p:nvPr>
        </p:nvGraphicFramePr>
        <p:xfrm>
          <a:off x="1786270" y="2292430"/>
          <a:ext cx="8395502" cy="22002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03981"/>
                <a:gridCol w="1857728"/>
                <a:gridCol w="2625827"/>
                <a:gridCol w="1250394"/>
                <a:gridCol w="1357572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QUANTIFICAÇÃO DOS RESULTADOS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MÊS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Sem Senha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Sem Encaminhamento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Com erros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Contra Ref.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JULHO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92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AGOSTO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81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SETEMBRO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73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OUTUBRO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NOVEMBRO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1980162" y="4664263"/>
            <a:ext cx="8231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Obs. Esse trabalho evita falta de atendimento por documentação incompleta.</a:t>
            </a:r>
            <a:endParaRPr lang="pt-BR" sz="20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97235" y="997484"/>
            <a:ext cx="9665466" cy="4255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000" b="1" dirty="0"/>
              <a:t> </a:t>
            </a:r>
            <a:r>
              <a:rPr lang="pt-BR" sz="2000" b="1" dirty="0" smtClean="0"/>
              <a:t>- Acompanhamento </a:t>
            </a:r>
            <a:r>
              <a:rPr lang="pt-BR" sz="2000" b="1" dirty="0"/>
              <a:t>e Controle dos pacientes de primeira consulta (regulação municipal);</a:t>
            </a:r>
            <a:endParaRPr lang="pt-BR" sz="20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062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001" y="5960492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186106"/>
              </p:ext>
            </p:extLst>
          </p:nvPr>
        </p:nvGraphicFramePr>
        <p:xfrm>
          <a:off x="170103" y="618655"/>
          <a:ext cx="11121898" cy="6107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3080"/>
                <a:gridCol w="8298818"/>
              </a:tblGrid>
              <a:tr h="539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Otimização da mão de obra e Controle dos  custos  em ;</a:t>
                      </a:r>
                      <a:r>
                        <a:rPr lang="pt-BR" sz="1800" baseline="0" dirty="0" smtClean="0"/>
                        <a:t> calibrações , preventivas e corretivas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30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Objetivo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dirty="0" smtClean="0"/>
                        <a:t>Controlar custos em manutenções específicas;</a:t>
                      </a:r>
                      <a:r>
                        <a:rPr lang="pt-BR" sz="1800" baseline="0" dirty="0" smtClean="0"/>
                        <a:t>  calibrações, preventivas e corretivas dos equipamentos médicos alocados na Unidade</a:t>
                      </a:r>
                      <a:endParaRPr lang="pt-BR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Otimizar o tempo de execução das manutenções</a:t>
                      </a:r>
                      <a:r>
                        <a:rPr lang="pt-BR" sz="1800" baseline="0" dirty="0" smtClean="0"/>
                        <a:t> </a:t>
                      </a:r>
                      <a:r>
                        <a:rPr lang="pt-BR" sz="1800" dirty="0" smtClean="0"/>
                        <a:t> realizadas com e sem custos extras para Unidade</a:t>
                      </a:r>
                      <a:r>
                        <a:rPr lang="pt-BR" sz="1800" baseline="0" dirty="0" smtClean="0">
                          <a:effectLst/>
                        </a:rPr>
                        <a:t>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Escalonamento mensal das despesas com custeio dos serviços de conserto externo.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Fonte de Informação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</a:rPr>
                        <a:t>Relatório de acompanhamento mensal, relatório de monitoramento semanal. Relatório de ronda setorial e geral.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15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Periodicidade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Mensal.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Melhor Sentido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Manter  o funcionamento</a:t>
                      </a:r>
                      <a:r>
                        <a:rPr lang="pt-BR" sz="1800" baseline="0" dirty="0" smtClean="0">
                          <a:effectLst/>
                        </a:rPr>
                        <a:t> dos equipamentos reduzindo custos em suas manutenções  externas e limitando possíveis paralizações nos atendimentos  médicos.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Implicações para Atingimento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Desgaste natural em virtude do uso frequente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Número</a:t>
                      </a:r>
                      <a:r>
                        <a:rPr lang="pt-BR" sz="1800" baseline="0" dirty="0" smtClean="0">
                          <a:effectLst/>
                        </a:rPr>
                        <a:t> reduzido de empresas locais para realizações das manutenções externas</a:t>
                      </a:r>
                      <a:endParaRPr lang="pt-BR" sz="18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375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Plano de 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Programação</a:t>
                      </a:r>
                      <a:r>
                        <a:rPr lang="pt-BR" sz="1800" u="none" strike="noStrike" baseline="0" dirty="0" smtClean="0">
                          <a:effectLst/>
                        </a:rPr>
                        <a:t> mensal escalonada das </a:t>
                      </a:r>
                      <a:r>
                        <a:rPr lang="pt-BR" sz="1800" u="none" strike="noStrike" dirty="0" smtClean="0">
                          <a:effectLst/>
                        </a:rPr>
                        <a:t>; calibrações, preventivas,</a:t>
                      </a:r>
                      <a:r>
                        <a:rPr lang="pt-BR" sz="1800" u="none" strike="noStrike" baseline="0" dirty="0" smtClean="0">
                          <a:effectLst/>
                        </a:rPr>
                        <a:t> corretivas</a:t>
                      </a:r>
                      <a:endParaRPr lang="pt-BR" sz="1800" u="none" strike="noStrike" dirty="0" smtClean="0">
                        <a:effectLst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Realização parcial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na unidade das; calibrações, preventivas e  corretivas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Realização de rondas setoriais  e totais , com emissão de Relatórios semanais e mensal.</a:t>
                      </a:r>
                      <a:endParaRPr lang="pt-BR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33171" y="11445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Manutenção</a:t>
            </a:r>
            <a:endParaRPr lang="pt-BR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2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000" y="5888217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797441" y="334610"/>
            <a:ext cx="6264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Manutenção Engenharia Clínica</a:t>
            </a:r>
            <a:endParaRPr lang="pt-BR" sz="36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998439"/>
              </p:ext>
            </p:extLst>
          </p:nvPr>
        </p:nvGraphicFramePr>
        <p:xfrm>
          <a:off x="903767" y="1476484"/>
          <a:ext cx="1038823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900"/>
                <a:gridCol w="594956"/>
                <a:gridCol w="685990"/>
                <a:gridCol w="835659"/>
                <a:gridCol w="723410"/>
                <a:gridCol w="860604"/>
                <a:gridCol w="723410"/>
                <a:gridCol w="598680"/>
                <a:gridCol w="760824"/>
                <a:gridCol w="710933"/>
                <a:gridCol w="710933"/>
                <a:gridCol w="710933"/>
              </a:tblGrid>
              <a:tr h="347571">
                <a:tc>
                  <a:txBody>
                    <a:bodyPr/>
                    <a:lstStyle/>
                    <a:p>
                      <a:r>
                        <a:rPr lang="pt-BR" dirty="0" smtClean="0"/>
                        <a:t>ESPECIFICAÇÕES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JAN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FEV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ABR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JUN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JUL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OUT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NOV</a:t>
                      </a:r>
                      <a:endParaRPr lang="pt-BR" dirty="0"/>
                    </a:p>
                  </a:txBody>
                  <a:tcPr/>
                </a:tc>
              </a:tr>
              <a:tr h="347571">
                <a:tc>
                  <a:txBody>
                    <a:bodyPr/>
                    <a:lstStyle/>
                    <a:p>
                      <a:r>
                        <a:rPr lang="pt-BR" dirty="0" smtClean="0"/>
                        <a:t>CALIBRAÇÕES GERAIS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47571">
                <a:tc>
                  <a:txBody>
                    <a:bodyPr/>
                    <a:lstStyle/>
                    <a:p>
                      <a:r>
                        <a:rPr lang="pt-BR" dirty="0" smtClean="0"/>
                        <a:t>PREVENTIVAS INTERNAS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47571">
                <a:tc>
                  <a:txBody>
                    <a:bodyPr/>
                    <a:lstStyle/>
                    <a:p>
                      <a:r>
                        <a:rPr lang="pt-BR" dirty="0" smtClean="0"/>
                        <a:t>PREVENTIVAS EXTERNAS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47571">
                <a:tc>
                  <a:txBody>
                    <a:bodyPr/>
                    <a:lstStyle/>
                    <a:p>
                      <a:r>
                        <a:rPr lang="pt-BR" dirty="0" smtClean="0"/>
                        <a:t>CORRETIVAS INTERNAS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47571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CORRETIVAS EXTERNAS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797441" y="4208516"/>
            <a:ext cx="10494559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000" b="1" dirty="0"/>
              <a:t> </a:t>
            </a:r>
            <a:r>
              <a:rPr lang="pt-BR" sz="2000" b="1" dirty="0" smtClean="0"/>
              <a:t>Obs. </a:t>
            </a:r>
            <a:r>
              <a:rPr lang="pt-BR" sz="2000" b="1" dirty="0"/>
              <a:t> </a:t>
            </a:r>
            <a:r>
              <a:rPr lang="pt-BR" sz="2000" b="1" dirty="0" smtClean="0"/>
              <a:t>A eficiência na execução das medidas de manutenções preventivas, internas e externas, calibrações e corretivas internas,    refletem  diretamente no desempenho dos equipamentos e consequentemente na redução dos custos com manutenção corretiva externa. </a:t>
            </a:r>
            <a:endParaRPr lang="pt-BR" sz="20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864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000" y="5888217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816006"/>
              </p:ext>
            </p:extLst>
          </p:nvPr>
        </p:nvGraphicFramePr>
        <p:xfrm>
          <a:off x="170103" y="548910"/>
          <a:ext cx="11121898" cy="55456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3080"/>
                <a:gridCol w="8298818"/>
              </a:tblGrid>
              <a:tr h="4816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Controle do consumo de energia.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Objetivo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Reduzir o consumo de energia elétrica em áreas de uso comum e reduzir custos</a:t>
                      </a:r>
                      <a:r>
                        <a:rPr lang="pt-BR" sz="1800" baseline="0" dirty="0" smtClean="0">
                          <a:effectLst/>
                        </a:rPr>
                        <a:t>.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Fonte de Informação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Fatura</a:t>
                      </a:r>
                      <a:r>
                        <a:rPr lang="pt-BR" sz="1800" baseline="0" dirty="0" smtClean="0">
                          <a:effectLst/>
                        </a:rPr>
                        <a:t> da Celpe e Relatório da Coordenação.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Periodicidade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Mensal.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Melhor Sentido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Manter a média</a:t>
                      </a:r>
                      <a:r>
                        <a:rPr lang="pt-BR" sz="1800" baseline="0" dirty="0" smtClean="0">
                          <a:effectLst/>
                        </a:rPr>
                        <a:t> de valores sem maiores alterações.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5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Implicações para Atingimento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Aumento das tarifas mensais;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Falta de acompanhamento.</a:t>
                      </a:r>
                      <a:endParaRPr lang="pt-BR" sz="18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3059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Plano de 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Execução de exames em dias específicos/diferentes</a:t>
                      </a:r>
                      <a:r>
                        <a:rPr lang="pt-BR" sz="1800" u="none" strike="noStrike" baseline="0" dirty="0" smtClean="0">
                          <a:effectLst/>
                        </a:rPr>
                        <a:t> (raio x, mamografia e Densitometria)</a:t>
                      </a:r>
                      <a:r>
                        <a:rPr lang="pt-BR" sz="1800" u="none" strike="noStrike" dirty="0" smtClean="0">
                          <a:effectLst/>
                        </a:rPr>
                        <a:t> ;</a:t>
                      </a:r>
                      <a:endParaRPr lang="pt-BR" sz="1800" u="none" strike="noStrike" dirty="0" smtClean="0">
                        <a:effectLst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u="none" strike="noStrike" dirty="0" smtClean="0">
                          <a:effectLst/>
                        </a:rPr>
                        <a:t>Redução do contrato de demanda para 68KW;</a:t>
                      </a:r>
                      <a:endParaRPr lang="pt-BR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u="none" strike="noStrike" dirty="0" smtClean="0">
                          <a:effectLst/>
                        </a:rPr>
                        <a:t>Um funcionário realiza acompanhamento do uso diário no controle do uso da iluminação em áreas comuns; circulação, pátio, praça, climatização,</a:t>
                      </a:r>
                      <a:r>
                        <a:rPr lang="pt-BR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800" u="none" strike="noStrike" dirty="0" smtClean="0">
                          <a:effectLst/>
                        </a:rPr>
                        <a:t> </a:t>
                      </a:r>
                      <a:r>
                        <a:rPr lang="pt-BR" sz="1800" u="none" strike="noStrike" dirty="0" err="1" smtClean="0">
                          <a:effectLst/>
                        </a:rPr>
                        <a:t>etc</a:t>
                      </a:r>
                      <a:r>
                        <a:rPr lang="pt-BR" sz="1800" u="none" strike="noStrike" dirty="0" smtClean="0">
                          <a:effectLst/>
                        </a:rPr>
                        <a:t>;</a:t>
                      </a:r>
                      <a:endParaRPr lang="pt-BR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u="none" strike="noStrike" dirty="0" smtClean="0">
                          <a:effectLst/>
                        </a:rPr>
                        <a:t>Um funcionário acompanha diariamente a utilização dos climatizadores </a:t>
                      </a:r>
                      <a:r>
                        <a:rPr lang="pt-BR" sz="1800" u="none" strike="noStrike" dirty="0" err="1" smtClean="0">
                          <a:effectLst/>
                        </a:rPr>
                        <a:t>Hi</a:t>
                      </a:r>
                      <a:r>
                        <a:rPr lang="pt-BR" sz="1800" u="none" strike="noStrike" dirty="0" smtClean="0">
                          <a:effectLst/>
                        </a:rPr>
                        <a:t> Wall, em área comuns e todos os outros ambientes climatizados;</a:t>
                      </a:r>
                      <a:endParaRPr lang="pt-BR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Execução</a:t>
                      </a:r>
                      <a:r>
                        <a:rPr lang="pt-BR" sz="1800" u="none" strike="noStrike" baseline="0" dirty="0" smtClean="0">
                          <a:effectLst/>
                        </a:rPr>
                        <a:t> de </a:t>
                      </a:r>
                      <a:r>
                        <a:rPr lang="pt-BR" sz="1800" u="none" strike="noStrike" dirty="0" smtClean="0">
                          <a:effectLst/>
                        </a:rPr>
                        <a:t>substituição </a:t>
                      </a:r>
                      <a:r>
                        <a:rPr lang="pt-BR" sz="1800" u="none" strike="noStrike" dirty="0" smtClean="0">
                          <a:effectLst/>
                        </a:rPr>
                        <a:t>da iluminação da área externa 24 lâmpadas de vapor metálico de 250w por 05 refletores de </a:t>
                      </a:r>
                      <a:r>
                        <a:rPr lang="pt-BR" sz="1800" u="none" strike="noStrike" dirty="0" err="1" smtClean="0">
                          <a:effectLst/>
                        </a:rPr>
                        <a:t>led</a:t>
                      </a:r>
                      <a:r>
                        <a:rPr lang="pt-BR" sz="1800" u="none" strike="noStrike" dirty="0" smtClean="0">
                          <a:effectLst/>
                        </a:rPr>
                        <a:t> de 150w e substituição das lâmpadas</a:t>
                      </a:r>
                      <a:r>
                        <a:rPr lang="pt-BR" sz="1800" u="none" strike="noStrike" baseline="0" dirty="0" smtClean="0">
                          <a:effectLst/>
                        </a:rPr>
                        <a:t> da recepção principal.</a:t>
                      </a:r>
                      <a:endParaRPr lang="pt-BR" sz="1800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33171" y="11445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Manutenção</a:t>
            </a:r>
            <a:endParaRPr lang="pt-BR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4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333172" y="156588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Administrativo/Financeiro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7235" y="997484"/>
            <a:ext cx="3834511" cy="4255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000" b="1" dirty="0"/>
              <a:t> </a:t>
            </a:r>
            <a:r>
              <a:rPr lang="pt-BR" sz="2000" b="1" dirty="0" smtClean="0"/>
              <a:t>- </a:t>
            </a:r>
            <a:r>
              <a:rPr lang="pt-BR" sz="2000" b="1" dirty="0"/>
              <a:t>Controle do consumo de energia</a:t>
            </a:r>
            <a:endParaRPr lang="pt-BR" sz="2000" b="1" dirty="0">
              <a:ea typeface="Calibri"/>
              <a:cs typeface="Times New Roman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2104004"/>
              </p:ext>
            </p:extLst>
          </p:nvPr>
        </p:nvGraphicFramePr>
        <p:xfrm>
          <a:off x="397235" y="1625600"/>
          <a:ext cx="11620594" cy="3193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333172" y="5536282"/>
            <a:ext cx="8099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Obs. Já chegamos a pagar conta de quase R$ 8.000,00 – em anos anteriores.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2072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000" y="5888217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840602"/>
              </p:ext>
            </p:extLst>
          </p:nvPr>
        </p:nvGraphicFramePr>
        <p:xfrm>
          <a:off x="170103" y="548910"/>
          <a:ext cx="11121898" cy="5748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3080"/>
                <a:gridCol w="8298818"/>
              </a:tblGrid>
              <a:tr h="4816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dirty="0" smtClean="0"/>
                        <a:t>Controle e acompanhamento das consultas diárias (equipe multidisciplinar);</a:t>
                      </a:r>
                    </a:p>
                  </a:txBody>
                  <a:tcPr marL="68580" marR="68580" marT="0" marB="0"/>
                </a:tc>
              </a:tr>
              <a:tr h="597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Objetivo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Redução dos números de voltas dos usuários, orientando e direcionando para tratamento adequado.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Fonte de Informação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Relatório</a:t>
                      </a:r>
                      <a:r>
                        <a:rPr lang="pt-BR" sz="1800" baseline="0" dirty="0" smtClean="0">
                          <a:effectLst/>
                        </a:rPr>
                        <a:t> do Smart e dos profissionais não médicos.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Periodicidade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Mensal.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Melhor Sentido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Melhor</a:t>
                      </a:r>
                      <a:r>
                        <a:rPr lang="pt-BR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resolutividade no atendimento aos pacientes.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5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Implicações para Atingimento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Médicos cederem as</a:t>
                      </a:r>
                      <a:r>
                        <a:rPr lang="pt-BR" sz="1800" baseline="0" dirty="0" smtClean="0">
                          <a:effectLst/>
                        </a:rPr>
                        <a:t> solicitações dos pacientes que querem sempre estar passando pelo médico e também solicitando inter consulta.  </a:t>
                      </a:r>
                      <a:endParaRPr lang="pt-BR" sz="18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3059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Plano de 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Orientações diretas de enfermagem sobre o tratamento médico proposto;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Orientações da farmacêutica em relação a utilização da medicação corretamente, horário, vencimentos, evitando interações medicamentosas e otimização do tratamento</a:t>
                      </a:r>
                      <a:r>
                        <a:rPr lang="pt-BR" sz="1800" u="none" strike="noStrike" dirty="0" smtClean="0">
                          <a:effectLst/>
                        </a:rPr>
                        <a:t>;</a:t>
                      </a:r>
                      <a:endParaRPr lang="pt-BR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Acompanhamento da nutricionista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para uma correta educação alimentar e nutricional, através de rodas de debates trimestralmente com os usuários</a:t>
                      </a:r>
                      <a:r>
                        <a:rPr lang="pt-BR" sz="1800" u="none" strike="noStrike" dirty="0" smtClean="0">
                          <a:effectLst/>
                        </a:rPr>
                        <a:t>;</a:t>
                      </a:r>
                      <a:endParaRPr lang="pt-BR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Relatório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mensal sobre a evolução, redução e ou/ controle da diabetes, obesidade e Hipertensão Arterial Sistêmica, dos nossos pacientes.</a:t>
                      </a:r>
                      <a:endParaRPr lang="pt-BR" sz="1800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33171" y="11445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Equipe Multidisciplinar</a:t>
            </a:r>
            <a:endParaRPr lang="pt-BR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01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935069"/>
              </p:ext>
            </p:extLst>
          </p:nvPr>
        </p:nvGraphicFramePr>
        <p:xfrm>
          <a:off x="1560205" y="881661"/>
          <a:ext cx="8554138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080609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METAS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CONTRATADO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DISPONIBILIZADO (85%)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REALIZADO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Consulta</a:t>
                      </a:r>
                      <a:r>
                        <a:rPr lang="pt-BR" sz="1800" baseline="0" dirty="0" smtClean="0">
                          <a:effectLst/>
                        </a:rPr>
                        <a:t>s Médicas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1985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1860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1709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Consultas não</a:t>
                      </a:r>
                      <a:r>
                        <a:rPr lang="pt-BR" sz="1800" baseline="0" dirty="0" smtClean="0">
                          <a:effectLst/>
                        </a:rPr>
                        <a:t> Médicas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1531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982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Sessões de Fisioterapia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470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680493" y="156587"/>
            <a:ext cx="10831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0070C0"/>
                </a:solidFill>
              </a:rPr>
              <a:t>RESULTADOS OPERACIONAIS – NOVEMBRO/2017</a:t>
            </a:r>
            <a:endParaRPr lang="pt-BR" sz="3600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852509"/>
              </p:ext>
            </p:extLst>
          </p:nvPr>
        </p:nvGraphicFramePr>
        <p:xfrm>
          <a:off x="1560205" y="2330231"/>
          <a:ext cx="8554138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080609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RECEBIDAS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TRATADAS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PERCENTUAL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Resolução</a:t>
                      </a:r>
                      <a:r>
                        <a:rPr lang="pt-BR" sz="1800" baseline="0" dirty="0" smtClean="0">
                          <a:effectLst/>
                        </a:rPr>
                        <a:t> de Queixas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84908"/>
              </p:ext>
            </p:extLst>
          </p:nvPr>
        </p:nvGraphicFramePr>
        <p:xfrm>
          <a:off x="1560205" y="3122803"/>
          <a:ext cx="8554138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080609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Atendimentos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Entrevistados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PERCENTUAL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Pesquisa de Satisfação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1709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50,91%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587795" y="5346873"/>
            <a:ext cx="9016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Obs. Pelo contrato pelo menos 80 % das queixas devem ser tratadas  e no mínimo 10% dos pacientes atendidos devem responder a Pesquisa de Satisfação.</a:t>
            </a:r>
            <a:endParaRPr lang="pt-BR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645418"/>
              </p:ext>
            </p:extLst>
          </p:nvPr>
        </p:nvGraphicFramePr>
        <p:xfrm>
          <a:off x="1560205" y="3872952"/>
          <a:ext cx="8554138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080609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STATUS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ACOMPANHAMENTO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Controle de Origem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Contabilizado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Diário e Mensal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BID e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Relatório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88818"/>
              </p:ext>
            </p:extLst>
          </p:nvPr>
        </p:nvGraphicFramePr>
        <p:xfrm>
          <a:off x="1560205" y="4620777"/>
          <a:ext cx="8554138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080609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ORIGEM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PERCENTUAL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Perda Primária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Primeiras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Consultas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1,74%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Relatório dia 20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19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680493" y="156587"/>
            <a:ext cx="10831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0070C0"/>
                </a:solidFill>
              </a:rPr>
              <a:t>RESULTADOS OPERACIONAIS – NOVEMBRO/2017</a:t>
            </a:r>
            <a:endParaRPr lang="pt-BR" sz="3600" b="1" dirty="0">
              <a:solidFill>
                <a:srgbClr val="0070C0"/>
              </a:solidFill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27736"/>
              </p:ext>
            </p:extLst>
          </p:nvPr>
        </p:nvGraphicFramePr>
        <p:xfrm>
          <a:off x="1592103" y="1452275"/>
          <a:ext cx="8554138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080609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Tipo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de Consultas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Faltas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Percentual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Taxa de Absenteísmo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Primeiras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Consultas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154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18,14%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Inter</a:t>
                      </a:r>
                      <a:r>
                        <a:rPr lang="pt-BR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Consultas</a:t>
                      </a:r>
                      <a:endParaRPr lang="pt-BR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0,33%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Retornos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0,00%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81207"/>
              </p:ext>
            </p:extLst>
          </p:nvPr>
        </p:nvGraphicFramePr>
        <p:xfrm>
          <a:off x="2859235" y="3206647"/>
          <a:ext cx="6473529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418"/>
                <a:gridCol w="2478539"/>
                <a:gridCol w="1648572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PERCENTUAL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REFERÊNCIA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Índice</a:t>
                      </a:r>
                      <a:r>
                        <a:rPr lang="pt-BR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Retorno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0,71%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Abaixo de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1% é bom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2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680493" y="156587"/>
            <a:ext cx="10831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0070C0"/>
                </a:solidFill>
              </a:rPr>
              <a:t>INFORMAÇÕES GERAIS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79317" y="1267779"/>
            <a:ext cx="106190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Pontos de Melhoria:</a:t>
            </a:r>
          </a:p>
          <a:p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Retorno de processos administrativos (formulários, contratos</a:t>
            </a:r>
            <a:r>
              <a:rPr lang="pt-BR" dirty="0" smtClean="0"/>
              <a:t>...);</a:t>
            </a:r>
          </a:p>
          <a:p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Tempo entre a solicitação e a chegada dos pedidos de almoxarifado e farmácia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Retorno das informações solicitadas aos advogados (causas trabalhistas); 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r>
              <a:rPr lang="pt-BR" b="1" dirty="0" smtClean="0"/>
              <a:t>Resultados Alcançados: </a:t>
            </a:r>
          </a:p>
          <a:p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Resultados positivos e sem penalizações em todos os indicadores contratuais;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Comissões em funcionamento;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Programas extras em funcionamento (Boa Visão, Hanseníase, Tuberculose).</a:t>
            </a:r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endParaRPr lang="pt-BR" b="1" dirty="0" smtClean="0"/>
          </a:p>
          <a:p>
            <a:endParaRPr lang="pt-BR" b="1" dirty="0"/>
          </a:p>
          <a:p>
            <a:endParaRPr lang="pt-BR" dirty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411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680493" y="156587"/>
            <a:ext cx="10831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0070C0"/>
                </a:solidFill>
              </a:rPr>
              <a:t>INFORMAÇÕES GERAIS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79317" y="645963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r>
              <a:rPr lang="pt-BR" b="1" dirty="0"/>
              <a:t>Ações Desenvolvidas:</a:t>
            </a:r>
          </a:p>
          <a:p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/>
              <a:t>Acompanhamento diário de faltas e encaixes;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/>
              <a:t>Treinamentos e educação continuada constantes com as equipes; </a:t>
            </a:r>
          </a:p>
          <a:p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/>
              <a:t>Controle do estoque e pedidos de acordo com o uso no ultimo mês; 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/>
              <a:t>Monitoramento das solicitações de </a:t>
            </a:r>
            <a:r>
              <a:rPr lang="pt-BR" dirty="0" err="1"/>
              <a:t>feristas</a:t>
            </a:r>
            <a:r>
              <a:rPr lang="pt-BR" dirty="0"/>
              <a:t> por setor, minimizar;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r>
              <a:rPr lang="pt-BR" b="1" dirty="0" smtClean="0"/>
              <a:t>Considerações </a:t>
            </a:r>
            <a:r>
              <a:rPr lang="pt-BR" b="1" dirty="0"/>
              <a:t>Importantes:</a:t>
            </a:r>
          </a:p>
          <a:p>
            <a:endParaRPr lang="pt-BR" b="1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/>
              <a:t>Receber o Retorno </a:t>
            </a:r>
            <a:r>
              <a:rPr lang="pt-BR" dirty="0" smtClean="0"/>
              <a:t>financeiro </a:t>
            </a:r>
            <a:r>
              <a:rPr lang="pt-BR" dirty="0"/>
              <a:t>da unidade (planilha); 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Visitas </a:t>
            </a:r>
            <a:r>
              <a:rPr lang="pt-BR" dirty="0"/>
              <a:t>na unidade para o entendimento da rotina dos setores; </a:t>
            </a:r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Levantamento </a:t>
            </a:r>
            <a:r>
              <a:rPr lang="pt-BR" dirty="0"/>
              <a:t>e cobrança dos ofícios pendentes na SES; </a:t>
            </a:r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Problemas </a:t>
            </a:r>
            <a:r>
              <a:rPr lang="pt-BR" dirty="0"/>
              <a:t>com as licenças da unidade; </a:t>
            </a:r>
          </a:p>
          <a:p>
            <a:endParaRPr lang="pt-BR" b="1" dirty="0" smtClean="0"/>
          </a:p>
          <a:p>
            <a:endParaRPr lang="pt-BR" b="1" dirty="0"/>
          </a:p>
          <a:p>
            <a:endParaRPr lang="pt-BR" dirty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171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hcp.org.br/images/layout/imagem-upae-arcoverde-exter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-1" y="-51673"/>
            <a:ext cx="12192001" cy="3578644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0" y="3526971"/>
            <a:ext cx="12192001" cy="3331029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820" y="4969575"/>
            <a:ext cx="2183424" cy="1637568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-136161" y="2358704"/>
            <a:ext cx="124643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smtClean="0">
                <a:solidFill>
                  <a:schemeClr val="bg1"/>
                </a:solidFill>
              </a:rPr>
              <a:t>INDICADORES </a:t>
            </a:r>
          </a:p>
          <a:p>
            <a:pPr algn="ctr"/>
            <a:endParaRPr lang="pt-BR" sz="6600" b="1" dirty="0" smtClean="0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-1369873" y="5979292"/>
            <a:ext cx="83166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</a:rPr>
              <a:t>UPAE - ARCOVERDE</a:t>
            </a:r>
          </a:p>
        </p:txBody>
      </p:sp>
    </p:spTree>
    <p:extLst>
      <p:ext uri="{BB962C8B-B14F-4D97-AF65-F5344CB8AC3E}">
        <p14:creationId xmlns:p14="http://schemas.microsoft.com/office/powerpoint/2010/main" val="387024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665661"/>
              </p:ext>
            </p:extLst>
          </p:nvPr>
        </p:nvGraphicFramePr>
        <p:xfrm>
          <a:off x="463800" y="775335"/>
          <a:ext cx="10058512" cy="5362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3159"/>
                <a:gridCol w="7505353"/>
              </a:tblGrid>
              <a:tr h="218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dirty="0" smtClean="0"/>
                        <a:t>Controle das Listas de Espera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Objetivo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Reduzir o tempo</a:t>
                      </a:r>
                      <a:r>
                        <a:rPr lang="pt-BR" sz="1800" baseline="0" dirty="0" smtClean="0">
                          <a:effectLst/>
                        </a:rPr>
                        <a:t> de espera dos pacientes, controlar as marcações de acordo com as datas de atendimento e evitar faltas.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Fonte de Informação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Relatório Smart</a:t>
                      </a:r>
                      <a:r>
                        <a:rPr lang="pt-BR" sz="1800" baseline="0" dirty="0" smtClean="0">
                          <a:effectLst/>
                        </a:rPr>
                        <a:t> (Bid´s de atendimento) e Planilhas de Controle das filas.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Periodicidade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Diária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Melhor Sentido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Paciente</a:t>
                      </a:r>
                      <a:r>
                        <a:rPr lang="pt-BR" sz="1800" baseline="0" dirty="0" smtClean="0">
                          <a:effectLst/>
                        </a:rPr>
                        <a:t> sair da unidade já com todos os agendamentos.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Implicações para Atingimento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Férias Médicas</a:t>
                      </a:r>
                      <a:endParaRPr lang="pt-BR" sz="18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Demanda superior</a:t>
                      </a:r>
                      <a:r>
                        <a:rPr lang="pt-BR" sz="1800" baseline="0" dirty="0" smtClean="0">
                          <a:effectLst/>
                        </a:rPr>
                        <a:t> a capacidade de oferta.</a:t>
                      </a:r>
                      <a:endParaRPr lang="pt-BR" sz="18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Plano de 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Uma pessoa fica exclusivamente com esse acompanhamento;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Essa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pessoa recebe mensalmente representantes dos municípios para realização de marcações;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Diariamente realiza ligações para os pacientes confirmando presença;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Realiza os encaixes quando há falta de pacientes;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Comunicação constante com os 13 municípios;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Atualização diária das listas, conferindo relatórios no sistema. Deixando acolhimento e recepções informados;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Relatório mensal enviado a chefia imediata.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33172" y="156588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Administrativo/Financeiro</a:t>
            </a:r>
            <a:endParaRPr lang="pt-BR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0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359" y="5670039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333172" y="156588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Administrativo/Financeiro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222259"/>
              </p:ext>
            </p:extLst>
          </p:nvPr>
        </p:nvGraphicFramePr>
        <p:xfrm>
          <a:off x="1742547" y="2353911"/>
          <a:ext cx="8136902" cy="22002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470282"/>
                <a:gridCol w="2094648"/>
                <a:gridCol w="1993944"/>
                <a:gridCol w="1289014"/>
                <a:gridCol w="1289014"/>
              </a:tblGrid>
              <a:tr h="22000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QUANTIFICAÇÃO DOS RESULTADOS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0005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MÊS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Disponibilizado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Perda Primária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smtClean="0">
                          <a:effectLst/>
                        </a:rPr>
                        <a:t>Faltas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Encaixes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JULHO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2030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80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349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301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AGOSTO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2150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81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373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203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</a:rPr>
                        <a:t>SETEMBRO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1826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87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241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246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u="none" strike="noStrike" dirty="0" smtClean="0">
                          <a:effectLst/>
                        </a:rPr>
                        <a:t>OUTUBRO</a:t>
                      </a:r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1890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u="none" strike="noStrike" dirty="0" smtClean="0">
                          <a:effectLst/>
                        </a:rPr>
                        <a:t>NOVEMBRO</a:t>
                      </a:r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866681" y="4950396"/>
            <a:ext cx="7888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Obs. Com os encaixes estamos economizando em média R$ 9.500,00 mês.</a:t>
            </a:r>
            <a:endParaRPr lang="pt-BR" sz="2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47481" y="929935"/>
            <a:ext cx="3255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/>
              <a:t>- Controle das litas de espera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98381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" y="6159786"/>
            <a:ext cx="12192000" cy="1771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" y="6336971"/>
            <a:ext cx="12192000" cy="2047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000" y="5888217"/>
            <a:ext cx="900000" cy="897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26152"/>
              </p:ext>
            </p:extLst>
          </p:nvPr>
        </p:nvGraphicFramePr>
        <p:xfrm>
          <a:off x="170102" y="548910"/>
          <a:ext cx="11278257" cy="5678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768"/>
                <a:gridCol w="8415489"/>
              </a:tblGrid>
              <a:tr h="608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Indicador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Acompanhamento e Controle dos pacientes de primeira consulta (regulação municipal);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Objetivo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/>
                        <a:t>Reduzir erros, manter os prontuários atualizados e identificar/corrigir falha dos municípios</a:t>
                      </a:r>
                      <a:r>
                        <a:rPr lang="pt-BR" sz="1800" baseline="0" dirty="0" smtClean="0">
                          <a:effectLst/>
                        </a:rPr>
                        <a:t>. 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Fonte de Informação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Sistema de Regulação</a:t>
                      </a:r>
                      <a:r>
                        <a:rPr lang="pt-BR" sz="1800" baseline="0" dirty="0" smtClean="0">
                          <a:effectLst/>
                        </a:rPr>
                        <a:t> Municipal e Planilhas do SAME.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Periodicidade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Diária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Melhor Sentido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100% dos</a:t>
                      </a:r>
                      <a:r>
                        <a:rPr lang="pt-BR" sz="1800" baseline="0" dirty="0" smtClean="0">
                          <a:effectLst/>
                        </a:rPr>
                        <a:t> pacientes chegando com documentação completa, sem erros e no sistema.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Implicações para Atingimento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dirty="0" smtClean="0">
                          <a:effectLst/>
                        </a:rPr>
                        <a:t>Falta de Comprometimento</a:t>
                      </a:r>
                      <a:r>
                        <a:rPr lang="pt-BR" sz="1800" baseline="0" dirty="0" smtClean="0">
                          <a:effectLst/>
                        </a:rPr>
                        <a:t> dos reguladores municipais. </a:t>
                      </a:r>
                      <a:endParaRPr lang="pt-BR" sz="18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27920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Plano de Ação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Diariamente a pessoa do SAME confere e relaciona os erros dos pacientes regulados (sem senha, encaminhamento incompleto, falta de carimbo médico etc.)</a:t>
                      </a:r>
                      <a:r>
                        <a:rPr lang="pt-BR" sz="1800" dirty="0" smtClean="0">
                          <a:effectLst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Os problemas com a contra referência: falta de impressão, sem assinatura do médico, sem carimbo - são corrigidas semanalmente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Relatório mensal enviado a chefia imediata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De posse destes dados, participamos mensalmente das reuniões da CIR e Colegiado da GERES para apresentar números e cobrar melhorias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800" u="none" strike="noStrike" dirty="0" smtClean="0">
                          <a:effectLst/>
                        </a:rPr>
                        <a:t>A assistente social auxilia no contato com os municípios quando o paciente chega com documentação incompleta</a:t>
                      </a:r>
                      <a:r>
                        <a:rPr lang="pt-BR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33171" y="11445"/>
            <a:ext cx="5922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Administrativo/Financeiro</a:t>
            </a:r>
            <a:endParaRPr lang="pt-BR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45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1383</Words>
  <Application>Microsoft Office PowerPoint</Application>
  <PresentationFormat>Personalizar</PresentationFormat>
  <Paragraphs>365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</dc:creator>
  <cp:lastModifiedBy>PC-USUARIO</cp:lastModifiedBy>
  <cp:revision>144</cp:revision>
  <cp:lastPrinted>2017-12-01T12:13:12Z</cp:lastPrinted>
  <dcterms:created xsi:type="dcterms:W3CDTF">2017-06-28T23:09:23Z</dcterms:created>
  <dcterms:modified xsi:type="dcterms:W3CDTF">2017-12-05T19:15:56Z</dcterms:modified>
</cp:coreProperties>
</file>