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12" r:id="rId3"/>
    <p:sldId id="314" r:id="rId4"/>
    <p:sldId id="315" r:id="rId5"/>
    <p:sldId id="316" r:id="rId6"/>
    <p:sldId id="317" r:id="rId7"/>
    <p:sldId id="25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30" autoAdjust="0"/>
  </p:normalViewPr>
  <p:slideViewPr>
    <p:cSldViewPr snapToGrid="0">
      <p:cViewPr varScale="1">
        <p:scale>
          <a:sx n="87" d="100"/>
          <a:sy n="87" d="100"/>
        </p:scale>
        <p:origin x="696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2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0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-21700"/>
            <a:ext cx="12192000" cy="68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3418151"/>
            <a:ext cx="12192000" cy="3439851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" name="Retângulo 9"/>
          <p:cNvSpPr/>
          <p:nvPr/>
        </p:nvSpPr>
        <p:spPr>
          <a:xfrm>
            <a:off x="3" y="2"/>
            <a:ext cx="12191998" cy="3429001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45635" y="1479158"/>
            <a:ext cx="91476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</a:rPr>
              <a:t>UPAE PADRE ASSIS NEVES </a:t>
            </a:r>
          </a:p>
          <a:p>
            <a:pPr algn="ctr"/>
            <a:r>
              <a:rPr lang="pt-BR" sz="6000" b="1" dirty="0">
                <a:solidFill>
                  <a:schemeClr val="bg1"/>
                </a:solidFill>
              </a:rPr>
              <a:t>Belo Jardim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55" y="4732308"/>
            <a:ext cx="1559452" cy="146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52754" y="-121186"/>
            <a:ext cx="12139246" cy="6814208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pt-BR" sz="1801"/>
              <a:t>Consultas Contratadas</a:t>
            </a:r>
          </a:p>
          <a:p>
            <a:pPr fontAlgn="ctr"/>
            <a:r>
              <a:rPr lang="pt-BR" sz="1801" b="1"/>
              <a:t>1.985</a:t>
            </a:r>
            <a:endParaRPr lang="pt-BR" sz="1801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</a:t>
            </a:r>
            <a:r>
              <a:rPr lang="pt-BR" sz="3200" b="1" dirty="0" smtClean="0">
                <a:solidFill>
                  <a:srgbClr val="0070C0"/>
                </a:solidFill>
              </a:rPr>
              <a:t>Fevereiro/2018</a:t>
            </a:r>
            <a:endParaRPr lang="pt-BR" sz="3200" b="1" dirty="0">
              <a:solidFill>
                <a:srgbClr val="0070C0"/>
              </a:solidFill>
            </a:endParaRPr>
          </a:p>
          <a:p>
            <a:r>
              <a:rPr lang="pt-BR" sz="3200" b="1" dirty="0">
                <a:solidFill>
                  <a:srgbClr val="0070C0"/>
                </a:solidFill>
              </a:rPr>
              <a:t>Consultas Médicas</a:t>
            </a: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849478"/>
              </p:ext>
            </p:extLst>
          </p:nvPr>
        </p:nvGraphicFramePr>
        <p:xfrm>
          <a:off x="1331942" y="2617482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Contratadas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Ofertadas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Agendadas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Executadas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+mn-lt"/>
                        </a:rPr>
                        <a:t>1.985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1.804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1.696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1.487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209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766194"/>
              </p:ext>
            </p:extLst>
          </p:nvPr>
        </p:nvGraphicFramePr>
        <p:xfrm>
          <a:off x="1321491" y="3822854"/>
          <a:ext cx="5881255" cy="125147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7624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Ofertada x Contratada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Agendada x Ofertada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Executada x Agendada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</a:rPr>
                        <a:t>Executada x Contratada</a:t>
                      </a:r>
                      <a:endParaRPr lang="pt-BR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90,8%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87,6%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74,9%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17006"/>
              </p:ext>
            </p:extLst>
          </p:nvPr>
        </p:nvGraphicFramePr>
        <p:xfrm>
          <a:off x="8356762" y="2894415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7584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</a:t>
            </a:r>
            <a:r>
              <a:rPr lang="pt-BR" sz="3200" b="1" dirty="0" smtClean="0">
                <a:solidFill>
                  <a:srgbClr val="0070C0"/>
                </a:solidFill>
              </a:rPr>
              <a:t>Fevereiro/2018</a:t>
            </a:r>
            <a:endParaRPr lang="pt-BR" sz="3200" b="1" dirty="0">
              <a:solidFill>
                <a:srgbClr val="0070C0"/>
              </a:solidFill>
            </a:endParaRPr>
          </a:p>
          <a:p>
            <a:r>
              <a:rPr lang="pt-BR" sz="3200" b="1" dirty="0">
                <a:solidFill>
                  <a:srgbClr val="0070C0"/>
                </a:solidFill>
              </a:rPr>
              <a:t>Consultas Multiprofissionais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6669" y="1852722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22933"/>
              </p:ext>
            </p:extLst>
          </p:nvPr>
        </p:nvGraphicFramePr>
        <p:xfrm>
          <a:off x="1175505" y="2627521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Contratadas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Ofertadas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Agendadas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Consultas Executadas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450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1.035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882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738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144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64199"/>
              </p:ext>
            </p:extLst>
          </p:nvPr>
        </p:nvGraphicFramePr>
        <p:xfrm>
          <a:off x="1175505" y="3811889"/>
          <a:ext cx="5881255" cy="119938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2415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Ofertada x Contratada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Agendada x Ofertada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Executada x Agendada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+mn-lt"/>
                        </a:rPr>
                        <a:t>Executada x Contratada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230%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85,2%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83,6%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910045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214173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7584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</a:t>
            </a:r>
            <a:r>
              <a:rPr lang="pt-BR" sz="3200" b="1" dirty="0" smtClean="0">
                <a:solidFill>
                  <a:srgbClr val="0070C0"/>
                </a:solidFill>
              </a:rPr>
              <a:t>- Fevereiro/2018</a:t>
            </a:r>
            <a:endParaRPr lang="pt-BR" sz="3200" b="1" dirty="0">
              <a:solidFill>
                <a:srgbClr val="0070C0"/>
              </a:solidFill>
            </a:endParaRPr>
          </a:p>
          <a:p>
            <a:r>
              <a:rPr lang="pt-BR" sz="3200" b="1" dirty="0">
                <a:solidFill>
                  <a:srgbClr val="0070C0"/>
                </a:solidFill>
              </a:rPr>
              <a:t>Sessões de </a:t>
            </a:r>
            <a:r>
              <a:rPr lang="pt-BR" sz="3200" b="1" dirty="0" smtClean="0">
                <a:solidFill>
                  <a:srgbClr val="0070C0"/>
                </a:solidFill>
              </a:rPr>
              <a:t>Fisioterapia</a:t>
            </a:r>
            <a:endParaRPr lang="pt-BR" sz="32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06669" y="1852722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715696"/>
              </p:ext>
            </p:extLst>
          </p:nvPr>
        </p:nvGraphicFramePr>
        <p:xfrm>
          <a:off x="1267752" y="2650593"/>
          <a:ext cx="5881257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169568"/>
                <a:gridCol w="1286524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Atendimentos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Pacientes</a:t>
                      </a:r>
                      <a:r>
                        <a:rPr lang="pt-BR" sz="1400" b="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Faltosos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450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477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595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473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122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243046"/>
              </p:ext>
            </p:extLst>
          </p:nvPr>
        </p:nvGraphicFramePr>
        <p:xfrm>
          <a:off x="1267752" y="3768436"/>
          <a:ext cx="5881255" cy="119938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85004"/>
                <a:gridCol w="1405079"/>
                <a:gridCol w="1545586"/>
                <a:gridCol w="1545586"/>
              </a:tblGrid>
              <a:tr h="32415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1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Contratado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106%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79,4%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105,1%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09143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424623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48757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8"/>
            <a:ext cx="8094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Atendimento Ambulatorial Especializado Resultado Operacional - </a:t>
            </a:r>
            <a:r>
              <a:rPr lang="pt-BR" sz="3200" b="1" dirty="0" smtClean="0">
                <a:solidFill>
                  <a:srgbClr val="0070C0"/>
                </a:solidFill>
              </a:rPr>
              <a:t>Fevereiro/2018</a:t>
            </a:r>
            <a:endParaRPr lang="pt-BR" sz="3200" b="1" dirty="0">
              <a:solidFill>
                <a:srgbClr val="0070C0"/>
              </a:solidFill>
            </a:endParaRPr>
          </a:p>
          <a:p>
            <a:r>
              <a:rPr lang="pt-BR" sz="3200" b="1" dirty="0" smtClean="0">
                <a:solidFill>
                  <a:srgbClr val="0070C0"/>
                </a:solidFill>
              </a:rPr>
              <a:t>Exames* </a:t>
            </a:r>
            <a:r>
              <a:rPr lang="pt-BR" b="1" dirty="0" smtClean="0">
                <a:solidFill>
                  <a:srgbClr val="0070C0"/>
                </a:solidFill>
              </a:rPr>
              <a:t>Quantitativo não contratual.</a:t>
            </a:r>
            <a:endParaRPr lang="pt-BR" b="1" dirty="0">
              <a:solidFill>
                <a:srgbClr val="0070C0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702413"/>
              </p:ext>
            </p:extLst>
          </p:nvPr>
        </p:nvGraphicFramePr>
        <p:xfrm>
          <a:off x="1856522" y="2652630"/>
          <a:ext cx="4703720" cy="80147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152859"/>
                <a:gridCol w="1278555"/>
                <a:gridCol w="1136153"/>
                <a:gridCol w="1136153"/>
              </a:tblGrid>
              <a:tr h="50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Exames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/>
                        <a:t>Ofertado</a:t>
                      </a:r>
                      <a:endParaRPr lang="pt-BR" sz="1400" b="0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Executado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6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TODOS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1.301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982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937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534917"/>
              </p:ext>
            </p:extLst>
          </p:nvPr>
        </p:nvGraphicFramePr>
        <p:xfrm>
          <a:off x="1828800" y="3768436"/>
          <a:ext cx="4704202" cy="105060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229035"/>
                <a:gridCol w="2475167"/>
              </a:tblGrid>
              <a:tr h="32415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Percentual </a:t>
                      </a:r>
                      <a:r>
                        <a:rPr lang="pt-BR" sz="1400" dirty="0">
                          <a:effectLst/>
                        </a:rPr>
                        <a:t>Alcance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2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Ofertado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+mn-lt"/>
                        </a:rPr>
                        <a:t>Executado </a:t>
                      </a:r>
                      <a:r>
                        <a:rPr lang="pt-BR" sz="1400" b="0" dirty="0">
                          <a:effectLst/>
                          <a:latin typeface="+mn-lt"/>
                        </a:rPr>
                        <a:t>x </a:t>
                      </a:r>
                      <a:r>
                        <a:rPr lang="pt-BR" sz="1400" b="0" dirty="0" smtClean="0">
                          <a:effectLst/>
                          <a:latin typeface="+mn-lt"/>
                        </a:rPr>
                        <a:t>Agendado</a:t>
                      </a:r>
                      <a:endParaRPr lang="pt-BR" sz="1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2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75,4%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95,4%</a:t>
                      </a:r>
                      <a:endParaRPr lang="pt-BR" sz="1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994067"/>
              </p:ext>
            </p:extLst>
          </p:nvPr>
        </p:nvGraphicFramePr>
        <p:xfrm>
          <a:off x="8232266" y="2906894"/>
          <a:ext cx="2550068" cy="15802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133364"/>
                <a:gridCol w="1416704"/>
              </a:tblGrid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Perda Primária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P.P.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% Absenteísmo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0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69583" y="5550773"/>
            <a:ext cx="485455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PERDA PRIMÁRIA</a:t>
            </a:r>
            <a:r>
              <a:rPr lang="pt-BR" sz="1051" dirty="0"/>
              <a:t>: OFERTADO - AGENDADO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AGENDADAS x 100/ CONSULTAS OFERTADAS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903932" y="5569181"/>
            <a:ext cx="4727865" cy="41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1" b="1" dirty="0"/>
              <a:t>ABSENTEISMO</a:t>
            </a:r>
            <a:r>
              <a:rPr lang="pt-BR" sz="1051" dirty="0"/>
              <a:t>: AGENDADO - EXECUTADO</a:t>
            </a:r>
          </a:p>
          <a:p>
            <a:r>
              <a:rPr lang="pt-BR" sz="1051" b="1" dirty="0"/>
              <a:t>PERCENTUAL</a:t>
            </a:r>
            <a:r>
              <a:rPr lang="pt-BR" sz="1051" dirty="0"/>
              <a:t>: CONSULTAS NÃO REALIZADAS x 100/CONSULTAS AGENDADAS</a:t>
            </a:r>
          </a:p>
        </p:txBody>
      </p:sp>
    </p:spTree>
    <p:extLst>
      <p:ext uri="{BB962C8B-B14F-4D97-AF65-F5344CB8AC3E}">
        <p14:creationId xmlns:p14="http://schemas.microsoft.com/office/powerpoint/2010/main" val="32230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48757"/>
            <a:ext cx="12139246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sz="1801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4" y="5900475"/>
            <a:ext cx="12052837" cy="792549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7930" y="472677"/>
            <a:ext cx="2304489" cy="999831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21498" y="149512"/>
            <a:ext cx="8094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70C0"/>
                </a:solidFill>
              </a:rPr>
              <a:t>Atendimento Ambulatorial Especializado Resultado Operacional - </a:t>
            </a:r>
            <a:r>
              <a:rPr lang="pt-BR" sz="2000" b="1" dirty="0" smtClean="0">
                <a:solidFill>
                  <a:srgbClr val="0070C0"/>
                </a:solidFill>
              </a:rPr>
              <a:t>Fevereiro/2018</a:t>
            </a:r>
            <a:endParaRPr lang="pt-BR" sz="2000" b="1" dirty="0">
              <a:solidFill>
                <a:srgbClr val="0070C0"/>
              </a:solidFill>
            </a:endParaRPr>
          </a:p>
          <a:p>
            <a:r>
              <a:rPr lang="pt-BR" sz="2000" b="1" dirty="0">
                <a:solidFill>
                  <a:srgbClr val="0070C0"/>
                </a:solidFill>
              </a:rPr>
              <a:t>Exames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412702"/>
              </p:ext>
            </p:extLst>
          </p:nvPr>
        </p:nvGraphicFramePr>
        <p:xfrm>
          <a:off x="3999126" y="771190"/>
          <a:ext cx="3902898" cy="5405778"/>
        </p:xfrm>
        <a:graphic>
          <a:graphicData uri="http://schemas.openxmlformats.org/drawingml/2006/table">
            <a:tbl>
              <a:tblPr/>
              <a:tblGrid>
                <a:gridCol w="1781578"/>
                <a:gridCol w="530330"/>
                <a:gridCol w="530330"/>
                <a:gridCol w="530330"/>
                <a:gridCol w="530330"/>
              </a:tblGrid>
              <a:tr h="200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EXAME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Endoscopia Digestiva Alta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Biópsia de EDA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Exérese de nódulo de mama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Biópsia de mama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Exérese de pele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Biópsia dermatológica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Audiometria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Impedanciometria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Otoneurológico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ECG 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HOLTER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Teste Ergométrico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Espirometria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Densitometria Óssea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Mamografia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Radiologia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USG geral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Fundoscopia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Tonometria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Urofluxometria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Cistoscopia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Colposcopia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Biópsia de colo de utero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  <a:tr h="200214"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TOTAIS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1.380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74" marR="7674" marT="7674" marB="0" anchor="ctr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05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2"/>
            <a:ext cx="12192000" cy="787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3" y="2"/>
            <a:ext cx="12191998" cy="7874757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0502" y="746384"/>
            <a:ext cx="655930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</a:rPr>
              <a:t>Obrigada,</a:t>
            </a:r>
          </a:p>
          <a:p>
            <a:endParaRPr lang="pt-BR" sz="4400" b="1" dirty="0">
              <a:solidFill>
                <a:schemeClr val="bg1"/>
              </a:solidFill>
            </a:endParaRPr>
          </a:p>
          <a:p>
            <a:r>
              <a:rPr lang="pt-BR" sz="4400" b="1" dirty="0" smtClean="0">
                <a:solidFill>
                  <a:schemeClr val="bg1"/>
                </a:solidFill>
              </a:rPr>
              <a:t>Alexandra Silvestre</a:t>
            </a:r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89431" y="5346135"/>
            <a:ext cx="5735717" cy="1085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732" y="5671186"/>
            <a:ext cx="2051902" cy="403986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68" y="5662665"/>
            <a:ext cx="834986" cy="45279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365" y="5442674"/>
            <a:ext cx="899850" cy="818522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805" y="5630243"/>
            <a:ext cx="834985" cy="43575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3514410"/>
            <a:ext cx="1774679" cy="1671199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14" y="3687364"/>
            <a:ext cx="823210" cy="114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1780</TotalTime>
  <Words>506</Words>
  <Application>Microsoft Office PowerPoint</Application>
  <PresentationFormat>Widescreen</PresentationFormat>
  <Paragraphs>270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Lidiane Regino</cp:lastModifiedBy>
  <cp:revision>132</cp:revision>
  <dcterms:created xsi:type="dcterms:W3CDTF">2017-06-28T23:09:23Z</dcterms:created>
  <dcterms:modified xsi:type="dcterms:W3CDTF">2018-03-07T14:40:14Z</dcterms:modified>
</cp:coreProperties>
</file>