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4" r:id="rId2"/>
    <p:sldId id="314" r:id="rId3"/>
    <p:sldId id="316" r:id="rId4"/>
    <p:sldId id="315" r:id="rId5"/>
    <p:sldId id="313" r:id="rId6"/>
    <p:sldId id="257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C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Estilo com Tema 1 - Ênfase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Estilo com Tema 1 - Ênfas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D113A9D2-9D6B-4929-AA2D-F23B5EE8CBE7}" styleName="Estilo com Tema 2 - Ênfase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Estilo Médio 1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ABFCF23-3B69-468F-B69F-88F6DE6A72F2}" styleName="Estilo Médio 1 - Ênfas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FD0F851-EC5A-4D38-B0AD-8093EC10F338}" styleName="Estilo Claro 1 - Ênfase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Estilo Claro 3 - Ênfase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90" d="100"/>
          <a:sy n="90" d="100"/>
        </p:scale>
        <p:origin x="-576" y="-1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10/01/2018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4929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10/01/2018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8266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10/01/2018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4220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10/01/2018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3915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10/01/2018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3752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10/01/2018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8933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10/01/2018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8663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10/01/2018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1692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10/01/2018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1725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10/01/2018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88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10/01/2018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6980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43239C-21C2-4F19-9AA0-26B5BE984ACF}" type="datetimeFigureOut">
              <a:rPr lang="pt-BR" smtClean="0"/>
              <a:t>10/01/2018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AE87AB-F212-4B2F-BB13-CBFC4908FB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426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www.hcp.org.br/images/layout/upae-padre-assis-neves-belo-jardi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21701"/>
            <a:ext cx="12192000" cy="6879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tângulo 8"/>
          <p:cNvSpPr/>
          <p:nvPr/>
        </p:nvSpPr>
        <p:spPr>
          <a:xfrm>
            <a:off x="0" y="3418149"/>
            <a:ext cx="12192000" cy="3439851"/>
          </a:xfrm>
          <a:prstGeom prst="rect">
            <a:avLst/>
          </a:prstGeom>
          <a:solidFill>
            <a:srgbClr val="92D050">
              <a:alpha val="8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tângulo 9"/>
          <p:cNvSpPr/>
          <p:nvPr/>
        </p:nvSpPr>
        <p:spPr>
          <a:xfrm>
            <a:off x="1" y="1"/>
            <a:ext cx="12191999" cy="3429000"/>
          </a:xfrm>
          <a:prstGeom prst="rect">
            <a:avLst/>
          </a:prstGeom>
          <a:solidFill>
            <a:srgbClr val="0070C0">
              <a:alpha val="8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1445632" y="1479157"/>
            <a:ext cx="914767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 smtClean="0">
                <a:solidFill>
                  <a:schemeClr val="bg1"/>
                </a:solidFill>
              </a:rPr>
              <a:t>UPAE PADRE ASSIS NEVES </a:t>
            </a:r>
          </a:p>
          <a:p>
            <a:pPr algn="ctr"/>
            <a:r>
              <a:rPr lang="pt-BR" sz="6000" b="1" dirty="0" smtClean="0">
                <a:solidFill>
                  <a:schemeClr val="bg1"/>
                </a:solidFill>
              </a:rPr>
              <a:t>Belo Jardim</a:t>
            </a:r>
            <a:endParaRPr lang="pt-BR" sz="6000" b="1" dirty="0">
              <a:solidFill>
                <a:schemeClr val="bg1"/>
              </a:solidFill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2455" y="4732309"/>
            <a:ext cx="1559452" cy="1468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646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0" y="-17584"/>
            <a:ext cx="12139246" cy="6858000"/>
          </a:xfrm>
          <a:prstGeom prst="rect">
            <a:avLst/>
          </a:prstGeom>
          <a:solidFill>
            <a:srgbClr val="F7FCF2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 dirty="0"/>
          </a:p>
        </p:txBody>
      </p:sp>
      <p:sp>
        <p:nvSpPr>
          <p:cNvPr id="2" name="CaixaDeTexto 1"/>
          <p:cNvSpPr txBox="1"/>
          <p:nvPr/>
        </p:nvSpPr>
        <p:spPr>
          <a:xfrm>
            <a:off x="441835" y="518967"/>
            <a:ext cx="80941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solidFill>
                  <a:srgbClr val="0070C0"/>
                </a:solidFill>
              </a:rPr>
              <a:t>Atendimento Ambulatorial Especializado </a:t>
            </a:r>
            <a:endParaRPr lang="pt-BR" sz="2400" b="1" dirty="0" smtClean="0">
              <a:solidFill>
                <a:srgbClr val="0070C0"/>
              </a:solidFill>
            </a:endParaRPr>
          </a:p>
          <a:p>
            <a:r>
              <a:rPr lang="pt-BR" sz="2400" b="1" dirty="0" smtClean="0">
                <a:solidFill>
                  <a:srgbClr val="0070C0"/>
                </a:solidFill>
              </a:rPr>
              <a:t>Dezembro/2017</a:t>
            </a:r>
            <a:endParaRPr lang="pt-BR" sz="2400" b="1" dirty="0">
              <a:solidFill>
                <a:srgbClr val="0070C0"/>
              </a:solidFill>
            </a:endParaRPr>
          </a:p>
        </p:txBody>
      </p:sp>
      <p:pic>
        <p:nvPicPr>
          <p:cNvPr id="20" name="Imagem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81" y="5900473"/>
            <a:ext cx="12052837" cy="792549"/>
          </a:xfrm>
          <a:prstGeom prst="rect">
            <a:avLst/>
          </a:prstGeom>
        </p:spPr>
      </p:pic>
      <p:pic>
        <p:nvPicPr>
          <p:cNvPr id="21" name="Imagem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17930" y="472676"/>
            <a:ext cx="2304488" cy="999831"/>
          </a:xfrm>
          <a:prstGeom prst="rect">
            <a:avLst/>
          </a:prstGeom>
        </p:spPr>
      </p:pic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8505186"/>
              </p:ext>
            </p:extLst>
          </p:nvPr>
        </p:nvGraphicFramePr>
        <p:xfrm>
          <a:off x="1904991" y="2196711"/>
          <a:ext cx="8763645" cy="284988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2496888"/>
                <a:gridCol w="1268867"/>
                <a:gridCol w="2122919"/>
                <a:gridCol w="1371600"/>
                <a:gridCol w="1503371"/>
              </a:tblGrid>
              <a:tr h="370840">
                <a:tc>
                  <a:txBody>
                    <a:bodyPr/>
                    <a:lstStyle/>
                    <a:p>
                      <a:endParaRPr lang="pt-B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Contrato</a:t>
                      </a:r>
                      <a:endParaRPr lang="pt-B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Disponibilizado</a:t>
                      </a:r>
                      <a:endParaRPr lang="pt-B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Agendado</a:t>
                      </a:r>
                      <a:endParaRPr lang="pt-B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Executado</a:t>
                      </a:r>
                      <a:endParaRPr lang="pt-B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Consultas Médicas</a:t>
                      </a:r>
                      <a:endParaRPr lang="pt-BR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1.985</a:t>
                      </a:r>
                      <a:endParaRPr lang="pt-B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1.906</a:t>
                      </a:r>
                      <a:endParaRPr lang="pt-B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1.824</a:t>
                      </a:r>
                      <a:endParaRPr lang="pt-B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1.668</a:t>
                      </a:r>
                      <a:endParaRPr lang="pt-B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Consultas Multiprofissionais</a:t>
                      </a:r>
                      <a:endParaRPr lang="pt-BR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450</a:t>
                      </a:r>
                      <a:endParaRPr lang="pt-B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1.031</a:t>
                      </a:r>
                      <a:endParaRPr lang="pt-B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772</a:t>
                      </a:r>
                      <a:endParaRPr lang="pt-B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637</a:t>
                      </a:r>
                      <a:endParaRPr lang="pt-B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Sessão de Fisioterapia</a:t>
                      </a:r>
                      <a:endParaRPr lang="pt-BR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450</a:t>
                      </a:r>
                      <a:endParaRPr lang="pt-B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510</a:t>
                      </a:r>
                      <a:endParaRPr lang="pt-B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492</a:t>
                      </a:r>
                      <a:endParaRPr lang="pt-B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461</a:t>
                      </a:r>
                      <a:endParaRPr lang="pt-B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Exames – Patologia Clínica</a:t>
                      </a:r>
                      <a:endParaRPr lang="pt-BR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*</a:t>
                      </a:r>
                      <a:endParaRPr lang="pt-B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Demanda</a:t>
                      </a:r>
                      <a:endParaRPr lang="pt-B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2.177</a:t>
                      </a:r>
                      <a:endParaRPr lang="pt-B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2.177</a:t>
                      </a:r>
                      <a:endParaRPr lang="pt-B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Exames Complementares</a:t>
                      </a:r>
                      <a:endParaRPr lang="pt-BR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*</a:t>
                      </a:r>
                      <a:endParaRPr lang="pt-B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1.561</a:t>
                      </a:r>
                      <a:endParaRPr lang="pt-B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1.162</a:t>
                      </a:r>
                      <a:endParaRPr lang="pt-B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1.123</a:t>
                      </a:r>
                      <a:endParaRPr lang="pt-B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8497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-243966" y="-17584"/>
            <a:ext cx="12383212" cy="6858000"/>
          </a:xfrm>
          <a:prstGeom prst="rect">
            <a:avLst/>
          </a:prstGeom>
          <a:solidFill>
            <a:srgbClr val="F7FCF2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 dirty="0"/>
          </a:p>
        </p:txBody>
      </p:sp>
      <p:sp>
        <p:nvSpPr>
          <p:cNvPr id="2" name="CaixaDeTexto 1"/>
          <p:cNvSpPr txBox="1"/>
          <p:nvPr/>
        </p:nvSpPr>
        <p:spPr>
          <a:xfrm>
            <a:off x="441835" y="518967"/>
            <a:ext cx="80941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Atendimento Ambulatorial Especializado </a:t>
            </a:r>
            <a:endParaRPr lang="pt-BR" sz="24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r>
              <a:rPr lang="pt-BR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Dezembro/2017</a:t>
            </a:r>
            <a:endParaRPr lang="pt-BR" sz="24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" name="Imagem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81" y="5900473"/>
            <a:ext cx="12052837" cy="792549"/>
          </a:xfrm>
          <a:prstGeom prst="rect">
            <a:avLst/>
          </a:prstGeom>
        </p:spPr>
      </p:pic>
      <p:pic>
        <p:nvPicPr>
          <p:cNvPr id="21" name="Imagem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17930" y="472676"/>
            <a:ext cx="2304488" cy="999831"/>
          </a:xfrm>
          <a:prstGeom prst="rect">
            <a:avLst/>
          </a:prstGeom>
        </p:spPr>
      </p:pic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7041758"/>
              </p:ext>
            </p:extLst>
          </p:nvPr>
        </p:nvGraphicFramePr>
        <p:xfrm>
          <a:off x="2743200" y="2260507"/>
          <a:ext cx="7177548" cy="189992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1757391"/>
                <a:gridCol w="1729641"/>
                <a:gridCol w="1822135"/>
                <a:gridCol w="186838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Consultas </a:t>
                      </a:r>
                    </a:p>
                    <a:p>
                      <a:pPr algn="ctr"/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Contratadas</a:t>
                      </a:r>
                      <a:endParaRPr lang="pt-B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Consultas Ofertadas</a:t>
                      </a:r>
                      <a:endParaRPr lang="pt-B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Consultas Agendadas</a:t>
                      </a:r>
                      <a:endParaRPr lang="pt-B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Consultas Executadas</a:t>
                      </a:r>
                      <a:endParaRPr lang="pt-B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latin typeface="Arial" pitchFamily="34" charset="0"/>
                          <a:cs typeface="Arial" pitchFamily="34" charset="0"/>
                        </a:rPr>
                        <a:t>1.985</a:t>
                      </a:r>
                      <a:endParaRPr lang="pt-BR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latin typeface="Arial" pitchFamily="34" charset="0"/>
                          <a:cs typeface="Arial" pitchFamily="34" charset="0"/>
                        </a:rPr>
                        <a:t>1.906</a:t>
                      </a:r>
                      <a:endParaRPr lang="pt-BR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latin typeface="Arial" pitchFamily="34" charset="0"/>
                          <a:cs typeface="Arial" pitchFamily="34" charset="0"/>
                        </a:rPr>
                        <a:t>1.824</a:t>
                      </a:r>
                      <a:endParaRPr lang="pt-BR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latin typeface="Arial" pitchFamily="34" charset="0"/>
                          <a:cs typeface="Arial" pitchFamily="34" charset="0"/>
                        </a:rPr>
                        <a:t>1.668</a:t>
                      </a:r>
                      <a:endParaRPr lang="pt-BR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itchFamily="34" charset="0"/>
                          <a:cs typeface="Arial" pitchFamily="34" charset="0"/>
                        </a:rPr>
                        <a:t>Ofertada</a:t>
                      </a:r>
                      <a:r>
                        <a:rPr lang="pt-BR" sz="1600" b="1" baseline="0" dirty="0" smtClean="0">
                          <a:latin typeface="Arial" pitchFamily="34" charset="0"/>
                          <a:cs typeface="Arial" pitchFamily="34" charset="0"/>
                        </a:rPr>
                        <a:t> x Contratada</a:t>
                      </a:r>
                      <a:endParaRPr lang="pt-BR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itchFamily="34" charset="0"/>
                          <a:cs typeface="Arial" pitchFamily="34" charset="0"/>
                        </a:rPr>
                        <a:t>Agendada x Ofertada</a:t>
                      </a:r>
                      <a:endParaRPr lang="pt-BR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itchFamily="34" charset="0"/>
                          <a:cs typeface="Arial" pitchFamily="34" charset="0"/>
                        </a:rPr>
                        <a:t>Executada x Agendada</a:t>
                      </a:r>
                      <a:endParaRPr lang="pt-BR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itchFamily="34" charset="0"/>
                          <a:cs typeface="Arial" pitchFamily="34" charset="0"/>
                        </a:rPr>
                        <a:t>Executada x Contratada</a:t>
                      </a:r>
                      <a:endParaRPr lang="pt-BR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latin typeface="Arial" pitchFamily="34" charset="0"/>
                          <a:cs typeface="Arial" pitchFamily="34" charset="0"/>
                        </a:rPr>
                        <a:t>96%</a:t>
                      </a:r>
                      <a:endParaRPr lang="pt-BR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latin typeface="Arial" pitchFamily="34" charset="0"/>
                          <a:cs typeface="Arial" pitchFamily="34" charset="0"/>
                        </a:rPr>
                        <a:t>95,6%</a:t>
                      </a:r>
                      <a:endParaRPr lang="pt-BR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latin typeface="Arial" pitchFamily="34" charset="0"/>
                          <a:cs typeface="Arial" pitchFamily="34" charset="0"/>
                        </a:rPr>
                        <a:t>91,4%</a:t>
                      </a:r>
                      <a:endParaRPr lang="pt-BR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latin typeface="Arial" pitchFamily="34" charset="0"/>
                          <a:cs typeface="Arial" pitchFamily="34" charset="0"/>
                        </a:rPr>
                        <a:t>84%</a:t>
                      </a:r>
                      <a:endParaRPr lang="pt-BR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535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-191212" y="-17584"/>
            <a:ext cx="12383212" cy="6858000"/>
          </a:xfrm>
          <a:prstGeom prst="rect">
            <a:avLst/>
          </a:prstGeom>
          <a:solidFill>
            <a:srgbClr val="F7FCF2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441835" y="518967"/>
            <a:ext cx="84576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Licenças e </a:t>
            </a:r>
            <a:r>
              <a:rPr lang="pt-BR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Credenciamentos - </a:t>
            </a:r>
            <a:r>
              <a:rPr lang="pt-BR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Controle dos Processos </a:t>
            </a:r>
            <a:r>
              <a:rPr lang="pt-BR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Gestão HCP</a:t>
            </a:r>
            <a:endParaRPr lang="pt-BR" sz="24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" name="Imagem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81" y="5900473"/>
            <a:ext cx="12052837" cy="792549"/>
          </a:xfrm>
          <a:prstGeom prst="rect">
            <a:avLst/>
          </a:prstGeom>
        </p:spPr>
      </p:pic>
      <p:pic>
        <p:nvPicPr>
          <p:cNvPr id="21" name="Imagem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17930" y="472676"/>
            <a:ext cx="2304488" cy="999831"/>
          </a:xfrm>
          <a:prstGeom prst="rect">
            <a:avLst/>
          </a:prstGeom>
        </p:spPr>
      </p:pic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6837381"/>
              </p:ext>
            </p:extLst>
          </p:nvPr>
        </p:nvGraphicFramePr>
        <p:xfrm>
          <a:off x="1095154" y="1690577"/>
          <a:ext cx="10366744" cy="4043189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2696029"/>
                <a:gridCol w="1233330"/>
                <a:gridCol w="1567673"/>
                <a:gridCol w="1180214"/>
                <a:gridCol w="3689498"/>
              </a:tblGrid>
              <a:tr h="340242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HABILITAÇÕES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00" marR="8400" marT="840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2697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Licença/Credenciamento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00" marR="8400" marT="840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Órgão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00" marR="8400" marT="840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Número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00" marR="8400" marT="840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Vencimento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00" marR="8400" marT="840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Observação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00" marR="8400" marT="840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14920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Licença Sanitária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00" marR="8400" marT="84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ANVISA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00" marR="8400" marT="84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905.900-4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00" marR="8400" marT="84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 err="1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fev</a:t>
                      </a:r>
                      <a:r>
                        <a:rPr lang="pt-BR" sz="12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/18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00" marR="8400" marT="84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00" marR="8400" marT="8400" marB="0" anchor="b"/>
                </a:tc>
              </a:tr>
              <a:tr h="64891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Atestado de Regularidade</a:t>
                      </a:r>
                      <a:endParaRPr lang="pt-BR" sz="1200" b="1" i="0" u="none" strike="noStrike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00" marR="8400" marT="84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Bombeiro</a:t>
                      </a:r>
                      <a:endParaRPr lang="pt-BR" sz="1200" b="1" i="0" u="none" strike="noStrike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00" marR="8400" marT="84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pt-BR" sz="1200" b="1" i="0" u="none" strike="noStrike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00" marR="8400" marT="84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pt-BR" sz="1200" b="1" i="0" u="none" strike="noStrike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00" marR="8400" marT="840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Processo  do  CBMPE ,  em assinatura na CINZEL  empresa  responsável pela obra , para  seguir com o protocolo de entrada  no órgão regulamentador.  </a:t>
                      </a:r>
                      <a:endParaRPr lang="pt-BR" sz="1200" b="1" i="0" u="none" strike="noStrike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00" marR="8400" marT="8400" marB="0" anchor="ctr"/>
                </a:tc>
              </a:tr>
              <a:tr h="49064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Alvará de funcionamento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00" marR="8400" marT="84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Prefeitura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00" marR="8400" marT="84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10354597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00" marR="8400" marT="84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2016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00" marR="8400" marT="840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Este processo depende do protocolo do CBMPE para retirada do  Alvará provisório de funcionamento.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00" marR="8400" marT="8400" marB="0" anchor="ctr"/>
                </a:tc>
              </a:tr>
              <a:tr h="15827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L.O 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00" marR="8400" marT="840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CPRH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00" marR="8400" marT="84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00" marR="8400" marT="84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00" marR="8400" marT="8400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Depende do protocolo do CBMPE.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00" marR="8400" marT="8400" marB="0" anchor="ctr"/>
                </a:tc>
              </a:tr>
              <a:tr h="15827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L.I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00" marR="8400" marT="840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CPRH 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00" marR="8400" marT="840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 02.14.11.006063-6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00" marR="8400" marT="84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00" marR="8400" marT="8400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Obra autorizada pela  CPRH.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00" marR="8400" marT="8400" marB="0" anchor="ctr"/>
                </a:tc>
              </a:tr>
              <a:tr h="331855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CONSELHOS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00" marR="8400" marT="840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3391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Certidão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00" marR="8400" marT="840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Órgão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00" marR="8400" marT="840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Número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00" marR="8400" marT="840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Vencimento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00" marR="8400" marT="840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Observação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00" marR="8400" marT="840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22949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Certidão de Regularidade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00" marR="8400" marT="84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CRF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00" marR="8400" marT="84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15340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00" marR="8400" marT="840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mar/18</a:t>
                      </a:r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00" marR="8400" marT="84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00" marR="8400" marT="8400" marB="0" anchor="b"/>
                </a:tc>
              </a:tr>
              <a:tr h="221580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Certidão de Regularidade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00" marR="8400" marT="84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CREMEPE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00" marR="8400" marT="840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0002909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00" marR="8400" marT="84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dez/17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00" marR="8400" marT="84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PROCESSO EM ANDAMENTO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00" marR="8400" marT="8400" marB="0" anchor="ctr"/>
                </a:tc>
              </a:tr>
              <a:tr h="35611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Certidão de </a:t>
                      </a:r>
                      <a:r>
                        <a:rPr lang="pt-BR" sz="12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Responsabilidade </a:t>
                      </a:r>
                      <a:r>
                        <a:rPr lang="pt-BR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Técnica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00" marR="8400" marT="84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COREN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00" marR="8400" marT="84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0352/17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00" marR="8400" marT="84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nov</a:t>
                      </a:r>
                      <a:r>
                        <a:rPr lang="pt-BR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/18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00" marR="8400" marT="84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00" marR="8400" marT="8400" marB="0" anchor="b"/>
                </a:tc>
              </a:tr>
              <a:tr h="19783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Certificado de Cadastro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00" marR="8400" marT="84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CRTR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00" marR="8400" marT="84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00247 J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00" marR="8400" marT="84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nov/18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00" marR="8400" marT="84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00" marR="8400" marT="8400" marB="0" anchor="b"/>
                </a:tc>
              </a:tr>
              <a:tr h="191781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Certificado de Regularidade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00" marR="8400" marT="840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CREFITO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00" marR="8400" marT="84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RE 846-PE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00" marR="8400" marT="84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mar/18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00" marR="8400" marT="84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00" marR="8400" marT="840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4330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-191212" y="0"/>
            <a:ext cx="12383212" cy="6858000"/>
          </a:xfrm>
          <a:prstGeom prst="rect">
            <a:avLst/>
          </a:prstGeom>
          <a:solidFill>
            <a:srgbClr val="F7FCF2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441835" y="518967"/>
            <a:ext cx="8094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Pendências- Gerais </a:t>
            </a:r>
            <a:endParaRPr lang="pt-BR" sz="24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633045" y="1858487"/>
            <a:ext cx="10925908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ts val="1500"/>
              </a:lnSpc>
              <a:buFont typeface="Wingdings" pitchFamily="2" charset="2"/>
              <a:buChar char="ü"/>
            </a:pPr>
            <a:r>
              <a:rPr lang="pt-BR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Contratos Médicos e aditivos contatuais referente a oferta do mês de Dezembro, referente ao cumprimentos de metas; </a:t>
            </a:r>
            <a:endParaRPr lang="pt-BR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ts val="1500"/>
              </a:lnSpc>
              <a:buFont typeface="Wingdings" pitchFamily="2" charset="2"/>
              <a:buChar char="ü"/>
            </a:pPr>
            <a:endParaRPr lang="pt-BR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ts val="1500"/>
              </a:lnSpc>
              <a:buFont typeface="Wingdings" pitchFamily="2" charset="2"/>
              <a:buChar char="ü"/>
            </a:pPr>
            <a:r>
              <a:rPr lang="pt-BR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Aditivos contratuais referente ao mês de Janeiro; </a:t>
            </a:r>
            <a:endParaRPr lang="pt-BR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ts val="1500"/>
              </a:lnSpc>
              <a:buFont typeface="Wingdings" pitchFamily="2" charset="2"/>
              <a:buChar char="ü"/>
            </a:pPr>
            <a:endParaRPr lang="pt-BR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ts val="1500"/>
              </a:lnSpc>
              <a:buFont typeface="Wingdings" pitchFamily="2" charset="2"/>
              <a:buChar char="ü"/>
            </a:pPr>
            <a:r>
              <a:rPr lang="pt-BR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Ofícios direcionados a SES, precisamos de um retorno para cobrar o andamento a DGMMAS; </a:t>
            </a:r>
            <a:endParaRPr lang="pt-BR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ts val="1500"/>
              </a:lnSpc>
              <a:buFont typeface="Wingdings" pitchFamily="2" charset="2"/>
              <a:buChar char="ü"/>
            </a:pPr>
            <a:endParaRPr lang="pt-BR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ts val="1500"/>
              </a:lnSpc>
              <a:buFont typeface="Wingdings" pitchFamily="2" charset="2"/>
              <a:buChar char="ü"/>
            </a:pPr>
            <a:r>
              <a:rPr lang="pt-BR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Operacionalizar a comunicação com o jurídico, pois algumas coisas ainda estão presas e sem andamento; </a:t>
            </a:r>
            <a:endParaRPr lang="pt-BR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ts val="1500"/>
              </a:lnSpc>
              <a:buFont typeface="Wingdings" pitchFamily="2" charset="2"/>
              <a:buChar char="ü"/>
            </a:pPr>
            <a:endParaRPr lang="pt-BR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ts val="1500"/>
              </a:lnSpc>
              <a:buFont typeface="Wingdings" pitchFamily="2" charset="2"/>
              <a:buChar char="ü"/>
            </a:pPr>
            <a:r>
              <a:rPr lang="pt-BR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Pendência bastante extensa da tratativas de ponto eletrônico estamos ainda no mês de </a:t>
            </a:r>
            <a:r>
              <a:rPr lang="pt-BR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Março-2017; </a:t>
            </a:r>
          </a:p>
          <a:p>
            <a:pPr marL="342900" indent="-342900">
              <a:lnSpc>
                <a:spcPts val="1500"/>
              </a:lnSpc>
              <a:buFont typeface="Wingdings" pitchFamily="2" charset="2"/>
              <a:buChar char="ü"/>
            </a:pPr>
            <a:endParaRPr lang="pt-BR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ts val="1500"/>
              </a:lnSpc>
              <a:buFont typeface="Wingdings" pitchFamily="2" charset="2"/>
              <a:buChar char="ü"/>
            </a:pPr>
            <a:r>
              <a:rPr lang="pt-BR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Participação no DP para andamentos dos processos; </a:t>
            </a:r>
            <a:endParaRPr lang="pt-BR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ts val="1500"/>
              </a:lnSpc>
              <a:buFont typeface="Wingdings" pitchFamily="2" charset="2"/>
              <a:buChar char="ü"/>
            </a:pPr>
            <a:endParaRPr lang="pt-BR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ts val="1500"/>
              </a:lnSpc>
              <a:buFont typeface="Wingdings" pitchFamily="2" charset="2"/>
              <a:buChar char="ü"/>
            </a:pPr>
            <a:r>
              <a:rPr lang="pt-BR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Carta de Anuência – Levantamento Financeiro ; Procurar o sindicato ou fazer acordo com os funcionários com embasamento jurídico;  </a:t>
            </a:r>
            <a:endParaRPr lang="pt-BR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ts val="1500"/>
              </a:lnSpc>
              <a:buFont typeface="Wingdings" pitchFamily="2" charset="2"/>
              <a:buChar char="ü"/>
            </a:pPr>
            <a:endParaRPr lang="pt-BR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ts val="1500"/>
              </a:lnSpc>
              <a:buFont typeface="Wingdings" pitchFamily="2" charset="2"/>
              <a:buChar char="ü"/>
            </a:pPr>
            <a:r>
              <a:rPr lang="pt-BR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LTCAT- Refazer em alguns pontos e aguardar direcionamento do jurídico para o restante do laudo. </a:t>
            </a:r>
          </a:p>
          <a:p>
            <a:pPr>
              <a:lnSpc>
                <a:spcPts val="1500"/>
              </a:lnSpc>
            </a:pPr>
            <a:endParaRPr lang="pt-BR" sz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500"/>
              </a:lnSpc>
            </a:pPr>
            <a:r>
              <a:rPr lang="pt-BR" sz="1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342900" indent="-342900">
              <a:buFont typeface="Wingdings" pitchFamily="2" charset="2"/>
              <a:buChar char="§"/>
            </a:pPr>
            <a:endParaRPr lang="pt-BR" sz="1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" name="Imagem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81" y="5900473"/>
            <a:ext cx="12052837" cy="792549"/>
          </a:xfrm>
          <a:prstGeom prst="rect">
            <a:avLst/>
          </a:prstGeom>
        </p:spPr>
      </p:pic>
      <p:pic>
        <p:nvPicPr>
          <p:cNvPr id="21" name="Imagem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17930" y="472676"/>
            <a:ext cx="2304488" cy="999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4476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4" descr="http://www.hcp.org.br/images/layout/upae-padre-assis-neves-belo-jardi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2000" cy="7874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tângulo 5"/>
          <p:cNvSpPr/>
          <p:nvPr/>
        </p:nvSpPr>
        <p:spPr>
          <a:xfrm>
            <a:off x="1" y="0"/>
            <a:ext cx="12191999" cy="7874758"/>
          </a:xfrm>
          <a:prstGeom prst="rect">
            <a:avLst/>
          </a:prstGeom>
          <a:solidFill>
            <a:srgbClr val="0070C0">
              <a:alpha val="8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1080501" y="746383"/>
            <a:ext cx="6559304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000" b="1" dirty="0" smtClean="0">
                <a:solidFill>
                  <a:schemeClr val="bg1"/>
                </a:solidFill>
              </a:rPr>
              <a:t>Obrigada,</a:t>
            </a:r>
          </a:p>
          <a:p>
            <a:pPr algn="just"/>
            <a:endParaRPr lang="pt-BR" sz="4000" b="1" dirty="0" smtClean="0">
              <a:solidFill>
                <a:schemeClr val="bg1"/>
              </a:solidFill>
            </a:endParaRPr>
          </a:p>
          <a:p>
            <a:pPr algn="just"/>
            <a:r>
              <a:rPr lang="pt-BR" sz="4000" b="1" dirty="0" smtClean="0">
                <a:solidFill>
                  <a:schemeClr val="bg1"/>
                </a:solidFill>
              </a:rPr>
              <a:t>Alexandra Amaral </a:t>
            </a:r>
          </a:p>
          <a:p>
            <a:endParaRPr lang="pt-BR" sz="4400" b="1" dirty="0">
              <a:solidFill>
                <a:schemeClr val="bg1"/>
              </a:solidFill>
            </a:endParaRPr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4790" y="5459658"/>
            <a:ext cx="1690788" cy="1086615"/>
          </a:xfrm>
          <a:prstGeom prst="rect">
            <a:avLst/>
          </a:prstGeom>
        </p:spPr>
      </p:pic>
      <p:pic>
        <p:nvPicPr>
          <p:cNvPr id="14" name="Imagem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4790" y="3514410"/>
            <a:ext cx="1774679" cy="1671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3439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1210</TotalTime>
  <Words>335</Words>
  <Application>Microsoft Office PowerPoint</Application>
  <PresentationFormat>Personalizar</PresentationFormat>
  <Paragraphs>136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Fabiana</dc:creator>
  <cp:lastModifiedBy>DIREÇÃO</cp:lastModifiedBy>
  <cp:revision>106</cp:revision>
  <dcterms:created xsi:type="dcterms:W3CDTF">2017-06-28T23:09:23Z</dcterms:created>
  <dcterms:modified xsi:type="dcterms:W3CDTF">2018-01-10T11:49:37Z</dcterms:modified>
</cp:coreProperties>
</file>