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309" r:id="rId3"/>
    <p:sldId id="329" r:id="rId4"/>
    <p:sldId id="332" r:id="rId5"/>
    <p:sldId id="257" r:id="rId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C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Estilo Claro 3 - Ênfas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2838BEF-8BB2-4498-84A7-C5851F593DF1}" styleName="Estilo Médio 4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Estilo Médio 4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-936" y="-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09/07/2018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4929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09/07/2018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8266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09/07/2018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4220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09/07/2018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3915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09/07/2018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3752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09/07/2018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8933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09/07/2018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866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09/07/2018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1692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09/07/2018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1725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09/07/2018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88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09/07/2018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6980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3239C-21C2-4F19-9AA0-26B5BE984ACF}" type="datetimeFigureOut">
              <a:rPr lang="pt-BR" smtClean="0"/>
              <a:t>09/07/2018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426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119" y="-720718"/>
            <a:ext cx="7699513" cy="5133008"/>
          </a:xfrm>
          <a:prstGeom prst="rect">
            <a:avLst/>
          </a:prstGeom>
        </p:spPr>
      </p:pic>
      <p:pic>
        <p:nvPicPr>
          <p:cNvPr id="1030" name="Picture 6" descr="http://www.hcp.org.br/images/upaearruda/upae-arru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307" y="3299790"/>
            <a:ext cx="6029693" cy="380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hcp.org.br/images/layout/imagem-upae-arcoverde-exter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688" y="2842591"/>
            <a:ext cx="6374994" cy="43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hcp.org.br/images/layout/upae-padre-assis-neves-belo-jardi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688" y="-261611"/>
            <a:ext cx="6374996" cy="357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-212688" y="-715616"/>
            <a:ext cx="12464320" cy="4031088"/>
          </a:xfrm>
          <a:prstGeom prst="rect">
            <a:avLst/>
          </a:prstGeom>
          <a:solidFill>
            <a:srgbClr val="92D050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-190256" y="3299790"/>
            <a:ext cx="12464321" cy="3930949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73844" y="5356838"/>
            <a:ext cx="90282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b="1" dirty="0" smtClean="0">
                <a:solidFill>
                  <a:schemeClr val="bg1"/>
                </a:solidFill>
              </a:rPr>
              <a:t>UPAE – Belo Jardim </a:t>
            </a:r>
            <a:endParaRPr lang="pt-BR" sz="6600" b="1" dirty="0">
              <a:solidFill>
                <a:schemeClr val="bg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599" y="4627355"/>
            <a:ext cx="2068191" cy="194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64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119" y="-720718"/>
            <a:ext cx="7699513" cy="5133008"/>
          </a:xfrm>
          <a:prstGeom prst="rect">
            <a:avLst/>
          </a:prstGeom>
        </p:spPr>
      </p:pic>
      <p:pic>
        <p:nvPicPr>
          <p:cNvPr id="1030" name="Picture 6" descr="http://www.hcp.org.br/images/upaearruda/upae-arru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307" y="3299790"/>
            <a:ext cx="6029693" cy="380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hcp.org.br/images/layout/imagem-upae-arcoverde-exter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688" y="2842591"/>
            <a:ext cx="6374994" cy="43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hcp.org.br/images/layout/upae-padre-assis-neves-belo-jardi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688" y="-261611"/>
            <a:ext cx="6374996" cy="357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-212688" y="-715616"/>
            <a:ext cx="12464320" cy="4031088"/>
          </a:xfrm>
          <a:prstGeom prst="rect">
            <a:avLst/>
          </a:prstGeom>
          <a:solidFill>
            <a:srgbClr val="92D050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-190256" y="3299790"/>
            <a:ext cx="12464321" cy="3930949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1505355" y="3139474"/>
            <a:ext cx="902823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 smtClean="0">
                <a:solidFill>
                  <a:schemeClr val="bg1"/>
                </a:solidFill>
              </a:rPr>
              <a:t>APRESENTAÇÃO DE INDICADORES</a:t>
            </a:r>
            <a:endParaRPr lang="pt-BR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60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-1" y="-58937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6035160"/>
            <a:ext cx="9809016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389526"/>
            <a:ext cx="9809016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123817" y="65813"/>
            <a:ext cx="86995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200" b="1" dirty="0" smtClean="0">
                <a:solidFill>
                  <a:srgbClr val="0070C0"/>
                </a:solidFill>
              </a:rPr>
              <a:t>Indicadores </a:t>
            </a:r>
            <a:r>
              <a:rPr lang="pt-BR" sz="4000" b="1" dirty="0" smtClean="0">
                <a:solidFill>
                  <a:srgbClr val="0070C0"/>
                </a:solidFill>
              </a:rPr>
              <a:t>Contratuais</a:t>
            </a:r>
            <a:r>
              <a:rPr lang="pt-BR" sz="4200" b="1" dirty="0" smtClean="0">
                <a:solidFill>
                  <a:srgbClr val="0070C0"/>
                </a:solidFill>
              </a:rPr>
              <a:t> – </a:t>
            </a:r>
            <a:r>
              <a:rPr lang="pt-BR" sz="4200" b="1" dirty="0" smtClean="0">
                <a:solidFill>
                  <a:srgbClr val="0070C0"/>
                </a:solidFill>
              </a:rPr>
              <a:t>Julho </a:t>
            </a:r>
            <a:r>
              <a:rPr lang="pt-BR" sz="4200" b="1" dirty="0" smtClean="0">
                <a:solidFill>
                  <a:srgbClr val="0070C0"/>
                </a:solidFill>
              </a:rPr>
              <a:t>2018</a:t>
            </a:r>
          </a:p>
          <a:p>
            <a:endParaRPr lang="pt-BR" sz="4200" b="1" dirty="0">
              <a:solidFill>
                <a:srgbClr val="0070C0"/>
              </a:solidFill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725" y="6171651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9546159" y="142334"/>
            <a:ext cx="2645842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9546159" y="496700"/>
            <a:ext cx="2645841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0950827"/>
              </p:ext>
            </p:extLst>
          </p:nvPr>
        </p:nvGraphicFramePr>
        <p:xfrm>
          <a:off x="296876" y="1004283"/>
          <a:ext cx="6745192" cy="1520190"/>
        </p:xfrm>
        <a:graphic>
          <a:graphicData uri="http://schemas.openxmlformats.org/drawingml/2006/table">
            <a:tbl>
              <a:tblPr/>
              <a:tblGrid>
                <a:gridCol w="2687377"/>
                <a:gridCol w="4057815"/>
              </a:tblGrid>
              <a:tr h="18126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Consultas </a:t>
                      </a:r>
                      <a:r>
                        <a:rPr lang="pt-BR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Médicas</a:t>
                      </a:r>
                      <a:endParaRPr lang="pt-BR" sz="16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8126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Meses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Ofertado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8126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Primeiras</a:t>
                      </a:r>
                      <a:r>
                        <a:rPr lang="pt-BR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t-BR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Consultas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1.144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929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Interconsulta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126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Subsequente</a:t>
                      </a:r>
                      <a:r>
                        <a:rPr lang="pt-BR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78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GERAL 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1.750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250627"/>
              </p:ext>
            </p:extLst>
          </p:nvPr>
        </p:nvGraphicFramePr>
        <p:xfrm>
          <a:off x="320633" y="2850077"/>
          <a:ext cx="4146308" cy="807522"/>
        </p:xfrm>
        <a:graphic>
          <a:graphicData uri="http://schemas.openxmlformats.org/drawingml/2006/table">
            <a:tbl>
              <a:tblPr/>
              <a:tblGrid>
                <a:gridCol w="2187904"/>
                <a:gridCol w="979202"/>
                <a:gridCol w="979202"/>
              </a:tblGrid>
              <a:tr h="269174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Consultas Outros Profissionais de </a:t>
                      </a:r>
                      <a:r>
                        <a:rPr lang="pt-BR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Saúde</a:t>
                      </a:r>
                      <a:endParaRPr lang="pt-BR" sz="16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6917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Mês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Contrato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Ofertado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6917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Junho/18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1.198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0281344"/>
              </p:ext>
            </p:extLst>
          </p:nvPr>
        </p:nvGraphicFramePr>
        <p:xfrm>
          <a:off x="332510" y="3811979"/>
          <a:ext cx="4160968" cy="760095"/>
        </p:xfrm>
        <a:graphic>
          <a:graphicData uri="http://schemas.openxmlformats.org/drawingml/2006/table">
            <a:tbl>
              <a:tblPr/>
              <a:tblGrid>
                <a:gridCol w="2195640"/>
                <a:gridCol w="982664"/>
                <a:gridCol w="982664"/>
              </a:tblGrid>
              <a:tr h="24544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Sessões de Fisioterapia</a:t>
                      </a:r>
                      <a:endParaRPr lang="pt-BR" sz="16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4544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Mês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Contrato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Ofertado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4544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Junho/18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536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6606117"/>
              </p:ext>
            </p:extLst>
          </p:nvPr>
        </p:nvGraphicFramePr>
        <p:xfrm>
          <a:off x="296883" y="4678879"/>
          <a:ext cx="4192046" cy="972417"/>
        </p:xfrm>
        <a:graphic>
          <a:graphicData uri="http://schemas.openxmlformats.org/drawingml/2006/table">
            <a:tbl>
              <a:tblPr/>
              <a:tblGrid>
                <a:gridCol w="3202042"/>
                <a:gridCol w="990004"/>
              </a:tblGrid>
              <a:tr h="32413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Resumo Geral </a:t>
                      </a:r>
                      <a:r>
                        <a:rPr lang="pt-BR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Exames</a:t>
                      </a:r>
                      <a:endParaRPr lang="pt-BR" sz="16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2413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Contrato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Ofertado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2413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Não Temos Meta 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Contratual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1.577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8" name="Imagem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900" y="6028677"/>
            <a:ext cx="734179" cy="7216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21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58937"/>
            <a:ext cx="12191998" cy="6799063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6035160"/>
            <a:ext cx="9809016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389526"/>
            <a:ext cx="9809016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147567" y="78334"/>
            <a:ext cx="928144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rgbClr val="0070C0"/>
                </a:solidFill>
              </a:rPr>
              <a:t>Estudo Regulação Agosto á Dezembro 2018</a:t>
            </a:r>
          </a:p>
          <a:p>
            <a:endParaRPr lang="pt-BR" sz="4200" b="1" dirty="0">
              <a:solidFill>
                <a:srgbClr val="0070C0"/>
              </a:solidFill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725" y="6171651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9546159" y="142334"/>
            <a:ext cx="2645842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9546159" y="496700"/>
            <a:ext cx="2645841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9054" y="5865188"/>
            <a:ext cx="950026" cy="9338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0904443"/>
              </p:ext>
            </p:extLst>
          </p:nvPr>
        </p:nvGraphicFramePr>
        <p:xfrm>
          <a:off x="147565" y="1603170"/>
          <a:ext cx="11737144" cy="22206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1229"/>
                <a:gridCol w="2193159"/>
                <a:gridCol w="2193159"/>
                <a:gridCol w="2193159"/>
                <a:gridCol w="2276438"/>
              </a:tblGrid>
              <a:tr h="492352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</a:rPr>
                        <a:t>AGOSTO 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</a:rPr>
                        <a:t>SETEMBRO 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</a:rPr>
                        <a:t>OUTUBRO 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</a:rPr>
                        <a:t>NOVEMBRO 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</a:rPr>
                        <a:t>DEZEMBRO 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91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 smtClean="0">
                          <a:effectLst/>
                        </a:rPr>
                        <a:t>Contrato</a:t>
                      </a:r>
                      <a:r>
                        <a:rPr lang="pt-BR" sz="1400" b="1" u="none" strike="noStrike" baseline="0" dirty="0" smtClean="0">
                          <a:effectLst/>
                        </a:rPr>
                        <a:t> : </a:t>
                      </a:r>
                      <a:r>
                        <a:rPr lang="pt-BR" sz="1400" b="1" u="none" strike="noStrike" dirty="0" smtClean="0">
                          <a:effectLst/>
                        </a:rPr>
                        <a:t>1.985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 smtClean="0">
                          <a:effectLst/>
                        </a:rPr>
                        <a:t>Contrato</a:t>
                      </a:r>
                      <a:r>
                        <a:rPr lang="pt-BR" sz="1400" b="1" u="none" strike="noStrike" baseline="0" dirty="0" smtClean="0">
                          <a:effectLst/>
                        </a:rPr>
                        <a:t> : </a:t>
                      </a:r>
                      <a:r>
                        <a:rPr lang="pt-BR" sz="1400" b="1" u="none" strike="noStrike" dirty="0" smtClean="0">
                          <a:effectLst/>
                        </a:rPr>
                        <a:t>1.985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 smtClean="0">
                          <a:effectLst/>
                        </a:rPr>
                        <a:t>Contrato</a:t>
                      </a:r>
                      <a:r>
                        <a:rPr lang="pt-BR" sz="1400" b="1" u="none" strike="noStrike" baseline="0" dirty="0" smtClean="0">
                          <a:effectLst/>
                        </a:rPr>
                        <a:t> : </a:t>
                      </a:r>
                      <a:r>
                        <a:rPr lang="pt-BR" sz="1400" b="1" u="none" strike="noStrike" dirty="0" smtClean="0">
                          <a:effectLst/>
                        </a:rPr>
                        <a:t>1.985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 smtClean="0">
                          <a:effectLst/>
                        </a:rPr>
                        <a:t>Contrato</a:t>
                      </a:r>
                      <a:r>
                        <a:rPr lang="pt-BR" sz="1400" b="1" u="none" strike="noStrike" baseline="0" dirty="0" smtClean="0">
                          <a:effectLst/>
                        </a:rPr>
                        <a:t> : </a:t>
                      </a:r>
                      <a:r>
                        <a:rPr lang="pt-BR" sz="1400" b="1" u="none" strike="noStrike" dirty="0" smtClean="0">
                          <a:effectLst/>
                        </a:rPr>
                        <a:t>1.985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 smtClean="0">
                          <a:effectLst/>
                        </a:rPr>
                        <a:t>Contrato</a:t>
                      </a:r>
                      <a:r>
                        <a:rPr lang="pt-BR" sz="1400" b="1" u="none" strike="noStrike" baseline="0" dirty="0" smtClean="0">
                          <a:effectLst/>
                        </a:rPr>
                        <a:t> : </a:t>
                      </a:r>
                      <a:r>
                        <a:rPr lang="pt-BR" sz="1400" b="1" u="none" strike="noStrike" dirty="0" smtClean="0">
                          <a:effectLst/>
                        </a:rPr>
                        <a:t>1.985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216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1.790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1.718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1.780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1.733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1.718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0970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Faz-se necessário a compra de 100 consultas médicas</a:t>
                      </a:r>
                      <a:r>
                        <a:rPr lang="pt-BR" sz="1100" u="none" strike="noStrike" dirty="0" smtClean="0">
                          <a:effectLst/>
                        </a:rPr>
                        <a:t>.,</a:t>
                      </a:r>
                      <a:r>
                        <a:rPr lang="pt-BR" sz="1100" u="none" strike="noStrike" baseline="0" dirty="0" smtClean="0">
                          <a:effectLst/>
                        </a:rPr>
                        <a:t> nas especialidade de Oftalmologia devido a grande demanda  em IV Geres</a:t>
                      </a:r>
                      <a:r>
                        <a:rPr lang="pt-BR" sz="1100" b="1" u="none" strike="noStrike" baseline="0" dirty="0" smtClean="0">
                          <a:effectLst/>
                        </a:rPr>
                        <a:t>.  </a:t>
                      </a:r>
                      <a:r>
                        <a:rPr lang="pt-BR" sz="1100" b="1" u="none" strike="noStrike" baseline="0" dirty="0" smtClean="0">
                          <a:solidFill>
                            <a:srgbClr val="FF0000"/>
                          </a:solidFill>
                          <a:effectLst/>
                        </a:rPr>
                        <a:t>Valor Adicional R$ 3.700,00</a:t>
                      </a:r>
                    </a:p>
                    <a:p>
                      <a:pPr algn="ctr" fontAlgn="b"/>
                      <a:r>
                        <a:rPr lang="pt-BR" sz="1100" u="none" strike="noStrike" baseline="0" dirty="0" smtClean="0">
                          <a:effectLst/>
                        </a:rPr>
                        <a:t>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u="none" strike="noStrike" dirty="0" smtClean="0">
                          <a:effectLst/>
                        </a:rPr>
                        <a:t>Faz-se necessário a compra de 100 consultas médicas..</a:t>
                      </a:r>
                      <a:r>
                        <a:rPr lang="pt-BR" sz="1100" u="none" strike="noStrike" baseline="0" dirty="0" smtClean="0">
                          <a:effectLst/>
                        </a:rPr>
                        <a:t> 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u="none" strike="noStrike" dirty="0" smtClean="0">
                          <a:effectLst/>
                        </a:rPr>
                        <a:t>Faz-se necessário a compra de 100 consultas médicas..</a:t>
                      </a:r>
                      <a:r>
                        <a:rPr lang="pt-BR" sz="1100" u="none" strike="noStrike" baseline="0" dirty="0" smtClean="0">
                          <a:effectLst/>
                        </a:rPr>
                        <a:t> 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u="none" strike="noStrike" baseline="0" dirty="0" smtClean="0">
                        <a:effectLst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u="none" strike="noStrike" baseline="0" dirty="0" smtClean="0">
                        <a:effectLst/>
                      </a:endParaRPr>
                    </a:p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u="none" strike="noStrike" dirty="0" smtClean="0">
                          <a:effectLst/>
                        </a:rPr>
                        <a:t>Faz-se necessário a compra de 100 consultas médicas.</a:t>
                      </a:r>
                      <a:r>
                        <a:rPr lang="pt-BR" sz="1100" u="none" strike="noStrike" baseline="0" dirty="0" smtClean="0">
                          <a:effectLst/>
                        </a:rPr>
                        <a:t> 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b="1" u="none" strike="noStrike" baseline="0" dirty="0" smtClean="0">
                        <a:effectLst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b="1" u="none" strike="noStrike" baseline="0" dirty="0" smtClean="0">
                        <a:effectLst/>
                      </a:endParaRPr>
                    </a:p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99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450" y="-989916"/>
            <a:ext cx="12496800" cy="833120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-393456" y="-1129085"/>
            <a:ext cx="12826921" cy="8896350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8799617" y="5712031"/>
            <a:ext cx="3392384" cy="1306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520943" y="3175684"/>
            <a:ext cx="2069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Obrigado</a:t>
            </a:r>
            <a:endParaRPr lang="pt-BR" sz="3600" b="1" dirty="0">
              <a:solidFill>
                <a:schemeClr val="bg1"/>
              </a:solidFill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617" y="5712031"/>
            <a:ext cx="3392383" cy="1306286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031" y="2345291"/>
            <a:ext cx="2068191" cy="194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43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2777</TotalTime>
  <Words>143</Words>
  <Application>Microsoft Office PowerPoint</Application>
  <PresentationFormat>Personalizar</PresentationFormat>
  <Paragraphs>59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6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Fabiana</dc:creator>
  <cp:lastModifiedBy>Alexandra Silvestre Amaral</cp:lastModifiedBy>
  <cp:revision>137</cp:revision>
  <dcterms:created xsi:type="dcterms:W3CDTF">2017-06-28T23:09:23Z</dcterms:created>
  <dcterms:modified xsi:type="dcterms:W3CDTF">2018-07-09T18:09:17Z</dcterms:modified>
</cp:coreProperties>
</file>