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09" r:id="rId3"/>
    <p:sldId id="329" r:id="rId4"/>
    <p:sldId id="324" r:id="rId5"/>
    <p:sldId id="323" r:id="rId6"/>
    <p:sldId id="331" r:id="rId7"/>
    <p:sldId id="332" r:id="rId8"/>
    <p:sldId id="257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C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-936" y="-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929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826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422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391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375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13/06/2018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893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13/06/2018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66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13/06/2018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169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13/06/2018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172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13/06/2018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8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13/06/2018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698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3239C-21C2-4F19-9AA0-26B5BE984ACF}" type="datetimeFigureOut">
              <a:rPr lang="pt-BR" smtClean="0"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42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19" y="-720718"/>
            <a:ext cx="7699513" cy="5133008"/>
          </a:xfrm>
          <a:prstGeom prst="rect">
            <a:avLst/>
          </a:prstGeom>
        </p:spPr>
      </p:pic>
      <p:pic>
        <p:nvPicPr>
          <p:cNvPr id="1030" name="Picture 6" descr="http://www.hcp.org.br/images/upaearruda/upae-arru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07" y="3299790"/>
            <a:ext cx="6029693" cy="380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cp.org.br/images/layout/imagem-upae-arcoverde-exter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2842591"/>
            <a:ext cx="6374994" cy="43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cp.org.br/images/layout/upae-padre-assis-neves-belo-jardi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-261611"/>
            <a:ext cx="6374996" cy="35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-212688" y="-715616"/>
            <a:ext cx="12464320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-190256" y="3299790"/>
            <a:ext cx="12464321" cy="3930949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73844" y="5356838"/>
            <a:ext cx="90282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dirty="0" smtClean="0">
                <a:solidFill>
                  <a:schemeClr val="bg1"/>
                </a:solidFill>
              </a:rPr>
              <a:t>UPAE – Belo Jardim </a:t>
            </a:r>
            <a:endParaRPr lang="pt-BR" sz="6600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599" y="4627355"/>
            <a:ext cx="2068191" cy="194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64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19" y="-720718"/>
            <a:ext cx="7699513" cy="5133008"/>
          </a:xfrm>
          <a:prstGeom prst="rect">
            <a:avLst/>
          </a:prstGeom>
        </p:spPr>
      </p:pic>
      <p:pic>
        <p:nvPicPr>
          <p:cNvPr id="1030" name="Picture 6" descr="http://www.hcp.org.br/images/upaearruda/upae-arru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07" y="3299790"/>
            <a:ext cx="6029693" cy="380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cp.org.br/images/layout/imagem-upae-arcoverde-exter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2842591"/>
            <a:ext cx="6374994" cy="43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cp.org.br/images/layout/upae-padre-assis-neves-belo-jardi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-261611"/>
            <a:ext cx="6374996" cy="35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-212688" y="-715616"/>
            <a:ext cx="12464320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-190256" y="3299790"/>
            <a:ext cx="12464321" cy="3930949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505355" y="3139474"/>
            <a:ext cx="90282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 smtClean="0">
                <a:solidFill>
                  <a:schemeClr val="bg1"/>
                </a:solidFill>
              </a:rPr>
              <a:t>APRESENTAÇÃO DE INDICADORES</a:t>
            </a:r>
            <a:endParaRPr lang="pt-BR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60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1" y="-58937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6035160"/>
            <a:ext cx="9809016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389526"/>
            <a:ext cx="9809016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123817" y="65813"/>
            <a:ext cx="86995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200" b="1" dirty="0" smtClean="0">
                <a:solidFill>
                  <a:srgbClr val="0070C0"/>
                </a:solidFill>
              </a:rPr>
              <a:t>Indicadores Contratuais – Junho 2018</a:t>
            </a:r>
          </a:p>
          <a:p>
            <a:endParaRPr lang="pt-BR" sz="4200" b="1" dirty="0">
              <a:solidFill>
                <a:srgbClr val="0070C0"/>
              </a:solidFill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725" y="6171651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9546159" y="142334"/>
            <a:ext cx="2645842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9546159" y="496700"/>
            <a:ext cx="2645841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349191"/>
              </p:ext>
            </p:extLst>
          </p:nvPr>
        </p:nvGraphicFramePr>
        <p:xfrm>
          <a:off x="296876" y="1004283"/>
          <a:ext cx="6745192" cy="1520190"/>
        </p:xfrm>
        <a:graphic>
          <a:graphicData uri="http://schemas.openxmlformats.org/drawingml/2006/table">
            <a:tbl>
              <a:tblPr/>
              <a:tblGrid>
                <a:gridCol w="2687377"/>
                <a:gridCol w="4057815"/>
              </a:tblGrid>
              <a:tr h="18126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Consultas </a:t>
                      </a:r>
                      <a:r>
                        <a:rPr lang="pt-BR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Médicas</a:t>
                      </a:r>
                      <a:endParaRPr lang="pt-BR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8126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Meses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Ofertado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8126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Primeiras</a:t>
                      </a:r>
                      <a:r>
                        <a:rPr lang="pt-BR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Consultas + Boa Visão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1.096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929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Interconsulta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126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Subsequente</a:t>
                      </a:r>
                      <a:r>
                        <a:rPr lang="pt-BR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78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GERAL 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1.840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169854"/>
              </p:ext>
            </p:extLst>
          </p:nvPr>
        </p:nvGraphicFramePr>
        <p:xfrm>
          <a:off x="320633" y="2850077"/>
          <a:ext cx="4146308" cy="807522"/>
        </p:xfrm>
        <a:graphic>
          <a:graphicData uri="http://schemas.openxmlformats.org/drawingml/2006/table">
            <a:tbl>
              <a:tblPr/>
              <a:tblGrid>
                <a:gridCol w="2187904"/>
                <a:gridCol w="979202"/>
                <a:gridCol w="979202"/>
              </a:tblGrid>
              <a:tr h="26917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Consultas Outros Profissionais de </a:t>
                      </a:r>
                      <a:r>
                        <a:rPr lang="pt-BR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Saúde</a:t>
                      </a:r>
                      <a:endParaRPr lang="pt-BR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917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Mês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Contrato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Ofertado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917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Junho/18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1.162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340285"/>
              </p:ext>
            </p:extLst>
          </p:nvPr>
        </p:nvGraphicFramePr>
        <p:xfrm>
          <a:off x="332510" y="3811979"/>
          <a:ext cx="4160968" cy="760095"/>
        </p:xfrm>
        <a:graphic>
          <a:graphicData uri="http://schemas.openxmlformats.org/drawingml/2006/table">
            <a:tbl>
              <a:tblPr/>
              <a:tblGrid>
                <a:gridCol w="2195640"/>
                <a:gridCol w="982664"/>
                <a:gridCol w="982664"/>
              </a:tblGrid>
              <a:tr h="24544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Sessões de Fisioterapia</a:t>
                      </a:r>
                      <a:endParaRPr lang="pt-BR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544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Mês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Contrato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Ofertado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4544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Junho/18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01992"/>
              </p:ext>
            </p:extLst>
          </p:nvPr>
        </p:nvGraphicFramePr>
        <p:xfrm>
          <a:off x="296883" y="4678879"/>
          <a:ext cx="4192046" cy="972417"/>
        </p:xfrm>
        <a:graphic>
          <a:graphicData uri="http://schemas.openxmlformats.org/drawingml/2006/table">
            <a:tbl>
              <a:tblPr/>
              <a:tblGrid>
                <a:gridCol w="3202042"/>
                <a:gridCol w="990004"/>
              </a:tblGrid>
              <a:tr h="32413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Resumo Geral </a:t>
                      </a:r>
                      <a:r>
                        <a:rPr lang="pt-BR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Exames</a:t>
                      </a:r>
                      <a:endParaRPr lang="pt-BR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241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Contrato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Ofertado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241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Não Temos Meta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Contratual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1.503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8" name="Imagem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900" y="6028677"/>
            <a:ext cx="734179" cy="7216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21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52148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6035160"/>
            <a:ext cx="951213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389526"/>
            <a:ext cx="951213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123817" y="65813"/>
            <a:ext cx="109259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b="1" dirty="0" smtClean="0">
                <a:solidFill>
                  <a:srgbClr val="0070C0"/>
                </a:solidFill>
              </a:rPr>
              <a:t>Pesquisas de Satisfação</a:t>
            </a:r>
            <a:endParaRPr lang="pt-BR" sz="5000" b="1" dirty="0">
              <a:solidFill>
                <a:srgbClr val="0070C0"/>
              </a:solidFill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296" y="5994468"/>
            <a:ext cx="1038783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142334"/>
            <a:ext cx="7404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496700"/>
            <a:ext cx="7404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79277"/>
              </p:ext>
            </p:extLst>
          </p:nvPr>
        </p:nvGraphicFramePr>
        <p:xfrm>
          <a:off x="629393" y="1389412"/>
          <a:ext cx="9630889" cy="1365662"/>
        </p:xfrm>
        <a:graphic>
          <a:graphicData uri="http://schemas.openxmlformats.org/drawingml/2006/table">
            <a:tbl>
              <a:tblPr/>
              <a:tblGrid>
                <a:gridCol w="1970237"/>
                <a:gridCol w="1908043"/>
                <a:gridCol w="1965000"/>
                <a:gridCol w="1965000"/>
                <a:gridCol w="1822609"/>
              </a:tblGrid>
              <a:tr h="326519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CAIXAS DE PESQUISA DE SATISFAÇÃO e OUVIDORIA</a:t>
                      </a:r>
                      <a:r>
                        <a:rPr lang="pt-BR" sz="1600" b="0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SES-PE. </a:t>
                      </a:r>
                      <a:endParaRPr lang="pt-BR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86105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Recebidas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Tratadas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Elogios</a:t>
                      </a:r>
                      <a:r>
                        <a:rPr lang="pt-BR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Percentual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1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Abril</a:t>
                      </a:r>
                      <a:r>
                        <a:rPr lang="pt-BR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1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CaixaDeTexto 19"/>
          <p:cNvSpPr txBox="1"/>
          <p:nvPr/>
        </p:nvSpPr>
        <p:spPr>
          <a:xfrm>
            <a:off x="52148" y="3557400"/>
            <a:ext cx="73105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70C0"/>
                </a:solidFill>
              </a:rPr>
              <a:t>Resumo das Queixas e Elogios: </a:t>
            </a:r>
          </a:p>
          <a:p>
            <a:pPr marL="285750" indent="-285750">
              <a:buFontTx/>
              <a:buChar char="-"/>
            </a:pPr>
            <a:r>
              <a:rPr lang="pt-BR" dirty="0" smtClean="0">
                <a:solidFill>
                  <a:srgbClr val="0070C0"/>
                </a:solidFill>
              </a:rPr>
              <a:t>Atraso no atendimento médico 2;</a:t>
            </a:r>
            <a:endParaRPr lang="pt-BR" dirty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pt-BR" dirty="0" smtClean="0">
                <a:solidFill>
                  <a:srgbClr val="0070C0"/>
                </a:solidFill>
              </a:rPr>
              <a:t>Demora para Entrega de Exames </a:t>
            </a:r>
            <a:r>
              <a:rPr lang="pt-BR" dirty="0" err="1" smtClean="0">
                <a:solidFill>
                  <a:srgbClr val="0070C0"/>
                </a:solidFill>
              </a:rPr>
              <a:t>Holter</a:t>
            </a:r>
            <a:r>
              <a:rPr lang="pt-BR" dirty="0" smtClean="0">
                <a:solidFill>
                  <a:srgbClr val="0070C0"/>
                </a:solidFill>
              </a:rPr>
              <a:t> 1; </a:t>
            </a:r>
          </a:p>
          <a:p>
            <a:pPr marL="285750" indent="-285750">
              <a:buFontTx/>
              <a:buChar char="-"/>
            </a:pPr>
            <a:r>
              <a:rPr lang="pt-BR" dirty="0" smtClean="0">
                <a:solidFill>
                  <a:srgbClr val="0070C0"/>
                </a:solidFill>
              </a:rPr>
              <a:t>Demora na Marcação de Exames de Sangue 2;</a:t>
            </a:r>
          </a:p>
          <a:p>
            <a:pPr marL="285750" indent="-285750">
              <a:buFontTx/>
              <a:buChar char="-"/>
            </a:pPr>
            <a:r>
              <a:rPr lang="pt-BR" dirty="0" smtClean="0">
                <a:solidFill>
                  <a:srgbClr val="0070C0"/>
                </a:solidFill>
              </a:rPr>
              <a:t>Demora na Central de Agendamento 1; 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-     Limpeza da Unidade, Atendimento Organizado, Médicos com um bom atendimento, Atendimento da equipe multidisciplinar excelente. </a:t>
            </a:r>
            <a:endParaRPr lang="pt-BR" dirty="0">
              <a:solidFill>
                <a:srgbClr val="0070C0"/>
              </a:solidFill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234" y="5872597"/>
            <a:ext cx="734179" cy="7216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921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6035160"/>
            <a:ext cx="8811489" cy="35053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389526"/>
            <a:ext cx="8811489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123817" y="65813"/>
            <a:ext cx="109259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b="1" dirty="0" smtClean="0">
                <a:solidFill>
                  <a:srgbClr val="0070C0"/>
                </a:solidFill>
              </a:rPr>
              <a:t>LABORATÓRIO</a:t>
            </a:r>
            <a:endParaRPr lang="pt-BR" sz="50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440" y="5795158"/>
            <a:ext cx="1090001" cy="10714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784" y="6061161"/>
            <a:ext cx="1419009" cy="649076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6804561" y="142334"/>
            <a:ext cx="5387439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6804561" y="496700"/>
            <a:ext cx="5387439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433256"/>
              </p:ext>
            </p:extLst>
          </p:nvPr>
        </p:nvGraphicFramePr>
        <p:xfrm>
          <a:off x="902525" y="1852551"/>
          <a:ext cx="9233916" cy="1793174"/>
        </p:xfrm>
        <a:graphic>
          <a:graphicData uri="http://schemas.openxmlformats.org/drawingml/2006/table">
            <a:tbl>
              <a:tblPr/>
              <a:tblGrid>
                <a:gridCol w="2520316"/>
                <a:gridCol w="2036894"/>
                <a:gridCol w="2444271"/>
                <a:gridCol w="2232435"/>
              </a:tblGrid>
              <a:tr h="318512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Laboratório CIAC </a:t>
                      </a:r>
                      <a:r>
                        <a:rPr lang="pt-BR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– UPAE Belo</a:t>
                      </a:r>
                      <a:r>
                        <a:rPr lang="pt-BR" sz="1600" b="0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Jardim </a:t>
                      </a:r>
                      <a:endParaRPr lang="pt-BR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5749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Meses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Quant. Atend. Unid.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Quant. Exames Realizados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 </a:t>
                      </a:r>
                      <a:r>
                        <a:rPr lang="pt-BR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</a:t>
                      </a:r>
                      <a:r>
                        <a:rPr lang="pt-BR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905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Abril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2.090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2.597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24.322,40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905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1.672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2.291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19.352,15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9057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Obs</a:t>
                      </a:r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 Estão incluídos </a:t>
                      </a:r>
                      <a:r>
                        <a:rPr lang="pt-BR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Biópsias.</a:t>
                      </a:r>
                      <a:r>
                        <a:rPr lang="pt-BR" sz="16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pt-B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992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1" y="-58937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6035160"/>
            <a:ext cx="9809016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389526"/>
            <a:ext cx="9809016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123817" y="65813"/>
            <a:ext cx="86995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200" b="1" dirty="0" smtClean="0">
                <a:solidFill>
                  <a:srgbClr val="0070C0"/>
                </a:solidFill>
              </a:rPr>
              <a:t>Indicadores Contratuais – Julho 2018</a:t>
            </a:r>
          </a:p>
          <a:p>
            <a:endParaRPr lang="pt-BR" sz="4200" b="1" dirty="0">
              <a:solidFill>
                <a:srgbClr val="0070C0"/>
              </a:solidFill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725" y="6171651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9546159" y="142334"/>
            <a:ext cx="2645842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9546159" y="496700"/>
            <a:ext cx="2645841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093962"/>
              </p:ext>
            </p:extLst>
          </p:nvPr>
        </p:nvGraphicFramePr>
        <p:xfrm>
          <a:off x="296876" y="1004283"/>
          <a:ext cx="6745192" cy="760095"/>
        </p:xfrm>
        <a:graphic>
          <a:graphicData uri="http://schemas.openxmlformats.org/drawingml/2006/table">
            <a:tbl>
              <a:tblPr/>
              <a:tblGrid>
                <a:gridCol w="2687377"/>
                <a:gridCol w="4057815"/>
              </a:tblGrid>
              <a:tr h="18126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Consultas </a:t>
                      </a:r>
                      <a:r>
                        <a:rPr lang="pt-BR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Médicas</a:t>
                      </a:r>
                      <a:endParaRPr lang="pt-BR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Meses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Ofertado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9078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GERAL 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1.580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972759"/>
              </p:ext>
            </p:extLst>
          </p:nvPr>
        </p:nvGraphicFramePr>
        <p:xfrm>
          <a:off x="320633" y="2327565"/>
          <a:ext cx="4146308" cy="771897"/>
        </p:xfrm>
        <a:graphic>
          <a:graphicData uri="http://schemas.openxmlformats.org/drawingml/2006/table">
            <a:tbl>
              <a:tblPr/>
              <a:tblGrid>
                <a:gridCol w="2187904"/>
                <a:gridCol w="979202"/>
                <a:gridCol w="979202"/>
              </a:tblGrid>
              <a:tr h="25729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Consultas Outros Profissionais de </a:t>
                      </a:r>
                      <a:r>
                        <a:rPr lang="pt-BR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Saúde</a:t>
                      </a:r>
                      <a:endParaRPr lang="pt-BR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5729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Mês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Contrato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Ofertado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729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Junho/18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230726"/>
              </p:ext>
            </p:extLst>
          </p:nvPr>
        </p:nvGraphicFramePr>
        <p:xfrm>
          <a:off x="285007" y="3370063"/>
          <a:ext cx="4188584" cy="952554"/>
        </p:xfrm>
        <a:graphic>
          <a:graphicData uri="http://schemas.openxmlformats.org/drawingml/2006/table">
            <a:tbl>
              <a:tblPr/>
              <a:tblGrid>
                <a:gridCol w="2092516"/>
                <a:gridCol w="1048034"/>
                <a:gridCol w="1048034"/>
              </a:tblGrid>
              <a:tr h="31751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Sessões de Fisioterapia</a:t>
                      </a:r>
                      <a:endParaRPr lang="pt-BR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1751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Mês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Contrato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Ofertado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1751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Junho/18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728711"/>
              </p:ext>
            </p:extLst>
          </p:nvPr>
        </p:nvGraphicFramePr>
        <p:xfrm>
          <a:off x="281545" y="4690754"/>
          <a:ext cx="4192046" cy="972417"/>
        </p:xfrm>
        <a:graphic>
          <a:graphicData uri="http://schemas.openxmlformats.org/drawingml/2006/table">
            <a:tbl>
              <a:tblPr/>
              <a:tblGrid>
                <a:gridCol w="3202042"/>
                <a:gridCol w="990004"/>
              </a:tblGrid>
              <a:tr h="32413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Resumo Geral </a:t>
                      </a:r>
                      <a:r>
                        <a:rPr lang="pt-BR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Exames</a:t>
                      </a:r>
                      <a:endParaRPr lang="pt-BR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241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Contrato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Ofertado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241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Não Temos Meta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Contratual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1.467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8" name="Imagem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054" y="5865188"/>
            <a:ext cx="950026" cy="9338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919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1" y="-58937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6035160"/>
            <a:ext cx="9809016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389526"/>
            <a:ext cx="9809016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123817" y="65813"/>
            <a:ext cx="86995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200" b="1" dirty="0" smtClean="0">
                <a:solidFill>
                  <a:srgbClr val="0070C0"/>
                </a:solidFill>
              </a:rPr>
              <a:t>Serviços Adicionais– </a:t>
            </a:r>
            <a:r>
              <a:rPr lang="pt-BR" sz="4200" b="1" dirty="0" smtClean="0">
                <a:solidFill>
                  <a:srgbClr val="0070C0"/>
                </a:solidFill>
              </a:rPr>
              <a:t>Julho 2018</a:t>
            </a:r>
          </a:p>
          <a:p>
            <a:endParaRPr lang="pt-BR" sz="4200" b="1" dirty="0">
              <a:solidFill>
                <a:srgbClr val="0070C0"/>
              </a:solidFill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725" y="6171651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9546159" y="142334"/>
            <a:ext cx="2645842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9546159" y="496700"/>
            <a:ext cx="2645841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923934"/>
              </p:ext>
            </p:extLst>
          </p:nvPr>
        </p:nvGraphicFramePr>
        <p:xfrm>
          <a:off x="748145" y="1450808"/>
          <a:ext cx="6697684" cy="2723487"/>
        </p:xfrm>
        <a:graphic>
          <a:graphicData uri="http://schemas.openxmlformats.org/drawingml/2006/table">
            <a:tbl>
              <a:tblPr/>
              <a:tblGrid>
                <a:gridCol w="6653234"/>
                <a:gridCol w="44450"/>
              </a:tblGrid>
              <a:tr h="65617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Serviços</a:t>
                      </a:r>
                      <a:r>
                        <a:rPr lang="pt-BR" sz="1600" b="0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Adicionais Julho-2018 </a:t>
                      </a:r>
                      <a:endParaRPr lang="pt-BR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54974">
                <a:tc>
                  <a:txBody>
                    <a:bodyPr/>
                    <a:lstStyle/>
                    <a:p>
                      <a:pPr marL="0" indent="0" algn="ctr" fontAlgn="ctr">
                        <a:buFont typeface="Arial" pitchFamily="34" charset="0"/>
                        <a:buNone/>
                      </a:pP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Compra de 100 consultas de Oftalmologia</a:t>
                      </a:r>
                      <a:r>
                        <a:rPr lang="pt-BR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para cumprimento de metas valor adicional a NF R$ 3.700</a:t>
                      </a:r>
                    </a:p>
                    <a:p>
                      <a:pPr algn="ctr" fontAlgn="ctr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65617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Compra de 100 consultas de Cardiologia para cumprimentos</a:t>
                      </a:r>
                      <a:r>
                        <a:rPr lang="pt-BR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metas valor adicional R$ 3.700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65617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Realizando</a:t>
                      </a:r>
                      <a:r>
                        <a:rPr lang="pt-BR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 compra ofertamos em Regulação </a:t>
                      </a:r>
                      <a:r>
                        <a:rPr lang="pt-BR" sz="16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1.780 </a:t>
                      </a:r>
                      <a:r>
                        <a:rPr lang="pt-BR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consultas médicas, não sofrendo penalizações</a:t>
                      </a:r>
                      <a:r>
                        <a:rPr lang="pt-BR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pic>
        <p:nvPicPr>
          <p:cNvPr id="18" name="Imagem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054" y="5865188"/>
            <a:ext cx="950026" cy="9338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99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50" y="-989916"/>
            <a:ext cx="12496800" cy="83312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-393456" y="-1129085"/>
            <a:ext cx="12826921" cy="8896350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8799617" y="5712031"/>
            <a:ext cx="3392384" cy="1306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20943" y="3175684"/>
            <a:ext cx="2069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Obrigado</a:t>
            </a:r>
            <a:endParaRPr lang="pt-BR" sz="3600" b="1" dirty="0">
              <a:solidFill>
                <a:schemeClr val="bg1"/>
              </a:solidFill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617" y="5712031"/>
            <a:ext cx="3392383" cy="1306286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031" y="2345291"/>
            <a:ext cx="2068191" cy="194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3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2653</TotalTime>
  <Words>277</Words>
  <Application>Microsoft Office PowerPoint</Application>
  <PresentationFormat>Personalizar</PresentationFormat>
  <Paragraphs>101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Fabiana</dc:creator>
  <cp:lastModifiedBy>Alexandra Silvestre Amaral</cp:lastModifiedBy>
  <cp:revision>133</cp:revision>
  <dcterms:created xsi:type="dcterms:W3CDTF">2017-06-28T23:09:23Z</dcterms:created>
  <dcterms:modified xsi:type="dcterms:W3CDTF">2018-06-13T19:00:24Z</dcterms:modified>
</cp:coreProperties>
</file>