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7" r:id="rId3"/>
    <p:sldId id="312" r:id="rId4"/>
    <p:sldId id="313" r:id="rId5"/>
    <p:sldId id="309" r:id="rId6"/>
    <p:sldId id="25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FABBCD-2425-46DA-9A4B-76A6972F64F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DDF32E48-2EAF-41ED-86B0-57BE86F54B78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pt-BR" b="1" smtClean="0"/>
            <a:t>Valor impactado: R$ 6.105,00</a:t>
          </a:r>
          <a:endParaRPr lang="pt-BR" b="1"/>
        </a:p>
      </dgm:t>
    </dgm:pt>
    <dgm:pt modelId="{C97F6FDA-0259-451F-96FA-74C1996D48B8}" type="parTrans" cxnId="{E8930026-26D1-417A-AE99-FC79035A7504}">
      <dgm:prSet/>
      <dgm:spPr/>
      <dgm:t>
        <a:bodyPr/>
        <a:lstStyle/>
        <a:p>
          <a:endParaRPr lang="pt-BR"/>
        </a:p>
      </dgm:t>
    </dgm:pt>
    <dgm:pt modelId="{76074CA2-66A8-4D1E-9B35-E6BF6BAC1227}" type="sibTrans" cxnId="{E8930026-26D1-417A-AE99-FC79035A7504}">
      <dgm:prSet/>
      <dgm:spPr/>
      <dgm:t>
        <a:bodyPr/>
        <a:lstStyle/>
        <a:p>
          <a:endParaRPr lang="pt-BR"/>
        </a:p>
      </dgm:t>
    </dgm:pt>
    <dgm:pt modelId="{2B66BA49-37C6-42AE-8D74-27DFFE3C1F7E}" type="pres">
      <dgm:prSet presAssocID="{11FABBCD-2425-46DA-9A4B-76A6972F64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6738CB6-1AFA-4CCF-9339-9A8C70BA381C}" type="pres">
      <dgm:prSet presAssocID="{DDF32E48-2EAF-41ED-86B0-57BE86F54B7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8930026-26D1-417A-AE99-FC79035A7504}" srcId="{11FABBCD-2425-46DA-9A4B-76A6972F64FB}" destId="{DDF32E48-2EAF-41ED-86B0-57BE86F54B78}" srcOrd="0" destOrd="0" parTransId="{C97F6FDA-0259-451F-96FA-74C1996D48B8}" sibTransId="{76074CA2-66A8-4D1E-9B35-E6BF6BAC1227}"/>
    <dgm:cxn modelId="{5E66AF8C-CB49-49BA-B453-46B2F7DF8CA8}" type="presOf" srcId="{DDF32E48-2EAF-41ED-86B0-57BE86F54B78}" destId="{86738CB6-1AFA-4CCF-9339-9A8C70BA381C}" srcOrd="0" destOrd="0" presId="urn:microsoft.com/office/officeart/2005/8/layout/vList2"/>
    <dgm:cxn modelId="{1300085E-FD4B-4B03-B0E2-485BBE9BA1FF}" type="presOf" srcId="{11FABBCD-2425-46DA-9A4B-76A6972F64FB}" destId="{2B66BA49-37C6-42AE-8D74-27DFFE3C1F7E}" srcOrd="0" destOrd="0" presId="urn:microsoft.com/office/officeart/2005/8/layout/vList2"/>
    <dgm:cxn modelId="{45162599-670A-4A22-9D9D-1B00E9365815}" type="presParOf" srcId="{2B66BA49-37C6-42AE-8D74-27DFFE3C1F7E}" destId="{86738CB6-1AFA-4CCF-9339-9A8C70BA381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38CB6-1AFA-4CCF-9339-9A8C70BA381C}">
      <dsp:nvSpPr>
        <dsp:cNvPr id="0" name=""/>
        <dsp:cNvSpPr/>
      </dsp:nvSpPr>
      <dsp:spPr>
        <a:xfrm>
          <a:off x="0" y="5735"/>
          <a:ext cx="3459026" cy="479700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smtClean="0"/>
            <a:t>Valor impactado: R$ 6.105,00</a:t>
          </a:r>
          <a:endParaRPr lang="pt-BR" sz="2000" b="1" kern="1200"/>
        </a:p>
      </dsp:txBody>
      <dsp:txXfrm>
        <a:off x="23417" y="29152"/>
        <a:ext cx="3412192" cy="432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19/12/2017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1701"/>
            <a:ext cx="12192000" cy="68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3418149"/>
            <a:ext cx="12192000" cy="3439851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1" y="1"/>
            <a:ext cx="12191999" cy="3429000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45632" y="1479157"/>
            <a:ext cx="9147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UPAE PADRE ASSIS NEVES </a:t>
            </a:r>
          </a:p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Belo Jardim</a:t>
            </a:r>
            <a:endParaRPr lang="pt-BR" sz="6000" b="1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55" y="4732309"/>
            <a:ext cx="1559452" cy="14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552112" y="370597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</a:t>
            </a:r>
            <a:r>
              <a:rPr lang="pt-BR" sz="3600" b="1" dirty="0" smtClean="0">
                <a:solidFill>
                  <a:srgbClr val="0070C0"/>
                </a:solidFill>
              </a:rPr>
              <a:t>Previsão Janeiro/2018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30372"/>
              </p:ext>
            </p:extLst>
          </p:nvPr>
        </p:nvGraphicFramePr>
        <p:xfrm>
          <a:off x="2189489" y="2260507"/>
          <a:ext cx="7813020" cy="22504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87503"/>
                <a:gridCol w="1267691"/>
                <a:gridCol w="1922319"/>
                <a:gridCol w="1735507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Contrato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Disponibilizado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Déficit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Consultas Médicas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1.985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1.820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Consultas Multiprofissionais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1.554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Sessão de Fisioterapia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536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Exames – Patologia Clínica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*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Demanda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Exames Complementares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*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1.451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243966" y="-17584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</a:t>
            </a:r>
            <a:r>
              <a:rPr lang="pt-BR" sz="3600" b="1" dirty="0" smtClean="0">
                <a:solidFill>
                  <a:srgbClr val="0070C0"/>
                </a:solidFill>
              </a:rPr>
              <a:t>Monitoramento Janeiro/2018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306313"/>
              </p:ext>
            </p:extLst>
          </p:nvPr>
        </p:nvGraphicFramePr>
        <p:xfrm>
          <a:off x="2939680" y="1858487"/>
          <a:ext cx="6312637" cy="3980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058"/>
                <a:gridCol w="1281277"/>
                <a:gridCol w="1509823"/>
                <a:gridCol w="1201479"/>
              </a:tblGrid>
              <a:tr h="354159">
                <a:tc rowSpan="2">
                  <a:txBody>
                    <a:bodyPr/>
                    <a:lstStyle/>
                    <a:p>
                      <a:pPr algn="l"/>
                      <a:r>
                        <a:rPr lang="pt-BR" sz="1400" b="1" dirty="0" smtClean="0"/>
                        <a:t>ESPECIALIDADE</a:t>
                      </a:r>
                      <a:endParaRPr lang="pt-BR" sz="14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 smtClean="0">
                          <a:effectLst/>
                        </a:rPr>
                        <a:t>LISTA DE ESPERA UPAE BJ</a:t>
                      </a:r>
                      <a:endParaRPr lang="pt-B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</a:tr>
              <a:tr h="273053">
                <a:tc vMerge="1">
                  <a:txBody>
                    <a:bodyPr/>
                    <a:lstStyle/>
                    <a:p>
                      <a:pPr algn="l"/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IV GERES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INTERCONSULTA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RETORNO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CARDIOLOGIA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350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DERMATOLOGIA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675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206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ENDOCRINOLOGIA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296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309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GASTROENTEROLOGIA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781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GINECOLOGIA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136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MASTOLOGIA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OFTALMOLOGIA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437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NEUROLOGIA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741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OTORRINOLARINGOLOGIA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138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UROLOGIA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356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558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PNEUMOLOGIA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</a:t>
            </a:r>
            <a:r>
              <a:rPr lang="pt-BR" sz="3600" b="1" dirty="0" smtClean="0">
                <a:solidFill>
                  <a:srgbClr val="0070C0"/>
                </a:solidFill>
              </a:rPr>
              <a:t>Aditivos Janeiro/2018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72905"/>
              </p:ext>
            </p:extLst>
          </p:nvPr>
        </p:nvGraphicFramePr>
        <p:xfrm>
          <a:off x="1975495" y="2152916"/>
          <a:ext cx="8128000" cy="7670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351956"/>
                <a:gridCol w="1754372"/>
                <a:gridCol w="1998921"/>
                <a:gridCol w="2022751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Contrato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Disponibilizado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Déficit</a:t>
                      </a:r>
                      <a:endParaRPr lang="pt-BR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Consultas Médicas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1.985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1.820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096378"/>
              </p:ext>
            </p:extLst>
          </p:nvPr>
        </p:nvGraphicFramePr>
        <p:xfrm>
          <a:off x="1975495" y="3375913"/>
          <a:ext cx="8128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058"/>
                <a:gridCol w="1765005"/>
                <a:gridCol w="2010937"/>
                <a:gridCol w="2032000"/>
              </a:tblGrid>
              <a:tr h="610040">
                <a:tc>
                  <a:txBody>
                    <a:bodyPr/>
                    <a:lstStyle/>
                    <a:p>
                      <a:pPr algn="l"/>
                      <a:r>
                        <a:rPr lang="pt-BR" b="1" dirty="0" smtClean="0"/>
                        <a:t>Especialidades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Disponibilizado Atualmente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Aditivo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 DISPONIBILIZADO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b="1" dirty="0" smtClean="0"/>
                        <a:t>Endocrinologia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b="1" dirty="0" smtClean="0"/>
                        <a:t>Dermatologia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b="1" dirty="0" smtClean="0"/>
                        <a:t>Oftalmologia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47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" y="-10633"/>
            <a:ext cx="12191998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</a:t>
            </a:r>
            <a:r>
              <a:rPr lang="pt-BR" sz="3600" b="1" dirty="0" smtClean="0">
                <a:solidFill>
                  <a:srgbClr val="0070C0"/>
                </a:solidFill>
              </a:rPr>
              <a:t>Aditivos Janeiro/2018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6" y="1917534"/>
            <a:ext cx="109259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smtClean="0"/>
              <a:t>Oferta de 55 consultas da especialidade de Oftalmologia no valor de R$ 2.035,00 para cumprimento do quantitativo contratual/SES.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Oferta de 55 consultas da especialidade de </a:t>
            </a:r>
            <a:r>
              <a:rPr lang="pt-BR" sz="2000" dirty="0" smtClean="0"/>
              <a:t>Endocrinologia </a:t>
            </a:r>
            <a:r>
              <a:rPr lang="pt-BR" sz="2000" dirty="0"/>
              <a:t>no valor de R$ 2.035,00 para cumprimento do quantitativo </a:t>
            </a:r>
            <a:r>
              <a:rPr lang="pt-BR" sz="2000" dirty="0" smtClean="0"/>
              <a:t>contratual/SES.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Oferta de 55 consultas da especialidade de </a:t>
            </a:r>
            <a:r>
              <a:rPr lang="pt-BR" sz="2000" dirty="0" smtClean="0"/>
              <a:t>Dermatologia no </a:t>
            </a:r>
            <a:r>
              <a:rPr lang="pt-BR" sz="2000" dirty="0"/>
              <a:t>valor de R$ 2.035,00 para cumprimento do quantitativo </a:t>
            </a:r>
            <a:r>
              <a:rPr lang="pt-BR" sz="2000" dirty="0" smtClean="0"/>
              <a:t>contratual/SES.</a:t>
            </a:r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8" name="Diagrama 17"/>
          <p:cNvGraphicFramePr/>
          <p:nvPr>
            <p:extLst>
              <p:ext uri="{D42A27DB-BD31-4B8C-83A1-F6EECF244321}">
                <p14:modId xmlns:p14="http://schemas.microsoft.com/office/powerpoint/2010/main" val="702189006"/>
              </p:ext>
            </p:extLst>
          </p:nvPr>
        </p:nvGraphicFramePr>
        <p:xfrm>
          <a:off x="4642983" y="4782577"/>
          <a:ext cx="3459026" cy="491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" name="Imagem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81" y="5881772"/>
            <a:ext cx="12052837" cy="792549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17930" y="442902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787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" y="0"/>
            <a:ext cx="12191999" cy="7874758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0501" y="746383"/>
            <a:ext cx="65593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solidFill>
                  <a:schemeClr val="bg1"/>
                </a:solidFill>
              </a:rPr>
              <a:t>Obrigada,</a:t>
            </a:r>
          </a:p>
          <a:p>
            <a:endParaRPr lang="pt-BR" sz="4400" b="1" dirty="0">
              <a:solidFill>
                <a:schemeClr val="bg1"/>
              </a:solidFill>
            </a:endParaRPr>
          </a:p>
          <a:p>
            <a:r>
              <a:rPr lang="pt-BR" sz="4400" b="1" dirty="0" err="1" smtClean="0">
                <a:solidFill>
                  <a:schemeClr val="bg1"/>
                </a:solidFill>
              </a:rPr>
              <a:t>Saliana</a:t>
            </a:r>
            <a:r>
              <a:rPr lang="pt-BR" sz="4400" b="1" dirty="0" smtClean="0">
                <a:solidFill>
                  <a:schemeClr val="bg1"/>
                </a:solidFill>
              </a:rPr>
              <a:t> Macedo</a:t>
            </a:r>
            <a:endParaRPr lang="pt-BR" sz="4400" b="1" dirty="0">
              <a:solidFill>
                <a:schemeClr val="bg1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5459658"/>
            <a:ext cx="1690788" cy="108661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3514410"/>
            <a:ext cx="1774679" cy="167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Words>208</Words>
  <Application>Microsoft Office PowerPoint</Application>
  <PresentationFormat>Widescreen</PresentationFormat>
  <Paragraphs>110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Lidiane Regino</cp:lastModifiedBy>
  <cp:revision>90</cp:revision>
  <dcterms:created xsi:type="dcterms:W3CDTF">2017-06-28T23:09:23Z</dcterms:created>
  <dcterms:modified xsi:type="dcterms:W3CDTF">2017-12-19T19:10:05Z</dcterms:modified>
</cp:coreProperties>
</file>