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20" r:id="rId3"/>
    <p:sldId id="322" r:id="rId4"/>
    <p:sldId id="321" r:id="rId5"/>
    <p:sldId id="318" r:id="rId6"/>
    <p:sldId id="319" r:id="rId7"/>
    <p:sldId id="25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30" autoAdjust="0"/>
  </p:normalViewPr>
  <p:slideViewPr>
    <p:cSldViewPr snapToGrid="0">
      <p:cViewPr varScale="1">
        <p:scale>
          <a:sx n="84" d="100"/>
          <a:sy n="84" d="100"/>
        </p:scale>
        <p:origin x="90" y="1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 smtClean="0">
                <a:solidFill>
                  <a:schemeClr val="tx1"/>
                </a:solidFill>
              </a:rPr>
              <a:t>Consumo</a:t>
            </a:r>
            <a:r>
              <a:rPr lang="en-US" b="1" baseline="0" dirty="0" smtClean="0">
                <a:solidFill>
                  <a:schemeClr val="tx1"/>
                </a:solidFill>
              </a:rPr>
              <a:t> – </a:t>
            </a:r>
            <a:r>
              <a:rPr lang="en-US" b="1" baseline="0" dirty="0" err="1" smtClean="0">
                <a:solidFill>
                  <a:schemeClr val="tx1"/>
                </a:solidFill>
              </a:rPr>
              <a:t>Energia</a:t>
            </a:r>
            <a:r>
              <a:rPr lang="en-US" b="1" baseline="0" dirty="0" smtClean="0">
                <a:solidFill>
                  <a:schemeClr val="tx1"/>
                </a:solidFill>
              </a:rPr>
              <a:t> </a:t>
            </a:r>
            <a:r>
              <a:rPr lang="en-US" b="1" baseline="0" dirty="0" err="1" smtClean="0">
                <a:solidFill>
                  <a:schemeClr val="tx1"/>
                </a:solidFill>
              </a:rPr>
              <a:t>Elétrica</a:t>
            </a:r>
            <a:endParaRPr lang="en-US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722855566967172"/>
          <c:y val="1.7511854974263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Plan1!$A$2:$A$4</c:f>
              <c:numCache>
                <c:formatCode>mmm\-yy</c:formatCode>
                <c:ptCount val="3"/>
                <c:pt idx="0">
                  <c:v>43070</c:v>
                </c:pt>
                <c:pt idx="1">
                  <c:v>43101</c:v>
                </c:pt>
                <c:pt idx="2">
                  <c:v>43132</c:v>
                </c:pt>
              </c:numCache>
            </c:numRef>
          </c:cat>
          <c:val>
            <c:numRef>
              <c:f>Plan1!$B$2:$B$4</c:f>
              <c:numCache>
                <c:formatCode>#,##0.00</c:formatCode>
                <c:ptCount val="3"/>
                <c:pt idx="0">
                  <c:v>7204.72</c:v>
                </c:pt>
                <c:pt idx="1">
                  <c:v>5484.51</c:v>
                </c:pt>
                <c:pt idx="2">
                  <c:v>5836.99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8354056"/>
        <c:axId val="381342888"/>
      </c:barChart>
      <c:dateAx>
        <c:axId val="33835405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81342888"/>
        <c:crosses val="autoZero"/>
        <c:auto val="1"/>
        <c:lblOffset val="100"/>
        <c:baseTimeUnit val="months"/>
      </c:dateAx>
      <c:valAx>
        <c:axId val="381342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38354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2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8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2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92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2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2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91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3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75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6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172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0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8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90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2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8" indent="0">
              <a:buNone/>
              <a:defRPr sz="2000"/>
            </a:lvl7pPr>
            <a:lvl8pPr marL="3200480" indent="0">
              <a:buNone/>
              <a:defRPr sz="2000"/>
            </a:lvl8pPr>
            <a:lvl9pPr marL="3657692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8" indent="0">
              <a:buNone/>
              <a:defRPr sz="1001"/>
            </a:lvl7pPr>
            <a:lvl8pPr marL="3200480" indent="0">
              <a:buNone/>
              <a:defRPr sz="1001"/>
            </a:lvl8pPr>
            <a:lvl9pPr marL="3657692" indent="0">
              <a:buNone/>
              <a:defRPr sz="100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98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239C-21C2-4F19-9AA0-26B5BE984ACF}" type="datetimeFigureOut">
              <a:rPr lang="pt-BR" smtClean="0"/>
              <a:t>20/03/2018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4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E87AB-F212-4B2F-BB13-CBFC4908FB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2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7" indent="-228607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3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4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-21700"/>
            <a:ext cx="12192000" cy="687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3418151"/>
            <a:ext cx="12192000" cy="3439851"/>
          </a:xfrm>
          <a:prstGeom prst="rect">
            <a:avLst/>
          </a:prstGeom>
          <a:solidFill>
            <a:srgbClr val="92D050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/>
          </a:p>
        </p:txBody>
      </p:sp>
      <p:sp>
        <p:nvSpPr>
          <p:cNvPr id="10" name="Retângulo 9"/>
          <p:cNvSpPr/>
          <p:nvPr/>
        </p:nvSpPr>
        <p:spPr>
          <a:xfrm>
            <a:off x="3" y="2"/>
            <a:ext cx="12191998" cy="3429001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445635" y="1479158"/>
            <a:ext cx="91476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</a:rPr>
              <a:t>UPAE PADRE ASSIS NEVES </a:t>
            </a:r>
          </a:p>
          <a:p>
            <a:pPr algn="ctr"/>
            <a:r>
              <a:rPr lang="pt-BR" sz="6000" b="1" dirty="0">
                <a:solidFill>
                  <a:schemeClr val="bg1"/>
                </a:solidFill>
              </a:rPr>
              <a:t>Belo Jardim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55" y="4732308"/>
            <a:ext cx="1559452" cy="146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-11017"/>
            <a:ext cx="12192000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552112" y="370597"/>
            <a:ext cx="80941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Atendimento Ambulatorial Especializado </a:t>
            </a:r>
            <a:r>
              <a:rPr lang="pt-BR" sz="3600" b="1" dirty="0" smtClean="0">
                <a:solidFill>
                  <a:srgbClr val="0070C0"/>
                </a:solidFill>
              </a:rPr>
              <a:t>Abril/2018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94801"/>
              </p:ext>
            </p:extLst>
          </p:nvPr>
        </p:nvGraphicFramePr>
        <p:xfrm>
          <a:off x="2189489" y="2260507"/>
          <a:ext cx="7813020" cy="22504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87503"/>
                <a:gridCol w="1267691"/>
                <a:gridCol w="1922319"/>
                <a:gridCol w="1735507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Contrato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Disponibilizado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Superávit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Consultas Médicas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1.985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2.050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Consultas Multiprofissionais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450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1.123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673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Sessão de Fisioterapia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450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494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Exames – Patologia Clínica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*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Demanda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Exames Complementares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*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1.417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7" name="Image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6"/>
            <a:ext cx="12058933" cy="792549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5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87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22860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Indicadores de Gestão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>
              <a:solidFill>
                <a:srgbClr val="92D05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841657"/>
              </p:ext>
            </p:extLst>
          </p:nvPr>
        </p:nvGraphicFramePr>
        <p:xfrm>
          <a:off x="677887" y="2077667"/>
          <a:ext cx="11197589" cy="2384038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2842293"/>
                <a:gridCol w="8355296"/>
              </a:tblGrid>
              <a:tr h="24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Indicador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/>
                        <a:t>Controle </a:t>
                      </a:r>
                      <a:r>
                        <a:rPr lang="pt-BR" sz="1600" dirty="0" smtClean="0"/>
                        <a:t>do </a:t>
                      </a:r>
                      <a:r>
                        <a:rPr lang="pt-BR" sz="1600" dirty="0" smtClean="0"/>
                        <a:t>Laboratório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Objetivo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/>
                        <a:t>Reduzir o consumo </a:t>
                      </a:r>
                      <a:r>
                        <a:rPr lang="pt-BR" sz="1600" dirty="0" smtClean="0"/>
                        <a:t>com exames laboratoriais.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Fonte de Informação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Planilha de Monitoramento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Periodicidade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Mensal.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Melhor Sentido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Controlar diariamente os custos</a:t>
                      </a:r>
                      <a:r>
                        <a:rPr lang="pt-BR" sz="1600" baseline="0" dirty="0" smtClean="0">
                          <a:effectLst/>
                        </a:rPr>
                        <a:t>. 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Implicações para Atingimento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Cumprimento de metas</a:t>
                      </a:r>
                      <a:endParaRPr lang="pt-BR" sz="16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800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Plano de 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Atualmente agendamento diário de quantidades de exames (20 pacientes);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Relatório</a:t>
                      </a:r>
                      <a:r>
                        <a:rPr lang="pt-BR" sz="1600" u="none" strike="noStrike" baseline="0" dirty="0" smtClean="0">
                          <a:effectLst/>
                        </a:rPr>
                        <a:t> da f</a:t>
                      </a:r>
                      <a:r>
                        <a:rPr lang="pt-BR" sz="1600" u="none" strike="noStrike" dirty="0" smtClean="0">
                          <a:effectLst/>
                        </a:rPr>
                        <a:t>erramenta MV com valores CIAC (acordo) para</a:t>
                      </a:r>
                      <a:r>
                        <a:rPr lang="pt-BR" sz="1600" u="none" strike="noStrike" baseline="0" dirty="0" smtClean="0">
                          <a:effectLst/>
                        </a:rPr>
                        <a:t> visualização diária do custo;</a:t>
                      </a:r>
                      <a:endParaRPr lang="pt-BR" sz="1600" u="none" strike="noStrike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9" name="Imagem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6"/>
            <a:ext cx="12058933" cy="792549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5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552112" y="370597"/>
            <a:ext cx="8094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Custos Laboratório </a:t>
            </a:r>
            <a:r>
              <a:rPr lang="pt-BR" sz="3600" b="1" smtClean="0">
                <a:solidFill>
                  <a:srgbClr val="0070C0"/>
                </a:solidFill>
              </a:rPr>
              <a:t>/ Atendimento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solidFill>
                <a:srgbClr val="92D050"/>
              </a:solidFill>
            </a:endParaRPr>
          </a:p>
          <a:p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632447"/>
              </p:ext>
            </p:extLst>
          </p:nvPr>
        </p:nvGraphicFramePr>
        <p:xfrm>
          <a:off x="2189489" y="2260507"/>
          <a:ext cx="7813020" cy="15087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99681"/>
                <a:gridCol w="1555513"/>
                <a:gridCol w="1922319"/>
                <a:gridCol w="1735507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DEZ/17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JAN/18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FEV/18</a:t>
                      </a:r>
                      <a:endParaRPr lang="pt-B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Valores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R$ 17.510,51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</a:t>
                      </a:r>
                      <a:r>
                        <a:rPr lang="pt-BR" baseline="0" dirty="0" smtClean="0"/>
                        <a:t> 23.326,50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R$ 12.951,04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Consultas Executadas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1.668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1.900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1.487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Encaixes</a:t>
                      </a:r>
                      <a:endParaRPr lang="pt-BR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306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125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" name="Image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6"/>
            <a:ext cx="12058933" cy="792549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5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-191212" y="0"/>
            <a:ext cx="12383212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441835" y="518967"/>
            <a:ext cx="8094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Indicadores de Gestão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33045" y="1858487"/>
            <a:ext cx="10925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>
              <a:solidFill>
                <a:srgbClr val="92D05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400" dirty="0">
              <a:solidFill>
                <a:srgbClr val="92D050"/>
              </a:solidFill>
            </a:endParaRPr>
          </a:p>
        </p:txBody>
      </p: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885435"/>
              </p:ext>
            </p:extLst>
          </p:nvPr>
        </p:nvGraphicFramePr>
        <p:xfrm>
          <a:off x="677887" y="2077666"/>
          <a:ext cx="11197589" cy="2819395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2842293"/>
                <a:gridCol w="8355296"/>
              </a:tblGrid>
              <a:tr h="24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Indicador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/>
                        <a:t> Manutenção</a:t>
                      </a:r>
                      <a:r>
                        <a:rPr lang="pt-BR" sz="1600" baseline="0" dirty="0" smtClean="0"/>
                        <a:t> - </a:t>
                      </a:r>
                      <a:r>
                        <a:rPr lang="pt-BR" sz="1600" dirty="0" smtClean="0"/>
                        <a:t>Controle do consumo de energia.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Objetivo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/>
                        <a:t>Reduzir o consumo de energia elétrica em áreas de uso comum e reduzir custos</a:t>
                      </a:r>
                      <a:r>
                        <a:rPr lang="pt-BR" sz="1600" baseline="0" dirty="0" smtClean="0">
                          <a:effectLst/>
                        </a:rPr>
                        <a:t>. 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Fonte de Informação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Fatura</a:t>
                      </a:r>
                      <a:r>
                        <a:rPr lang="pt-BR" sz="1600" baseline="0" dirty="0" smtClean="0">
                          <a:effectLst/>
                        </a:rPr>
                        <a:t> da Celpe 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Periodicidade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Mensal.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Melhor Sentido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Manter a média</a:t>
                      </a:r>
                      <a:r>
                        <a:rPr lang="pt-BR" sz="1600" baseline="0" dirty="0" smtClean="0">
                          <a:effectLst/>
                        </a:rPr>
                        <a:t> de valores sem maiores alterações. 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Implicações para Atingimento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600" dirty="0" smtClean="0">
                          <a:effectLst/>
                        </a:rPr>
                        <a:t>Aumento das tarifas mensais; </a:t>
                      </a:r>
                      <a:r>
                        <a:rPr lang="pt-BR" sz="1600" baseline="0" dirty="0" smtClean="0">
                          <a:effectLst/>
                        </a:rPr>
                        <a:t> A</a:t>
                      </a:r>
                      <a:r>
                        <a:rPr lang="pt-BR" sz="1600" dirty="0" smtClean="0">
                          <a:effectLst/>
                        </a:rPr>
                        <a:t>companhamento.</a:t>
                      </a:r>
                      <a:endParaRPr lang="pt-BR" sz="16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235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Plano de 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Um </a:t>
                      </a:r>
                      <a:r>
                        <a:rPr lang="pt-BR" sz="1600" u="none" strike="noStrike" dirty="0" smtClean="0">
                          <a:effectLst/>
                        </a:rPr>
                        <a:t>funcionário realiza acompanhamento do uso diário no controle do uso da iluminação em áreas comuns; circulação, pátio, praça, climatização,</a:t>
                      </a:r>
                      <a:r>
                        <a:rPr lang="pt-BR" sz="16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600" u="none" strike="noStrike" dirty="0" smtClean="0">
                          <a:effectLst/>
                        </a:rPr>
                        <a:t> </a:t>
                      </a:r>
                      <a:r>
                        <a:rPr lang="pt-BR" sz="1600" u="none" strike="noStrike" dirty="0" err="1" smtClean="0">
                          <a:effectLst/>
                        </a:rPr>
                        <a:t>etc</a:t>
                      </a:r>
                      <a:r>
                        <a:rPr lang="pt-BR" sz="1600" u="none" strike="noStrike" dirty="0" smtClean="0">
                          <a:effectLst/>
                        </a:rPr>
                        <a:t>;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pt-BR" sz="1600" u="none" strike="noStrike" dirty="0" smtClean="0">
                          <a:effectLst/>
                        </a:rPr>
                        <a:t>Um funcionário acompanha diariamente a utilização dos climatizadores </a:t>
                      </a:r>
                      <a:r>
                        <a:rPr lang="pt-BR" sz="1600" u="none" strike="noStrike" dirty="0" err="1" smtClean="0">
                          <a:effectLst/>
                        </a:rPr>
                        <a:t>Hi</a:t>
                      </a:r>
                      <a:r>
                        <a:rPr lang="pt-BR" sz="1600" u="none" strike="noStrike" dirty="0" smtClean="0">
                          <a:effectLst/>
                        </a:rPr>
                        <a:t> Wall, em área comuns e todos os outros ambientes climatizados</a:t>
                      </a:r>
                      <a:r>
                        <a:rPr lang="pt-BR" sz="1600" u="none" strike="noStrike" dirty="0" smtClean="0">
                          <a:effectLst/>
                        </a:rPr>
                        <a:t>;</a:t>
                      </a:r>
                      <a:endParaRPr lang="pt-BR" sz="1600" u="none" strike="noStrike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9" name="Imagem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6"/>
            <a:ext cx="12058933" cy="792549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5"/>
            <a:ext cx="2304488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16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2" y="0"/>
            <a:ext cx="12191999" cy="6858000"/>
          </a:xfrm>
          <a:prstGeom prst="rect">
            <a:avLst/>
          </a:prstGeom>
          <a:solidFill>
            <a:srgbClr val="F7FCF2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33172" y="156588"/>
            <a:ext cx="7416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 smtClean="0">
                <a:solidFill>
                  <a:srgbClr val="0070C0"/>
                </a:solidFill>
              </a:rPr>
              <a:t>Controle do consumo de energia</a:t>
            </a:r>
            <a:endParaRPr lang="pt-BR" sz="3600" b="1" dirty="0">
              <a:solidFill>
                <a:srgbClr val="0070C0"/>
              </a:solidFill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32" y="5910156"/>
            <a:ext cx="12058933" cy="792549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0977" y="470845"/>
            <a:ext cx="2304488" cy="999831"/>
          </a:xfrm>
          <a:prstGeom prst="rect">
            <a:avLst/>
          </a:prstGeom>
        </p:spPr>
      </p:pic>
      <p:graphicFrame>
        <p:nvGraphicFramePr>
          <p:cNvPr id="16" name="Espaço Reservado para Conteúd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0971049"/>
              </p:ext>
            </p:extLst>
          </p:nvPr>
        </p:nvGraphicFramePr>
        <p:xfrm>
          <a:off x="1269151" y="1769831"/>
          <a:ext cx="9749790" cy="3173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654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://www.hcp.org.br/images/layout/upae-padre-assis-neves-belo-jard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2"/>
            <a:ext cx="12192000" cy="787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3" y="2"/>
            <a:ext cx="12191998" cy="7874757"/>
          </a:xfrm>
          <a:prstGeom prst="rect">
            <a:avLst/>
          </a:prstGeom>
          <a:solidFill>
            <a:srgbClr val="0070C0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1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80502" y="746384"/>
            <a:ext cx="655930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chemeClr val="bg1"/>
                </a:solidFill>
              </a:rPr>
              <a:t>Obrigada,</a:t>
            </a:r>
          </a:p>
          <a:p>
            <a:endParaRPr lang="pt-BR" sz="4400" b="1" dirty="0">
              <a:solidFill>
                <a:schemeClr val="bg1"/>
              </a:solidFill>
            </a:endParaRPr>
          </a:p>
          <a:p>
            <a:r>
              <a:rPr lang="pt-BR" sz="4400" b="1" dirty="0" smtClean="0">
                <a:solidFill>
                  <a:schemeClr val="bg1"/>
                </a:solidFill>
              </a:rPr>
              <a:t>Alexandra Silvestre</a:t>
            </a:r>
            <a:endParaRPr lang="pt-BR" sz="4400" b="1" dirty="0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89431" y="5346135"/>
            <a:ext cx="5735717" cy="1085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8732" y="5671186"/>
            <a:ext cx="2051902" cy="403986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68" y="5662665"/>
            <a:ext cx="834986" cy="45279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7365" y="5442674"/>
            <a:ext cx="899850" cy="818522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805" y="5630243"/>
            <a:ext cx="834985" cy="435750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4790" y="3514410"/>
            <a:ext cx="1774679" cy="1671199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614" y="3687364"/>
            <a:ext cx="823210" cy="114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3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1888</TotalTime>
  <Words>257</Words>
  <Application>Microsoft Office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</dc:creator>
  <cp:lastModifiedBy>Lidiane Regino</cp:lastModifiedBy>
  <cp:revision>143</cp:revision>
  <dcterms:created xsi:type="dcterms:W3CDTF">2017-06-28T23:09:23Z</dcterms:created>
  <dcterms:modified xsi:type="dcterms:W3CDTF">2018-03-20T19:55:39Z</dcterms:modified>
</cp:coreProperties>
</file>