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4" r:id="rId2"/>
    <p:sldId id="307" r:id="rId3"/>
    <p:sldId id="312" r:id="rId4"/>
    <p:sldId id="314" r:id="rId5"/>
    <p:sldId id="315" r:id="rId6"/>
    <p:sldId id="316" r:id="rId7"/>
    <p:sldId id="317" r:id="rId8"/>
    <p:sldId id="319" r:id="rId9"/>
    <p:sldId id="257" r:id="rId10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FC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Estilo Médio 2 - Ênfas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5758FB7-9AC5-4552-8A53-C91805E547FA}" styleName="Estilo com Tema 1 - Ênfase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Estilo com Tema 1 - Ênfase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D113A9D2-9D6B-4929-AA2D-F23B5EE8CBE7}" styleName="Estilo com Tema 2 - Ênfase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C2FFA5D-87B4-456A-9821-1D502468CF0F}" styleName="Estilo com Tema 1 - Ênfas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Estilo Médio 1 - Ênfas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2838BEF-8BB2-4498-84A7-C5851F593DF1}" styleName="Estilo Médio 4 - Ênfas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327F97BB-C833-4FB7-BDE5-3F7075034690}" styleName="Estilo com Tema 2 - Ênfase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DBED569-4797-4DF1-A0F4-6AAB3CD982D8}" styleName="Estilo Claro 3 - Ênfase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4630" autoAdjust="0"/>
  </p:normalViewPr>
  <p:slideViewPr>
    <p:cSldViewPr snapToGrid="0">
      <p:cViewPr>
        <p:scale>
          <a:sx n="94" d="100"/>
          <a:sy n="94" d="100"/>
        </p:scale>
        <p:origin x="-414" y="6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12" indent="0" algn="ctr">
              <a:buNone/>
              <a:defRPr sz="2000"/>
            </a:lvl2pPr>
            <a:lvl3pPr marL="914423" indent="0" algn="ctr">
              <a:buNone/>
              <a:defRPr sz="1801"/>
            </a:lvl3pPr>
            <a:lvl4pPr marL="1371634" indent="0" algn="ctr">
              <a:buNone/>
              <a:defRPr sz="1600"/>
            </a:lvl4pPr>
            <a:lvl5pPr marL="1828846" indent="0" algn="ctr">
              <a:buNone/>
              <a:defRPr sz="1600"/>
            </a:lvl5pPr>
            <a:lvl6pPr marL="2286057" indent="0" algn="ctr">
              <a:buNone/>
              <a:defRPr sz="1600"/>
            </a:lvl6pPr>
            <a:lvl7pPr marL="2743268" indent="0" algn="ctr">
              <a:buNone/>
              <a:defRPr sz="1600"/>
            </a:lvl7pPr>
            <a:lvl8pPr marL="3200480" indent="0" algn="ctr">
              <a:buNone/>
              <a:defRPr sz="1600"/>
            </a:lvl8pPr>
            <a:lvl9pPr marL="3657692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3239C-21C2-4F19-9AA0-26B5BE984ACF}" type="datetimeFigureOut">
              <a:rPr lang="pt-BR" smtClean="0"/>
              <a:t>27/02/2018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E87AB-F212-4B2F-BB13-CBFC4908FBD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94929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3239C-21C2-4F19-9AA0-26B5BE984ACF}" type="datetimeFigureOut">
              <a:rPr lang="pt-BR" smtClean="0"/>
              <a:t>27/02/2018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E87AB-F212-4B2F-BB13-CBFC4908FBD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58266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899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199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3239C-21C2-4F19-9AA0-26B5BE984ACF}" type="datetimeFigureOut">
              <a:rPr lang="pt-BR" smtClean="0"/>
              <a:t>27/02/2018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E87AB-F212-4B2F-BB13-CBFC4908FBD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642201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3239C-21C2-4F19-9AA0-26B5BE984ACF}" type="datetimeFigureOut">
              <a:rPr lang="pt-BR" smtClean="0"/>
              <a:t>27/02/2018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E87AB-F212-4B2F-BB13-CBFC4908FBD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839150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3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3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23" indent="0">
              <a:buNone/>
              <a:defRPr sz="1801">
                <a:solidFill>
                  <a:schemeClr val="tx1">
                    <a:tint val="75000"/>
                  </a:schemeClr>
                </a:solidFill>
              </a:defRPr>
            </a:lvl3pPr>
            <a:lvl4pPr marL="137163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4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5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6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9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3239C-21C2-4F19-9AA0-26B5BE984ACF}" type="datetimeFigureOut">
              <a:rPr lang="pt-BR" smtClean="0"/>
              <a:t>27/02/2018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E87AB-F212-4B2F-BB13-CBFC4908FBD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3752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3239C-21C2-4F19-9AA0-26B5BE984ACF}" type="datetimeFigureOut">
              <a:rPr lang="pt-BR" smtClean="0"/>
              <a:t>27/02/2018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E87AB-F212-4B2F-BB13-CBFC4908FBD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589337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9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91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12" indent="0">
              <a:buNone/>
              <a:defRPr sz="2000" b="1"/>
            </a:lvl2pPr>
            <a:lvl3pPr marL="914423" indent="0">
              <a:buNone/>
              <a:defRPr sz="1801" b="1"/>
            </a:lvl3pPr>
            <a:lvl4pPr marL="1371634" indent="0">
              <a:buNone/>
              <a:defRPr sz="1600" b="1"/>
            </a:lvl4pPr>
            <a:lvl5pPr marL="1828846" indent="0">
              <a:buNone/>
              <a:defRPr sz="1600" b="1"/>
            </a:lvl5pPr>
            <a:lvl6pPr marL="2286057" indent="0">
              <a:buNone/>
              <a:defRPr sz="1600" b="1"/>
            </a:lvl6pPr>
            <a:lvl7pPr marL="2743268" indent="0">
              <a:buNone/>
              <a:defRPr sz="1600" b="1"/>
            </a:lvl7pPr>
            <a:lvl8pPr marL="3200480" indent="0">
              <a:buNone/>
              <a:defRPr sz="1600" b="1"/>
            </a:lvl8pPr>
            <a:lvl9pPr marL="3657692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91" y="2505076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12" indent="0">
              <a:buNone/>
              <a:defRPr sz="2000" b="1"/>
            </a:lvl2pPr>
            <a:lvl3pPr marL="914423" indent="0">
              <a:buNone/>
              <a:defRPr sz="1801" b="1"/>
            </a:lvl3pPr>
            <a:lvl4pPr marL="1371634" indent="0">
              <a:buNone/>
              <a:defRPr sz="1600" b="1"/>
            </a:lvl4pPr>
            <a:lvl5pPr marL="1828846" indent="0">
              <a:buNone/>
              <a:defRPr sz="1600" b="1"/>
            </a:lvl5pPr>
            <a:lvl6pPr marL="2286057" indent="0">
              <a:buNone/>
              <a:defRPr sz="1600" b="1"/>
            </a:lvl6pPr>
            <a:lvl7pPr marL="2743268" indent="0">
              <a:buNone/>
              <a:defRPr sz="1600" b="1"/>
            </a:lvl7pPr>
            <a:lvl8pPr marL="3200480" indent="0">
              <a:buNone/>
              <a:defRPr sz="1600" b="1"/>
            </a:lvl8pPr>
            <a:lvl9pPr marL="3657692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3" y="2505076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3239C-21C2-4F19-9AA0-26B5BE984ACF}" type="datetimeFigureOut">
              <a:rPr lang="pt-BR" smtClean="0"/>
              <a:t>27/02/2018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E87AB-F212-4B2F-BB13-CBFC4908FBD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98663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3239C-21C2-4F19-9AA0-26B5BE984ACF}" type="datetimeFigureOut">
              <a:rPr lang="pt-BR" smtClean="0"/>
              <a:t>27/02/2018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E87AB-F212-4B2F-BB13-CBFC4908FBD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716924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3239C-21C2-4F19-9AA0-26B5BE984ACF}" type="datetimeFigureOut">
              <a:rPr lang="pt-BR" smtClean="0"/>
              <a:t>27/02/2018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E87AB-F212-4B2F-BB13-CBFC4908FBD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817255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91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90" y="987425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91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12" indent="0">
              <a:buNone/>
              <a:defRPr sz="1401"/>
            </a:lvl2pPr>
            <a:lvl3pPr marL="914423" indent="0">
              <a:buNone/>
              <a:defRPr sz="1200"/>
            </a:lvl3pPr>
            <a:lvl4pPr marL="1371634" indent="0">
              <a:buNone/>
              <a:defRPr sz="1001"/>
            </a:lvl4pPr>
            <a:lvl5pPr marL="1828846" indent="0">
              <a:buNone/>
              <a:defRPr sz="1001"/>
            </a:lvl5pPr>
            <a:lvl6pPr marL="2286057" indent="0">
              <a:buNone/>
              <a:defRPr sz="1001"/>
            </a:lvl6pPr>
            <a:lvl7pPr marL="2743268" indent="0">
              <a:buNone/>
              <a:defRPr sz="1001"/>
            </a:lvl7pPr>
            <a:lvl8pPr marL="3200480" indent="0">
              <a:buNone/>
              <a:defRPr sz="1001"/>
            </a:lvl8pPr>
            <a:lvl9pPr marL="3657692" indent="0">
              <a:buNone/>
              <a:defRPr sz="100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3239C-21C2-4F19-9AA0-26B5BE984ACF}" type="datetimeFigureOut">
              <a:rPr lang="pt-BR" smtClean="0"/>
              <a:t>27/02/2018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E87AB-F212-4B2F-BB13-CBFC4908FBD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3889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91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90" y="987425"/>
            <a:ext cx="6172201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12" indent="0">
              <a:buNone/>
              <a:defRPr sz="2800"/>
            </a:lvl2pPr>
            <a:lvl3pPr marL="914423" indent="0">
              <a:buNone/>
              <a:defRPr sz="2400"/>
            </a:lvl3pPr>
            <a:lvl4pPr marL="1371634" indent="0">
              <a:buNone/>
              <a:defRPr sz="2000"/>
            </a:lvl4pPr>
            <a:lvl5pPr marL="1828846" indent="0">
              <a:buNone/>
              <a:defRPr sz="2000"/>
            </a:lvl5pPr>
            <a:lvl6pPr marL="2286057" indent="0">
              <a:buNone/>
              <a:defRPr sz="2000"/>
            </a:lvl6pPr>
            <a:lvl7pPr marL="2743268" indent="0">
              <a:buNone/>
              <a:defRPr sz="2000"/>
            </a:lvl7pPr>
            <a:lvl8pPr marL="3200480" indent="0">
              <a:buNone/>
              <a:defRPr sz="2000"/>
            </a:lvl8pPr>
            <a:lvl9pPr marL="3657692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91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12" indent="0">
              <a:buNone/>
              <a:defRPr sz="1401"/>
            </a:lvl2pPr>
            <a:lvl3pPr marL="914423" indent="0">
              <a:buNone/>
              <a:defRPr sz="1200"/>
            </a:lvl3pPr>
            <a:lvl4pPr marL="1371634" indent="0">
              <a:buNone/>
              <a:defRPr sz="1001"/>
            </a:lvl4pPr>
            <a:lvl5pPr marL="1828846" indent="0">
              <a:buNone/>
              <a:defRPr sz="1001"/>
            </a:lvl5pPr>
            <a:lvl6pPr marL="2286057" indent="0">
              <a:buNone/>
              <a:defRPr sz="1001"/>
            </a:lvl6pPr>
            <a:lvl7pPr marL="2743268" indent="0">
              <a:buNone/>
              <a:defRPr sz="1001"/>
            </a:lvl7pPr>
            <a:lvl8pPr marL="3200480" indent="0">
              <a:buNone/>
              <a:defRPr sz="1001"/>
            </a:lvl8pPr>
            <a:lvl9pPr marL="3657692" indent="0">
              <a:buNone/>
              <a:defRPr sz="100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3239C-21C2-4F19-9AA0-26B5BE984ACF}" type="datetimeFigureOut">
              <a:rPr lang="pt-BR" smtClean="0"/>
              <a:t>27/02/2018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E87AB-F212-4B2F-BB13-CBFC4908FBD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469800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4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4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43239C-21C2-4F19-9AA0-26B5BE984ACF}" type="datetimeFigureOut">
              <a:rPr lang="pt-BR" smtClean="0"/>
              <a:t>27/02/2018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4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AE87AB-F212-4B2F-BB13-CBFC4908FBD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426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23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7" indent="-228607" algn="l" defTabSz="914423" rtl="0" eaLnBrk="1" latinLnBrk="0" hangingPunct="1">
        <a:lnSpc>
          <a:spcPct val="90000"/>
        </a:lnSpc>
        <a:spcBef>
          <a:spcPts val="1001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17" indent="-228607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29" indent="-228607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41" indent="-228607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53" indent="-228607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64" indent="-228607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971875" indent="-228607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429087" indent="-228607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886297" indent="-228607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23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212" algn="l" defTabSz="914423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423" algn="l" defTabSz="914423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34" algn="l" defTabSz="914423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46" algn="l" defTabSz="914423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57" algn="l" defTabSz="914423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68" algn="l" defTabSz="914423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80" algn="l" defTabSz="914423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92" algn="l" defTabSz="914423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6.png"/><Relationship Id="rId7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www.hcp.org.br/images/layout/upae-padre-assis-neves-belo-jardim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" y="-21700"/>
            <a:ext cx="12192000" cy="6879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tângulo 8"/>
          <p:cNvSpPr/>
          <p:nvPr/>
        </p:nvSpPr>
        <p:spPr>
          <a:xfrm>
            <a:off x="0" y="3418151"/>
            <a:ext cx="12192000" cy="3439851"/>
          </a:xfrm>
          <a:prstGeom prst="rect">
            <a:avLst/>
          </a:prstGeom>
          <a:solidFill>
            <a:srgbClr val="92D050">
              <a:alpha val="8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10" name="Retângulo 9"/>
          <p:cNvSpPr/>
          <p:nvPr/>
        </p:nvSpPr>
        <p:spPr>
          <a:xfrm>
            <a:off x="3" y="2"/>
            <a:ext cx="12191998" cy="3429001"/>
          </a:xfrm>
          <a:prstGeom prst="rect">
            <a:avLst/>
          </a:prstGeom>
          <a:solidFill>
            <a:srgbClr val="0070C0">
              <a:alpha val="8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 dirty="0"/>
          </a:p>
        </p:txBody>
      </p:sp>
      <p:sp>
        <p:nvSpPr>
          <p:cNvPr id="12" name="CaixaDeTexto 11"/>
          <p:cNvSpPr txBox="1"/>
          <p:nvPr/>
        </p:nvSpPr>
        <p:spPr>
          <a:xfrm>
            <a:off x="1445635" y="1479158"/>
            <a:ext cx="914767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bg1"/>
                </a:solidFill>
              </a:rPr>
              <a:t>UPAE PADRE ASSIS NEVES </a:t>
            </a:r>
          </a:p>
          <a:p>
            <a:pPr algn="ctr"/>
            <a:r>
              <a:rPr lang="pt-BR" sz="6000" b="1" dirty="0">
                <a:solidFill>
                  <a:schemeClr val="bg1"/>
                </a:solidFill>
              </a:rPr>
              <a:t>Belo Jardim</a:t>
            </a: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2455" y="4732308"/>
            <a:ext cx="1559452" cy="1468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6646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/>
          <p:cNvSpPr/>
          <p:nvPr/>
        </p:nvSpPr>
        <p:spPr>
          <a:xfrm>
            <a:off x="-191212" y="0"/>
            <a:ext cx="12383212" cy="6858000"/>
          </a:xfrm>
          <a:prstGeom prst="rect">
            <a:avLst/>
          </a:prstGeom>
          <a:solidFill>
            <a:srgbClr val="F7FCF2">
              <a:alpha val="4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pt-BR" sz="1801" dirty="0"/>
          </a:p>
        </p:txBody>
      </p:sp>
      <p:sp>
        <p:nvSpPr>
          <p:cNvPr id="2" name="CaixaDeTexto 1"/>
          <p:cNvSpPr txBox="1"/>
          <p:nvPr/>
        </p:nvSpPr>
        <p:spPr>
          <a:xfrm>
            <a:off x="552113" y="370598"/>
            <a:ext cx="80941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b="1" dirty="0">
                <a:solidFill>
                  <a:srgbClr val="0070C0"/>
                </a:solidFill>
              </a:rPr>
              <a:t>Atendimento Ambulatorial Especializado Previsão Março/2018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633046" y="1858490"/>
            <a:ext cx="109259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2400" dirty="0">
              <a:solidFill>
                <a:srgbClr val="92D050"/>
              </a:solidFill>
            </a:endParaRPr>
          </a:p>
          <a:p>
            <a:endParaRPr lang="pt-BR" sz="2400" dirty="0">
              <a:solidFill>
                <a:srgbClr val="92D050"/>
              </a:solidFill>
            </a:endParaRPr>
          </a:p>
        </p:txBody>
      </p:sp>
      <p:graphicFrame>
        <p:nvGraphicFramePr>
          <p:cNvPr id="16" name="Tabela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5209262"/>
              </p:ext>
            </p:extLst>
          </p:nvPr>
        </p:nvGraphicFramePr>
        <p:xfrm>
          <a:off x="2189488" y="2260508"/>
          <a:ext cx="7813020" cy="3061980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2362681"/>
                <a:gridCol w="1173221"/>
                <a:gridCol w="1859973"/>
                <a:gridCol w="997077"/>
                <a:gridCol w="1420068"/>
              </a:tblGrid>
              <a:tr h="400052">
                <a:tc>
                  <a:txBody>
                    <a:bodyPr/>
                    <a:lstStyle/>
                    <a:p>
                      <a:endParaRPr lang="pt-BR" sz="18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/>
                        <a:t>Contrato</a:t>
                      </a:r>
                      <a:endParaRPr lang="pt-BR" sz="20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/>
                        <a:t>Disponibilizado</a:t>
                      </a:r>
                      <a:endParaRPr lang="pt-BR" sz="20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/>
                        <a:t>Déficit</a:t>
                      </a:r>
                      <a:endParaRPr lang="pt-BR" sz="20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/>
                        <a:t>Superávit</a:t>
                      </a:r>
                      <a:endParaRPr lang="pt-BR" sz="2000" dirty="0"/>
                    </a:p>
                  </a:txBody>
                  <a:tcPr marT="45721" marB="45721"/>
                </a:tc>
              </a:tr>
              <a:tr h="370841">
                <a:tc>
                  <a:txBody>
                    <a:bodyPr/>
                    <a:lstStyle/>
                    <a:p>
                      <a:r>
                        <a:rPr lang="pt-BR" sz="1800" dirty="0" smtClean="0"/>
                        <a:t>Consultas Médicas</a:t>
                      </a:r>
                      <a:endParaRPr lang="pt-BR" sz="1800" b="1" dirty="0"/>
                    </a:p>
                  </a:txBody>
                  <a:tcPr marT="45721" marB="4572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1.985</a:t>
                      </a:r>
                      <a:endParaRPr lang="pt-BR" sz="1800" dirty="0"/>
                    </a:p>
                  </a:txBody>
                  <a:tcPr marT="45721" marB="457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1.990</a:t>
                      </a:r>
                      <a:endParaRPr lang="pt-BR" sz="1800" dirty="0"/>
                    </a:p>
                  </a:txBody>
                  <a:tcPr marT="45721" marB="457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0</a:t>
                      </a:r>
                      <a:endParaRPr lang="pt-BR" sz="1800" dirty="0"/>
                    </a:p>
                  </a:txBody>
                  <a:tcPr marT="45721" marB="457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5</a:t>
                      </a:r>
                      <a:endParaRPr lang="pt-BR" sz="1800" dirty="0"/>
                    </a:p>
                  </a:txBody>
                  <a:tcPr marT="45721" marB="457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0082">
                <a:tc>
                  <a:txBody>
                    <a:bodyPr/>
                    <a:lstStyle/>
                    <a:p>
                      <a:r>
                        <a:rPr lang="pt-BR" sz="1800" dirty="0" smtClean="0"/>
                        <a:t>Consultas Multiprofissionais</a:t>
                      </a:r>
                      <a:endParaRPr lang="pt-BR" sz="1800" b="1" dirty="0"/>
                    </a:p>
                  </a:txBody>
                  <a:tcPr marT="45721" marB="4572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450</a:t>
                      </a:r>
                      <a:endParaRPr lang="pt-BR" sz="1800" dirty="0"/>
                    </a:p>
                  </a:txBody>
                  <a:tcPr marT="45721" marB="457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1.367</a:t>
                      </a:r>
                      <a:endParaRPr lang="pt-BR" sz="1800" dirty="0"/>
                    </a:p>
                  </a:txBody>
                  <a:tcPr marT="45721" marB="457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0</a:t>
                      </a:r>
                      <a:endParaRPr lang="pt-BR" sz="1800" dirty="0"/>
                    </a:p>
                  </a:txBody>
                  <a:tcPr marT="45721" marB="457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917</a:t>
                      </a:r>
                      <a:endParaRPr lang="pt-BR" sz="1800" dirty="0"/>
                    </a:p>
                  </a:txBody>
                  <a:tcPr marT="45721" marB="457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1">
                <a:tc>
                  <a:txBody>
                    <a:bodyPr/>
                    <a:lstStyle/>
                    <a:p>
                      <a:r>
                        <a:rPr lang="pt-BR" sz="1800" dirty="0" smtClean="0"/>
                        <a:t>Sessão de Fisioterapia</a:t>
                      </a:r>
                      <a:endParaRPr lang="pt-BR" sz="1800" b="1" dirty="0"/>
                    </a:p>
                  </a:txBody>
                  <a:tcPr marT="45721" marB="4572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450</a:t>
                      </a:r>
                      <a:endParaRPr lang="pt-BR" sz="1800" dirty="0"/>
                    </a:p>
                  </a:txBody>
                  <a:tcPr marT="45721" marB="457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450</a:t>
                      </a:r>
                      <a:endParaRPr lang="pt-BR" sz="1800" dirty="0"/>
                    </a:p>
                  </a:txBody>
                  <a:tcPr marT="45721" marB="457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0</a:t>
                      </a:r>
                      <a:endParaRPr lang="pt-BR" sz="1800" dirty="0"/>
                    </a:p>
                  </a:txBody>
                  <a:tcPr marT="45721" marB="457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0</a:t>
                      </a:r>
                      <a:endParaRPr lang="pt-BR" sz="1800" dirty="0"/>
                    </a:p>
                  </a:txBody>
                  <a:tcPr marT="45721" marB="457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0082">
                <a:tc>
                  <a:txBody>
                    <a:bodyPr/>
                    <a:lstStyle/>
                    <a:p>
                      <a:r>
                        <a:rPr lang="pt-BR" sz="1800" dirty="0" smtClean="0"/>
                        <a:t>Exames – Patologia Clínica</a:t>
                      </a:r>
                      <a:endParaRPr lang="pt-BR" sz="1800" b="1" dirty="0"/>
                    </a:p>
                  </a:txBody>
                  <a:tcPr marT="45721" marB="4572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*</a:t>
                      </a:r>
                      <a:endParaRPr lang="pt-BR" sz="1800" dirty="0"/>
                    </a:p>
                  </a:txBody>
                  <a:tcPr marT="45721" marB="457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Demanda</a:t>
                      </a:r>
                      <a:endParaRPr lang="pt-BR" sz="1800" dirty="0"/>
                    </a:p>
                  </a:txBody>
                  <a:tcPr marT="45721" marB="457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0</a:t>
                      </a:r>
                      <a:endParaRPr lang="pt-BR" sz="1800" dirty="0"/>
                    </a:p>
                  </a:txBody>
                  <a:tcPr marT="45721" marB="457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0</a:t>
                      </a:r>
                      <a:endParaRPr lang="pt-BR" sz="1800" dirty="0"/>
                    </a:p>
                  </a:txBody>
                  <a:tcPr marT="45721" marB="457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0082">
                <a:tc>
                  <a:txBody>
                    <a:bodyPr/>
                    <a:lstStyle/>
                    <a:p>
                      <a:r>
                        <a:rPr lang="pt-BR" sz="1800" dirty="0" smtClean="0"/>
                        <a:t>Exames Complementares</a:t>
                      </a:r>
                      <a:endParaRPr lang="pt-BR" sz="1800" b="1" dirty="0"/>
                    </a:p>
                  </a:txBody>
                  <a:tcPr marT="45721" marB="4572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*</a:t>
                      </a:r>
                      <a:endParaRPr lang="pt-BR" sz="1800" dirty="0"/>
                    </a:p>
                  </a:txBody>
                  <a:tcPr marT="45721" marB="457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1.476</a:t>
                      </a:r>
                      <a:endParaRPr lang="pt-BR" sz="1800" dirty="0"/>
                    </a:p>
                  </a:txBody>
                  <a:tcPr marT="45721" marB="457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0</a:t>
                      </a:r>
                      <a:endParaRPr lang="pt-BR" sz="1800" dirty="0"/>
                    </a:p>
                  </a:txBody>
                  <a:tcPr marT="45721" marB="457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0</a:t>
                      </a:r>
                      <a:endParaRPr lang="pt-BR" sz="1800" dirty="0"/>
                    </a:p>
                  </a:txBody>
                  <a:tcPr marT="45721" marB="457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pic>
        <p:nvPicPr>
          <p:cNvPr id="17" name="Imagem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532" y="5910157"/>
            <a:ext cx="12058933" cy="792549"/>
          </a:xfrm>
          <a:prstGeom prst="rect">
            <a:avLst/>
          </a:prstGeom>
        </p:spPr>
      </p:pic>
      <p:pic>
        <p:nvPicPr>
          <p:cNvPr id="18" name="Imagem 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20977" y="470846"/>
            <a:ext cx="2304489" cy="999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6384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/>
          <p:cNvSpPr/>
          <p:nvPr/>
        </p:nvSpPr>
        <p:spPr>
          <a:xfrm>
            <a:off x="52754" y="-164978"/>
            <a:ext cx="12139246" cy="6858000"/>
          </a:xfrm>
          <a:prstGeom prst="rect">
            <a:avLst/>
          </a:prstGeom>
          <a:solidFill>
            <a:srgbClr val="F7FCF2">
              <a:alpha val="4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pt-BR" sz="1801"/>
              <a:t>Consultas Contratadas</a:t>
            </a:r>
          </a:p>
          <a:p>
            <a:pPr fontAlgn="ctr"/>
            <a:r>
              <a:rPr lang="pt-BR" sz="1801" b="1"/>
              <a:t>1.985</a:t>
            </a:r>
            <a:endParaRPr lang="pt-BR" sz="1801"/>
          </a:p>
        </p:txBody>
      </p:sp>
      <p:sp>
        <p:nvSpPr>
          <p:cNvPr id="2" name="CaixaDeTexto 1"/>
          <p:cNvSpPr txBox="1"/>
          <p:nvPr/>
        </p:nvSpPr>
        <p:spPr>
          <a:xfrm>
            <a:off x="441835" y="518968"/>
            <a:ext cx="80941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dirty="0">
                <a:solidFill>
                  <a:srgbClr val="0070C0"/>
                </a:solidFill>
              </a:rPr>
              <a:t>Atendimento Ambulatorial Especializado Resultado Operacional - Janeiro/2018</a:t>
            </a:r>
          </a:p>
          <a:p>
            <a:r>
              <a:rPr lang="pt-BR" sz="3200" b="1" dirty="0">
                <a:solidFill>
                  <a:srgbClr val="0070C0"/>
                </a:solidFill>
              </a:rPr>
              <a:t>Consultas Médicas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633046" y="1858490"/>
            <a:ext cx="109259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2400" dirty="0">
              <a:solidFill>
                <a:srgbClr val="92D050"/>
              </a:solidFill>
            </a:endParaRPr>
          </a:p>
          <a:p>
            <a:endParaRPr lang="pt-BR" sz="2400" dirty="0">
              <a:solidFill>
                <a:srgbClr val="92D050"/>
              </a:solidFill>
            </a:endParaRPr>
          </a:p>
        </p:txBody>
      </p:sp>
      <p:pic>
        <p:nvPicPr>
          <p:cNvPr id="20" name="Imagem 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584" y="5900475"/>
            <a:ext cx="12052837" cy="792549"/>
          </a:xfrm>
          <a:prstGeom prst="rect">
            <a:avLst/>
          </a:prstGeom>
        </p:spPr>
      </p:pic>
      <p:pic>
        <p:nvPicPr>
          <p:cNvPr id="21" name="Imagem 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17930" y="472677"/>
            <a:ext cx="2304489" cy="999831"/>
          </a:xfrm>
          <a:prstGeom prst="rect">
            <a:avLst/>
          </a:prstGeom>
        </p:spPr>
      </p:pic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2032373"/>
              </p:ext>
            </p:extLst>
          </p:nvPr>
        </p:nvGraphicFramePr>
        <p:xfrm>
          <a:off x="1331942" y="2617482"/>
          <a:ext cx="5881257" cy="801479"/>
        </p:xfrm>
        <a:graphic>
          <a:graphicData uri="http://schemas.openxmlformats.org/drawingml/2006/table">
            <a:tbl>
              <a:tblPr firstRow="1" firstCol="1" bandRow="1">
                <a:tableStyleId>{22838BEF-8BB2-4498-84A7-C5851F593DF1}</a:tableStyleId>
              </a:tblPr>
              <a:tblGrid>
                <a:gridCol w="1152859"/>
                <a:gridCol w="1169568"/>
                <a:gridCol w="1286524"/>
                <a:gridCol w="1136153"/>
                <a:gridCol w="1136153"/>
              </a:tblGrid>
              <a:tr h="50463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0" dirty="0">
                          <a:effectLst/>
                        </a:rPr>
                        <a:t>Consultas Contratadas</a:t>
                      </a:r>
                      <a:endParaRPr lang="pt-BR" sz="14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0" dirty="0">
                          <a:effectLst/>
                        </a:rPr>
                        <a:t>Consultas Ofertadas</a:t>
                      </a:r>
                      <a:endParaRPr lang="pt-BR" sz="14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0" dirty="0">
                          <a:effectLst/>
                          <a:latin typeface="+mn-lt"/>
                        </a:rPr>
                        <a:t>Consultas Agendadas</a:t>
                      </a:r>
                      <a:endParaRPr lang="pt-BR" sz="14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0" dirty="0">
                          <a:effectLst/>
                          <a:latin typeface="+mn-lt"/>
                        </a:rPr>
                        <a:t>Consultas Executadas</a:t>
                      </a:r>
                      <a:endParaRPr lang="pt-BR" sz="14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Pacientes Faltosos</a:t>
                      </a:r>
                      <a:endParaRPr lang="pt-BR" sz="14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2968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 dirty="0">
                          <a:effectLst/>
                        </a:rPr>
                        <a:t>1.985</a:t>
                      </a:r>
                      <a:endParaRPr lang="pt-BR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 dirty="0">
                          <a:effectLst/>
                        </a:rPr>
                        <a:t>2.101</a:t>
                      </a:r>
                      <a:endParaRPr lang="pt-BR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 dirty="0">
                          <a:effectLst/>
                          <a:latin typeface="+mn-lt"/>
                        </a:rPr>
                        <a:t>1.990</a:t>
                      </a:r>
                      <a:endParaRPr lang="pt-BR" sz="14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 dirty="0">
                          <a:effectLst/>
                          <a:latin typeface="+mn-lt"/>
                        </a:rPr>
                        <a:t>1.900</a:t>
                      </a:r>
                      <a:endParaRPr lang="pt-BR" sz="14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90</a:t>
                      </a:r>
                      <a:endParaRPr lang="pt-BR" sz="14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</a:tbl>
          </a:graphicData>
        </a:graphic>
      </p:graphicFrame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4060220"/>
              </p:ext>
            </p:extLst>
          </p:nvPr>
        </p:nvGraphicFramePr>
        <p:xfrm>
          <a:off x="1321491" y="3874943"/>
          <a:ext cx="5881255" cy="1199384"/>
        </p:xfrm>
        <a:graphic>
          <a:graphicData uri="http://schemas.openxmlformats.org/drawingml/2006/table">
            <a:tbl>
              <a:tblPr firstRow="1" firstCol="1" bandRow="1">
                <a:tableStyleId>{22838BEF-8BB2-4498-84A7-C5851F593DF1}</a:tableStyleId>
              </a:tblPr>
              <a:tblGrid>
                <a:gridCol w="1385004"/>
                <a:gridCol w="1405079"/>
                <a:gridCol w="1545586"/>
                <a:gridCol w="1545586"/>
              </a:tblGrid>
              <a:tr h="324158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effectLst/>
                        </a:rPr>
                        <a:t>Percentual </a:t>
                      </a:r>
                      <a:r>
                        <a:rPr lang="pt-BR" sz="1400" dirty="0">
                          <a:effectLst/>
                        </a:rPr>
                        <a:t>Alcance</a:t>
                      </a:r>
                      <a:endParaRPr lang="pt-B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55106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0" dirty="0">
                          <a:effectLst/>
                        </a:rPr>
                        <a:t>Ofertada x Contratada</a:t>
                      </a:r>
                      <a:endParaRPr lang="pt-BR" sz="14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0" dirty="0">
                          <a:effectLst/>
                        </a:rPr>
                        <a:t>Agendada x Ofertada</a:t>
                      </a:r>
                      <a:endParaRPr lang="pt-BR" sz="14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0" dirty="0">
                          <a:effectLst/>
                        </a:rPr>
                        <a:t>Executada x Agendada</a:t>
                      </a:r>
                      <a:endParaRPr lang="pt-BR" sz="14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0" dirty="0">
                          <a:effectLst/>
                        </a:rPr>
                        <a:t>Executada x Contratada</a:t>
                      </a:r>
                      <a:endParaRPr lang="pt-BR" sz="14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32415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 dirty="0">
                          <a:effectLst/>
                        </a:rPr>
                        <a:t>105,8%</a:t>
                      </a:r>
                      <a:endParaRPr lang="pt-BR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 dirty="0">
                          <a:effectLst/>
                        </a:rPr>
                        <a:t>94,7%</a:t>
                      </a:r>
                      <a:endParaRPr lang="pt-BR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 dirty="0">
                          <a:effectLst/>
                        </a:rPr>
                        <a:t>95,4%</a:t>
                      </a:r>
                      <a:endParaRPr lang="pt-BR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 dirty="0">
                          <a:effectLst/>
                        </a:rPr>
                        <a:t>95,7%</a:t>
                      </a:r>
                      <a:endParaRPr lang="pt-BR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69583" y="5550773"/>
            <a:ext cx="4854555" cy="415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51" b="1" dirty="0"/>
              <a:t>PERDA PRIMÁRIA</a:t>
            </a:r>
            <a:r>
              <a:rPr lang="pt-BR" sz="1051" dirty="0"/>
              <a:t>: OFERTADO - AGENDADO</a:t>
            </a:r>
          </a:p>
          <a:p>
            <a:r>
              <a:rPr lang="pt-BR" sz="1051" b="1" dirty="0"/>
              <a:t>PERCENTUAL</a:t>
            </a:r>
            <a:r>
              <a:rPr lang="pt-BR" sz="1051" dirty="0"/>
              <a:t>: CONSULTAS NÃO AGENDADAS x 100/ CONSULTAS OFERTADAS</a:t>
            </a:r>
          </a:p>
        </p:txBody>
      </p:sp>
      <p:sp>
        <p:nvSpPr>
          <p:cNvPr id="11" name="CaixaDeTexto 10"/>
          <p:cNvSpPr txBox="1"/>
          <p:nvPr/>
        </p:nvSpPr>
        <p:spPr>
          <a:xfrm>
            <a:off x="4903932" y="5569181"/>
            <a:ext cx="4727865" cy="415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51" b="1" dirty="0"/>
              <a:t>ABSENTEISMO</a:t>
            </a:r>
            <a:r>
              <a:rPr lang="pt-BR" sz="1051" dirty="0"/>
              <a:t>: AGENDADO - EXECUTADO</a:t>
            </a:r>
          </a:p>
          <a:p>
            <a:r>
              <a:rPr lang="pt-BR" sz="1051" b="1" dirty="0"/>
              <a:t>PERCENTUAL</a:t>
            </a:r>
            <a:r>
              <a:rPr lang="pt-BR" sz="1051" dirty="0"/>
              <a:t>: CONSULTAS NÃO REALIZADAS x 100/CONSULTAS AGENDADAS</a:t>
            </a:r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3514974"/>
              </p:ext>
            </p:extLst>
          </p:nvPr>
        </p:nvGraphicFramePr>
        <p:xfrm>
          <a:off x="8356762" y="2894415"/>
          <a:ext cx="2550068" cy="1580216"/>
        </p:xfrm>
        <a:graphic>
          <a:graphicData uri="http://schemas.openxmlformats.org/drawingml/2006/table">
            <a:tbl>
              <a:tblPr>
                <a:tableStyleId>{22838BEF-8BB2-4498-84A7-C5851F593DF1}</a:tableStyleId>
              </a:tblPr>
              <a:tblGrid>
                <a:gridCol w="1133364"/>
                <a:gridCol w="1416704"/>
              </a:tblGrid>
              <a:tr h="39505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 smtClean="0">
                          <a:effectLst/>
                        </a:rPr>
                        <a:t>Perda Primária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% P.P.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9505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 smtClean="0">
                          <a:effectLst/>
                        </a:rPr>
                        <a:t>111 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effectLst/>
                        </a:rPr>
                        <a:t>5,28%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9505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Absenteísmo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% Absenteísmo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9505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effectLst/>
                        </a:rPr>
                        <a:t>90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effectLst/>
                        </a:rPr>
                        <a:t>4,52%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7382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/>
          <p:cNvSpPr/>
          <p:nvPr/>
        </p:nvSpPr>
        <p:spPr>
          <a:xfrm>
            <a:off x="0" y="-17584"/>
            <a:ext cx="12139246" cy="6858000"/>
          </a:xfrm>
          <a:prstGeom prst="rect">
            <a:avLst/>
          </a:prstGeom>
          <a:solidFill>
            <a:srgbClr val="F7FCF2">
              <a:alpha val="4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pt-BR" sz="1801" dirty="0"/>
          </a:p>
        </p:txBody>
      </p:sp>
      <p:sp>
        <p:nvSpPr>
          <p:cNvPr id="2" name="CaixaDeTexto 1"/>
          <p:cNvSpPr txBox="1"/>
          <p:nvPr/>
        </p:nvSpPr>
        <p:spPr>
          <a:xfrm>
            <a:off x="441835" y="518968"/>
            <a:ext cx="80941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dirty="0">
                <a:solidFill>
                  <a:srgbClr val="0070C0"/>
                </a:solidFill>
              </a:rPr>
              <a:t>Atendimento Ambulatorial Especializado Resultado Operacional - Janeiro/2018</a:t>
            </a:r>
          </a:p>
          <a:p>
            <a:r>
              <a:rPr lang="pt-BR" sz="3200" b="1" dirty="0">
                <a:solidFill>
                  <a:srgbClr val="0070C0"/>
                </a:solidFill>
              </a:rPr>
              <a:t>Consultas Multiprofissionais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606669" y="1852722"/>
            <a:ext cx="109259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2400" dirty="0">
              <a:solidFill>
                <a:srgbClr val="92D050"/>
              </a:solidFill>
            </a:endParaRPr>
          </a:p>
          <a:p>
            <a:endParaRPr lang="pt-BR" sz="2400" dirty="0">
              <a:solidFill>
                <a:srgbClr val="92D050"/>
              </a:solidFill>
            </a:endParaRPr>
          </a:p>
        </p:txBody>
      </p:sp>
      <p:pic>
        <p:nvPicPr>
          <p:cNvPr id="20" name="Imagem 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584" y="5900475"/>
            <a:ext cx="12052837" cy="792549"/>
          </a:xfrm>
          <a:prstGeom prst="rect">
            <a:avLst/>
          </a:prstGeom>
        </p:spPr>
      </p:pic>
      <p:pic>
        <p:nvPicPr>
          <p:cNvPr id="21" name="Imagem 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17930" y="472677"/>
            <a:ext cx="2304489" cy="999831"/>
          </a:xfrm>
          <a:prstGeom prst="rect">
            <a:avLst/>
          </a:prstGeom>
        </p:spPr>
      </p:pic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0948028"/>
              </p:ext>
            </p:extLst>
          </p:nvPr>
        </p:nvGraphicFramePr>
        <p:xfrm>
          <a:off x="1175505" y="2627521"/>
          <a:ext cx="5881257" cy="801479"/>
        </p:xfrm>
        <a:graphic>
          <a:graphicData uri="http://schemas.openxmlformats.org/drawingml/2006/table">
            <a:tbl>
              <a:tblPr firstRow="1" firstCol="1" bandRow="1">
                <a:tableStyleId>{22838BEF-8BB2-4498-84A7-C5851F593DF1}</a:tableStyleId>
              </a:tblPr>
              <a:tblGrid>
                <a:gridCol w="1152859"/>
                <a:gridCol w="1169568"/>
                <a:gridCol w="1286524"/>
                <a:gridCol w="1136153"/>
                <a:gridCol w="1136153"/>
              </a:tblGrid>
              <a:tr h="50463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0" dirty="0">
                          <a:effectLst/>
                          <a:latin typeface="+mn-lt"/>
                        </a:rPr>
                        <a:t>Consultas Contratadas</a:t>
                      </a:r>
                      <a:endParaRPr lang="pt-BR" sz="14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0" dirty="0">
                          <a:effectLst/>
                          <a:latin typeface="+mn-lt"/>
                        </a:rPr>
                        <a:t>Consultas Ofertadas</a:t>
                      </a:r>
                      <a:endParaRPr lang="pt-BR" sz="14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0" dirty="0">
                          <a:effectLst/>
                          <a:latin typeface="+mn-lt"/>
                        </a:rPr>
                        <a:t>Consultas Agendadas</a:t>
                      </a:r>
                      <a:endParaRPr lang="pt-BR" sz="14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0" dirty="0">
                          <a:effectLst/>
                          <a:latin typeface="+mn-lt"/>
                        </a:rPr>
                        <a:t>Consultas Executadas</a:t>
                      </a:r>
                      <a:endParaRPr lang="pt-BR" sz="14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Pacientes Faltosos</a:t>
                      </a:r>
                      <a:endParaRPr lang="pt-BR" sz="14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2968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450</a:t>
                      </a:r>
                      <a:endParaRPr lang="pt-BR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1.346</a:t>
                      </a:r>
                      <a:endParaRPr lang="pt-BR" sz="14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1.235</a:t>
                      </a:r>
                      <a:endParaRPr lang="pt-BR" sz="14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1.070</a:t>
                      </a:r>
                      <a:endParaRPr lang="pt-BR" sz="14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165</a:t>
                      </a:r>
                      <a:endParaRPr lang="pt-BR" sz="14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</a:tbl>
          </a:graphicData>
        </a:graphic>
      </p:graphicFrame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3824639"/>
              </p:ext>
            </p:extLst>
          </p:nvPr>
        </p:nvGraphicFramePr>
        <p:xfrm>
          <a:off x="1175505" y="3811889"/>
          <a:ext cx="5881255" cy="1199384"/>
        </p:xfrm>
        <a:graphic>
          <a:graphicData uri="http://schemas.openxmlformats.org/drawingml/2006/table">
            <a:tbl>
              <a:tblPr firstRow="1" firstCol="1" bandRow="1">
                <a:tableStyleId>{22838BEF-8BB2-4498-84A7-C5851F593DF1}</a:tableStyleId>
              </a:tblPr>
              <a:tblGrid>
                <a:gridCol w="1385004"/>
                <a:gridCol w="1405079"/>
                <a:gridCol w="1545586"/>
                <a:gridCol w="1545586"/>
              </a:tblGrid>
              <a:tr h="324158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effectLst/>
                        </a:rPr>
                        <a:t>Percentual </a:t>
                      </a:r>
                      <a:r>
                        <a:rPr lang="pt-BR" sz="1400" dirty="0">
                          <a:effectLst/>
                        </a:rPr>
                        <a:t>Alcance</a:t>
                      </a:r>
                      <a:endParaRPr lang="pt-B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55106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0" dirty="0">
                          <a:effectLst/>
                          <a:latin typeface="+mn-lt"/>
                        </a:rPr>
                        <a:t>Ofertada x Contratada</a:t>
                      </a:r>
                      <a:endParaRPr lang="pt-BR" sz="14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0" dirty="0">
                          <a:effectLst/>
                          <a:latin typeface="+mn-lt"/>
                        </a:rPr>
                        <a:t>Agendada x Ofertada</a:t>
                      </a:r>
                      <a:endParaRPr lang="pt-BR" sz="14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0" dirty="0">
                          <a:effectLst/>
                          <a:latin typeface="+mn-lt"/>
                        </a:rPr>
                        <a:t>Executada x Agendada</a:t>
                      </a:r>
                      <a:endParaRPr lang="pt-BR" sz="14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0" dirty="0">
                          <a:effectLst/>
                          <a:latin typeface="+mn-lt"/>
                        </a:rPr>
                        <a:t>Executada x Contratada</a:t>
                      </a:r>
                      <a:endParaRPr lang="pt-BR" sz="14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32415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299%</a:t>
                      </a:r>
                      <a:endParaRPr lang="pt-BR" sz="14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91,7%</a:t>
                      </a:r>
                      <a:endParaRPr lang="pt-BR" sz="14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86,6%</a:t>
                      </a:r>
                      <a:endParaRPr lang="pt-BR" sz="14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237,7%</a:t>
                      </a:r>
                      <a:endParaRPr lang="pt-BR" sz="14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1368730"/>
              </p:ext>
            </p:extLst>
          </p:nvPr>
        </p:nvGraphicFramePr>
        <p:xfrm>
          <a:off x="8232266" y="2906894"/>
          <a:ext cx="2550068" cy="1580216"/>
        </p:xfrm>
        <a:graphic>
          <a:graphicData uri="http://schemas.openxmlformats.org/drawingml/2006/table">
            <a:tbl>
              <a:tblPr>
                <a:tableStyleId>{22838BEF-8BB2-4498-84A7-C5851F593DF1}</a:tableStyleId>
              </a:tblPr>
              <a:tblGrid>
                <a:gridCol w="1133364"/>
                <a:gridCol w="1416704"/>
              </a:tblGrid>
              <a:tr h="39505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 smtClean="0">
                          <a:effectLst/>
                        </a:rPr>
                        <a:t>Perda Primária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% P.P.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9505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115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8,5%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9505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Absenteísmo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% Absenteísmo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9505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165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13,3%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1" name="CaixaDeTexto 10"/>
          <p:cNvSpPr txBox="1"/>
          <p:nvPr/>
        </p:nvSpPr>
        <p:spPr>
          <a:xfrm>
            <a:off x="69583" y="5550773"/>
            <a:ext cx="4854555" cy="415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51" b="1" dirty="0"/>
              <a:t>PERDA PRIMÁRIA</a:t>
            </a:r>
            <a:r>
              <a:rPr lang="pt-BR" sz="1051" dirty="0"/>
              <a:t>: OFERTADO - AGENDADO</a:t>
            </a:r>
          </a:p>
          <a:p>
            <a:r>
              <a:rPr lang="pt-BR" sz="1051" b="1" dirty="0"/>
              <a:t>PERCENTUAL</a:t>
            </a:r>
            <a:r>
              <a:rPr lang="pt-BR" sz="1051" dirty="0"/>
              <a:t>: CONSULTAS NÃO AGENDADAS x 100/ CONSULTAS OFERTADAS</a:t>
            </a:r>
          </a:p>
        </p:txBody>
      </p:sp>
      <p:sp>
        <p:nvSpPr>
          <p:cNvPr id="12" name="CaixaDeTexto 11"/>
          <p:cNvSpPr txBox="1"/>
          <p:nvPr/>
        </p:nvSpPr>
        <p:spPr>
          <a:xfrm>
            <a:off x="4903932" y="5569181"/>
            <a:ext cx="4727865" cy="415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51" b="1" dirty="0"/>
              <a:t>ABSENTEISMO</a:t>
            </a:r>
            <a:r>
              <a:rPr lang="pt-BR" sz="1051" dirty="0"/>
              <a:t>: AGENDADO - EXECUTADO</a:t>
            </a:r>
          </a:p>
          <a:p>
            <a:r>
              <a:rPr lang="pt-BR" sz="1051" b="1" dirty="0"/>
              <a:t>PERCENTUAL</a:t>
            </a:r>
            <a:r>
              <a:rPr lang="pt-BR" sz="1051" dirty="0"/>
              <a:t>: CONSULTAS NÃO REALIZADAS x 100/CONSULTAS AGENDADAS</a:t>
            </a:r>
          </a:p>
        </p:txBody>
      </p:sp>
    </p:spTree>
    <p:extLst>
      <p:ext uri="{BB962C8B-B14F-4D97-AF65-F5344CB8AC3E}">
        <p14:creationId xmlns:p14="http://schemas.microsoft.com/office/powerpoint/2010/main" val="2141734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/>
          <p:cNvSpPr/>
          <p:nvPr/>
        </p:nvSpPr>
        <p:spPr>
          <a:xfrm>
            <a:off x="0" y="-17584"/>
            <a:ext cx="12139246" cy="6858000"/>
          </a:xfrm>
          <a:prstGeom prst="rect">
            <a:avLst/>
          </a:prstGeom>
          <a:solidFill>
            <a:srgbClr val="F7FCF2">
              <a:alpha val="4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pt-BR" sz="1801" dirty="0"/>
          </a:p>
        </p:txBody>
      </p:sp>
      <p:sp>
        <p:nvSpPr>
          <p:cNvPr id="2" name="CaixaDeTexto 1"/>
          <p:cNvSpPr txBox="1"/>
          <p:nvPr/>
        </p:nvSpPr>
        <p:spPr>
          <a:xfrm>
            <a:off x="441835" y="518968"/>
            <a:ext cx="80941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dirty="0">
                <a:solidFill>
                  <a:srgbClr val="0070C0"/>
                </a:solidFill>
              </a:rPr>
              <a:t>Atendimento Ambulatorial Especializado Resultado Operacional - Janeiro/2018</a:t>
            </a:r>
          </a:p>
          <a:p>
            <a:r>
              <a:rPr lang="pt-BR" sz="3200" b="1" dirty="0">
                <a:solidFill>
                  <a:srgbClr val="0070C0"/>
                </a:solidFill>
              </a:rPr>
              <a:t>Sessões de Fisioterapia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606669" y="1852722"/>
            <a:ext cx="109259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2400" dirty="0">
              <a:solidFill>
                <a:srgbClr val="92D050"/>
              </a:solidFill>
            </a:endParaRPr>
          </a:p>
          <a:p>
            <a:endParaRPr lang="pt-BR" sz="2400" dirty="0">
              <a:solidFill>
                <a:srgbClr val="92D050"/>
              </a:solidFill>
            </a:endParaRPr>
          </a:p>
        </p:txBody>
      </p:sp>
      <p:pic>
        <p:nvPicPr>
          <p:cNvPr id="20" name="Imagem 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584" y="5900475"/>
            <a:ext cx="12052837" cy="792549"/>
          </a:xfrm>
          <a:prstGeom prst="rect">
            <a:avLst/>
          </a:prstGeom>
        </p:spPr>
      </p:pic>
      <p:pic>
        <p:nvPicPr>
          <p:cNvPr id="21" name="Imagem 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17930" y="472677"/>
            <a:ext cx="2304489" cy="999831"/>
          </a:xfrm>
          <a:prstGeom prst="rect">
            <a:avLst/>
          </a:prstGeom>
        </p:spPr>
      </p:pic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3147145"/>
              </p:ext>
            </p:extLst>
          </p:nvPr>
        </p:nvGraphicFramePr>
        <p:xfrm>
          <a:off x="1267752" y="2650593"/>
          <a:ext cx="5881257" cy="801479"/>
        </p:xfrm>
        <a:graphic>
          <a:graphicData uri="http://schemas.openxmlformats.org/drawingml/2006/table">
            <a:tbl>
              <a:tblPr firstRow="1" firstCol="1" bandRow="1">
                <a:tableStyleId>{22838BEF-8BB2-4498-84A7-C5851F593DF1}</a:tableStyleId>
              </a:tblPr>
              <a:tblGrid>
                <a:gridCol w="1152859"/>
                <a:gridCol w="1169568"/>
                <a:gridCol w="1286524"/>
                <a:gridCol w="1136153"/>
                <a:gridCol w="1136153"/>
              </a:tblGrid>
              <a:tr h="50463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0" dirty="0" smtClean="0">
                          <a:effectLst/>
                          <a:latin typeface="+mn-lt"/>
                        </a:rPr>
                        <a:t>Atendimentos</a:t>
                      </a:r>
                      <a:r>
                        <a:rPr lang="pt-BR" sz="1400" b="0" baseline="0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pt-BR" sz="1400" b="0" dirty="0" smtClean="0">
                          <a:effectLst/>
                          <a:latin typeface="+mn-lt"/>
                        </a:rPr>
                        <a:t>Contratados</a:t>
                      </a:r>
                      <a:endParaRPr lang="pt-BR" sz="14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0" dirty="0" smtClean="0">
                          <a:effectLst/>
                          <a:latin typeface="+mn-lt"/>
                        </a:rPr>
                        <a:t>Atendimentos</a:t>
                      </a:r>
                      <a:r>
                        <a:rPr lang="pt-BR" sz="1400" b="0" baseline="0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pt-BR" sz="1400" b="0" dirty="0" smtClean="0">
                          <a:effectLst/>
                          <a:latin typeface="+mn-lt"/>
                        </a:rPr>
                        <a:t>Ofertados</a:t>
                      </a:r>
                      <a:endParaRPr lang="pt-BR" sz="14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0" dirty="0" smtClean="0">
                          <a:effectLst/>
                          <a:latin typeface="+mn-lt"/>
                        </a:rPr>
                        <a:t>Atendimentos</a:t>
                      </a:r>
                      <a:r>
                        <a:rPr lang="pt-BR" sz="1400" b="0" baseline="0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pt-BR" sz="1400" b="0" dirty="0" smtClean="0">
                          <a:effectLst/>
                          <a:latin typeface="+mn-lt"/>
                        </a:rPr>
                        <a:t>Agendados</a:t>
                      </a:r>
                      <a:endParaRPr lang="pt-BR" sz="14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0" dirty="0" smtClean="0">
                          <a:effectLst/>
                          <a:latin typeface="+mn-lt"/>
                        </a:rPr>
                        <a:t>Atendimentos</a:t>
                      </a:r>
                      <a:r>
                        <a:rPr lang="pt-BR" sz="1400" b="0" baseline="0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pt-BR" sz="1400" b="0" dirty="0" smtClean="0">
                          <a:effectLst/>
                          <a:latin typeface="+mn-lt"/>
                        </a:rPr>
                        <a:t>Executados</a:t>
                      </a:r>
                      <a:endParaRPr lang="pt-BR" sz="14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Pacientes</a:t>
                      </a:r>
                      <a:r>
                        <a:rPr lang="pt-BR" sz="1400" b="0" baseline="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Faltosos</a:t>
                      </a:r>
                      <a:endParaRPr lang="pt-BR" sz="14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2968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450</a:t>
                      </a:r>
                      <a:endParaRPr lang="pt-BR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536</a:t>
                      </a:r>
                      <a:endParaRPr lang="pt-BR" sz="14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531</a:t>
                      </a:r>
                      <a:endParaRPr lang="pt-BR" sz="14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516</a:t>
                      </a:r>
                      <a:endParaRPr lang="pt-BR" sz="14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15</a:t>
                      </a:r>
                      <a:endParaRPr lang="pt-BR" sz="14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</a:tbl>
          </a:graphicData>
        </a:graphic>
      </p:graphicFrame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0221064"/>
              </p:ext>
            </p:extLst>
          </p:nvPr>
        </p:nvGraphicFramePr>
        <p:xfrm>
          <a:off x="1267752" y="3768436"/>
          <a:ext cx="5881255" cy="1199384"/>
        </p:xfrm>
        <a:graphic>
          <a:graphicData uri="http://schemas.openxmlformats.org/drawingml/2006/table">
            <a:tbl>
              <a:tblPr firstRow="1" firstCol="1" bandRow="1">
                <a:tableStyleId>{22838BEF-8BB2-4498-84A7-C5851F593DF1}</a:tableStyleId>
              </a:tblPr>
              <a:tblGrid>
                <a:gridCol w="1385004"/>
                <a:gridCol w="1405079"/>
                <a:gridCol w="1545586"/>
                <a:gridCol w="1545586"/>
              </a:tblGrid>
              <a:tr h="324158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effectLst/>
                        </a:rPr>
                        <a:t>Percentual </a:t>
                      </a:r>
                      <a:r>
                        <a:rPr lang="pt-BR" sz="1400" dirty="0">
                          <a:effectLst/>
                        </a:rPr>
                        <a:t>Alcance</a:t>
                      </a:r>
                      <a:endParaRPr lang="pt-B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55106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0" dirty="0" smtClean="0">
                          <a:effectLst/>
                          <a:latin typeface="+mn-lt"/>
                        </a:rPr>
                        <a:t>Ofertado </a:t>
                      </a:r>
                      <a:r>
                        <a:rPr lang="pt-BR" sz="1400" b="0" dirty="0">
                          <a:effectLst/>
                          <a:latin typeface="+mn-lt"/>
                        </a:rPr>
                        <a:t>x </a:t>
                      </a:r>
                      <a:r>
                        <a:rPr lang="pt-BR" sz="1400" b="0" dirty="0" smtClean="0">
                          <a:effectLst/>
                          <a:latin typeface="+mn-lt"/>
                        </a:rPr>
                        <a:t>Contratado</a:t>
                      </a:r>
                      <a:endParaRPr lang="pt-BR" sz="14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0" dirty="0" smtClean="0">
                          <a:effectLst/>
                          <a:latin typeface="+mn-lt"/>
                        </a:rPr>
                        <a:t>Agendado </a:t>
                      </a:r>
                      <a:r>
                        <a:rPr lang="pt-BR" sz="1400" b="0" dirty="0">
                          <a:effectLst/>
                          <a:latin typeface="+mn-lt"/>
                        </a:rPr>
                        <a:t>x </a:t>
                      </a:r>
                      <a:r>
                        <a:rPr lang="pt-BR" sz="1400" b="0" dirty="0" smtClean="0">
                          <a:effectLst/>
                          <a:latin typeface="+mn-lt"/>
                        </a:rPr>
                        <a:t>Ofertado</a:t>
                      </a:r>
                      <a:endParaRPr lang="pt-BR" sz="14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0" dirty="0" smtClean="0">
                          <a:effectLst/>
                          <a:latin typeface="+mn-lt"/>
                        </a:rPr>
                        <a:t>Executado </a:t>
                      </a:r>
                      <a:r>
                        <a:rPr lang="pt-BR" sz="1400" b="0" dirty="0">
                          <a:effectLst/>
                          <a:latin typeface="+mn-lt"/>
                        </a:rPr>
                        <a:t>x </a:t>
                      </a:r>
                      <a:r>
                        <a:rPr lang="pt-BR" sz="1400" b="0" dirty="0" smtClean="0">
                          <a:effectLst/>
                          <a:latin typeface="+mn-lt"/>
                        </a:rPr>
                        <a:t>Agendado</a:t>
                      </a:r>
                      <a:endParaRPr lang="pt-BR" sz="14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0" dirty="0" smtClean="0">
                          <a:effectLst/>
                          <a:latin typeface="+mn-lt"/>
                        </a:rPr>
                        <a:t>Executado </a:t>
                      </a:r>
                      <a:r>
                        <a:rPr lang="pt-BR" sz="1400" b="0" dirty="0">
                          <a:effectLst/>
                          <a:latin typeface="+mn-lt"/>
                        </a:rPr>
                        <a:t>x </a:t>
                      </a:r>
                      <a:r>
                        <a:rPr lang="pt-BR" sz="1400" b="0" dirty="0" smtClean="0">
                          <a:effectLst/>
                          <a:latin typeface="+mn-lt"/>
                        </a:rPr>
                        <a:t>Contratado</a:t>
                      </a:r>
                      <a:endParaRPr lang="pt-BR" sz="14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32415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119,1%</a:t>
                      </a:r>
                      <a:endParaRPr lang="pt-BR" sz="14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99%</a:t>
                      </a:r>
                      <a:endParaRPr lang="pt-BR" sz="14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97,1%</a:t>
                      </a:r>
                      <a:endParaRPr lang="pt-BR" sz="14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114,6%</a:t>
                      </a:r>
                      <a:endParaRPr lang="pt-BR" sz="14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6842136"/>
              </p:ext>
            </p:extLst>
          </p:nvPr>
        </p:nvGraphicFramePr>
        <p:xfrm>
          <a:off x="8232266" y="2906894"/>
          <a:ext cx="2550068" cy="1580216"/>
        </p:xfrm>
        <a:graphic>
          <a:graphicData uri="http://schemas.openxmlformats.org/drawingml/2006/table">
            <a:tbl>
              <a:tblPr>
                <a:tableStyleId>{22838BEF-8BB2-4498-84A7-C5851F593DF1}</a:tableStyleId>
              </a:tblPr>
              <a:tblGrid>
                <a:gridCol w="1133364"/>
                <a:gridCol w="1416704"/>
              </a:tblGrid>
              <a:tr h="39505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 smtClean="0">
                          <a:effectLst/>
                        </a:rPr>
                        <a:t>Perda Primária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% P.P.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9505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0,9%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9505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Absenteísmo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% Absenteísmo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9505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2,8%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1" name="CaixaDeTexto 10"/>
          <p:cNvSpPr txBox="1"/>
          <p:nvPr/>
        </p:nvSpPr>
        <p:spPr>
          <a:xfrm>
            <a:off x="69583" y="5550773"/>
            <a:ext cx="4854555" cy="415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51" b="1" dirty="0"/>
              <a:t>PERDA PRIMÁRIA</a:t>
            </a:r>
            <a:r>
              <a:rPr lang="pt-BR" sz="1051" dirty="0"/>
              <a:t>: OFERTADO - AGENDADO</a:t>
            </a:r>
          </a:p>
          <a:p>
            <a:r>
              <a:rPr lang="pt-BR" sz="1051" b="1" dirty="0"/>
              <a:t>PERCENTUAL</a:t>
            </a:r>
            <a:r>
              <a:rPr lang="pt-BR" sz="1051" dirty="0"/>
              <a:t>: CONSULTAS NÃO AGENDADAS x 100/ CONSULTAS OFERTADAS</a:t>
            </a:r>
          </a:p>
        </p:txBody>
      </p:sp>
      <p:sp>
        <p:nvSpPr>
          <p:cNvPr id="12" name="CaixaDeTexto 11"/>
          <p:cNvSpPr txBox="1"/>
          <p:nvPr/>
        </p:nvSpPr>
        <p:spPr>
          <a:xfrm>
            <a:off x="4903932" y="5569181"/>
            <a:ext cx="4727865" cy="415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51" b="1" dirty="0"/>
              <a:t>ABSENTEISMO</a:t>
            </a:r>
            <a:r>
              <a:rPr lang="pt-BR" sz="1051" dirty="0"/>
              <a:t>: AGENDADO - EXECUTADO</a:t>
            </a:r>
          </a:p>
          <a:p>
            <a:r>
              <a:rPr lang="pt-BR" sz="1051" b="1" dirty="0"/>
              <a:t>PERCENTUAL</a:t>
            </a:r>
            <a:r>
              <a:rPr lang="pt-BR" sz="1051" dirty="0"/>
              <a:t>: CONSULTAS NÃO REALIZADAS x 100/CONSULTAS AGENDADAS</a:t>
            </a:r>
          </a:p>
        </p:txBody>
      </p:sp>
    </p:spTree>
    <p:extLst>
      <p:ext uri="{BB962C8B-B14F-4D97-AF65-F5344CB8AC3E}">
        <p14:creationId xmlns:p14="http://schemas.microsoft.com/office/powerpoint/2010/main" val="4246230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/>
          <p:cNvSpPr/>
          <p:nvPr/>
        </p:nvSpPr>
        <p:spPr>
          <a:xfrm>
            <a:off x="0" y="-48757"/>
            <a:ext cx="12139246" cy="6858000"/>
          </a:xfrm>
          <a:prstGeom prst="rect">
            <a:avLst/>
          </a:prstGeom>
          <a:solidFill>
            <a:srgbClr val="F7FCF2">
              <a:alpha val="4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pt-BR" sz="1801" dirty="0"/>
          </a:p>
        </p:txBody>
      </p:sp>
      <p:sp>
        <p:nvSpPr>
          <p:cNvPr id="2" name="CaixaDeTexto 1"/>
          <p:cNvSpPr txBox="1"/>
          <p:nvPr/>
        </p:nvSpPr>
        <p:spPr>
          <a:xfrm>
            <a:off x="441835" y="518968"/>
            <a:ext cx="80941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dirty="0">
                <a:solidFill>
                  <a:srgbClr val="0070C0"/>
                </a:solidFill>
              </a:rPr>
              <a:t>Atendimento Ambulatorial Especializado Resultado Operacional - Janeiro/2018</a:t>
            </a:r>
          </a:p>
          <a:p>
            <a:r>
              <a:rPr lang="pt-BR" sz="3200" b="1" dirty="0" smtClean="0">
                <a:solidFill>
                  <a:srgbClr val="0070C0"/>
                </a:solidFill>
              </a:rPr>
              <a:t>Exames* </a:t>
            </a:r>
            <a:r>
              <a:rPr lang="pt-BR" b="1" dirty="0" smtClean="0">
                <a:solidFill>
                  <a:srgbClr val="0070C0"/>
                </a:solidFill>
              </a:rPr>
              <a:t>Quantitativo não contratual.</a:t>
            </a:r>
            <a:endParaRPr lang="pt-BR" b="1" dirty="0">
              <a:solidFill>
                <a:srgbClr val="0070C0"/>
              </a:solidFill>
            </a:endParaRPr>
          </a:p>
        </p:txBody>
      </p:sp>
      <p:pic>
        <p:nvPicPr>
          <p:cNvPr id="20" name="Imagem 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584" y="5900475"/>
            <a:ext cx="12052837" cy="792549"/>
          </a:xfrm>
          <a:prstGeom prst="rect">
            <a:avLst/>
          </a:prstGeom>
        </p:spPr>
      </p:pic>
      <p:pic>
        <p:nvPicPr>
          <p:cNvPr id="21" name="Imagem 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17930" y="472677"/>
            <a:ext cx="2304489" cy="999831"/>
          </a:xfrm>
          <a:prstGeom prst="rect">
            <a:avLst/>
          </a:prstGeom>
        </p:spPr>
      </p:pic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0480296"/>
              </p:ext>
            </p:extLst>
          </p:nvPr>
        </p:nvGraphicFramePr>
        <p:xfrm>
          <a:off x="1856522" y="2652630"/>
          <a:ext cx="4703720" cy="801479"/>
        </p:xfrm>
        <a:graphic>
          <a:graphicData uri="http://schemas.openxmlformats.org/drawingml/2006/table">
            <a:tbl>
              <a:tblPr firstRow="1" firstCol="1" bandRow="1">
                <a:tableStyleId>{22838BEF-8BB2-4498-84A7-C5851F593DF1}</a:tableStyleId>
              </a:tblPr>
              <a:tblGrid>
                <a:gridCol w="1152859"/>
                <a:gridCol w="1278555"/>
                <a:gridCol w="1136153"/>
                <a:gridCol w="1136153"/>
              </a:tblGrid>
              <a:tr h="50463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Exames</a:t>
                      </a:r>
                      <a:endParaRPr lang="pt-BR" sz="14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0" dirty="0" smtClean="0"/>
                        <a:t>Ofertado</a:t>
                      </a:r>
                      <a:endParaRPr lang="pt-BR" sz="1400" b="0" dirty="0"/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Agendado</a:t>
                      </a:r>
                      <a:endParaRPr lang="pt-BR" sz="14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Executado</a:t>
                      </a:r>
                      <a:endParaRPr lang="pt-BR" sz="14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2968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TODOS</a:t>
                      </a:r>
                      <a:endParaRPr lang="pt-BR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1.721</a:t>
                      </a:r>
                      <a:endParaRPr lang="pt-BR" sz="14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1.422</a:t>
                      </a:r>
                      <a:endParaRPr lang="pt-BR" sz="14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1.323</a:t>
                      </a:r>
                      <a:endParaRPr lang="pt-BR" sz="14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</a:tbl>
          </a:graphicData>
        </a:graphic>
      </p:graphicFrame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8333525"/>
              </p:ext>
            </p:extLst>
          </p:nvPr>
        </p:nvGraphicFramePr>
        <p:xfrm>
          <a:off x="1828800" y="3768436"/>
          <a:ext cx="4704202" cy="1050604"/>
        </p:xfrm>
        <a:graphic>
          <a:graphicData uri="http://schemas.openxmlformats.org/drawingml/2006/table">
            <a:tbl>
              <a:tblPr firstRow="1" firstCol="1" bandRow="1">
                <a:tableStyleId>{22838BEF-8BB2-4498-84A7-C5851F593DF1}</a:tableStyleId>
              </a:tblPr>
              <a:tblGrid>
                <a:gridCol w="2229035"/>
                <a:gridCol w="2475167"/>
              </a:tblGrid>
              <a:tr h="324158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effectLst/>
                        </a:rPr>
                        <a:t>Percentual </a:t>
                      </a:r>
                      <a:r>
                        <a:rPr lang="pt-BR" sz="1400" dirty="0">
                          <a:effectLst/>
                        </a:rPr>
                        <a:t>Alcance</a:t>
                      </a:r>
                      <a:endParaRPr lang="pt-B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40228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0" dirty="0" smtClean="0">
                          <a:effectLst/>
                          <a:latin typeface="+mn-lt"/>
                        </a:rPr>
                        <a:t>Agendado </a:t>
                      </a:r>
                      <a:r>
                        <a:rPr lang="pt-BR" sz="1400" b="0" dirty="0">
                          <a:effectLst/>
                          <a:latin typeface="+mn-lt"/>
                        </a:rPr>
                        <a:t>x </a:t>
                      </a:r>
                      <a:r>
                        <a:rPr lang="pt-BR" sz="1400" b="0" dirty="0" smtClean="0">
                          <a:effectLst/>
                          <a:latin typeface="+mn-lt"/>
                        </a:rPr>
                        <a:t>Ofertado</a:t>
                      </a:r>
                      <a:endParaRPr lang="pt-BR" sz="14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0" dirty="0" smtClean="0">
                          <a:effectLst/>
                          <a:latin typeface="+mn-lt"/>
                        </a:rPr>
                        <a:t>Executado </a:t>
                      </a:r>
                      <a:r>
                        <a:rPr lang="pt-BR" sz="1400" b="0" dirty="0">
                          <a:effectLst/>
                          <a:latin typeface="+mn-lt"/>
                        </a:rPr>
                        <a:t>x </a:t>
                      </a:r>
                      <a:r>
                        <a:rPr lang="pt-BR" sz="1400" b="0" dirty="0" smtClean="0">
                          <a:effectLst/>
                          <a:latin typeface="+mn-lt"/>
                        </a:rPr>
                        <a:t>Agendado</a:t>
                      </a:r>
                      <a:endParaRPr lang="pt-BR" sz="14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32415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82,6%</a:t>
                      </a:r>
                      <a:endParaRPr lang="pt-BR" sz="14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93%</a:t>
                      </a:r>
                      <a:endParaRPr lang="pt-BR" sz="14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</a:tbl>
          </a:graphicData>
        </a:graphic>
      </p:graphicFrame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2258112"/>
              </p:ext>
            </p:extLst>
          </p:nvPr>
        </p:nvGraphicFramePr>
        <p:xfrm>
          <a:off x="8232266" y="2906894"/>
          <a:ext cx="2550068" cy="1580216"/>
        </p:xfrm>
        <a:graphic>
          <a:graphicData uri="http://schemas.openxmlformats.org/drawingml/2006/table">
            <a:tbl>
              <a:tblPr>
                <a:tableStyleId>{22838BEF-8BB2-4498-84A7-C5851F593DF1}</a:tableStyleId>
              </a:tblPr>
              <a:tblGrid>
                <a:gridCol w="1133364"/>
                <a:gridCol w="1416704"/>
              </a:tblGrid>
              <a:tr h="39505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 smtClean="0">
                          <a:effectLst/>
                        </a:rPr>
                        <a:t>Perda Primária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% P.P.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9505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299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17,37%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9505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Absenteísmo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% Absenteísmo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9505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6,96%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1" name="CaixaDeTexto 10"/>
          <p:cNvSpPr txBox="1"/>
          <p:nvPr/>
        </p:nvSpPr>
        <p:spPr>
          <a:xfrm>
            <a:off x="69583" y="5550773"/>
            <a:ext cx="4854555" cy="415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51" b="1" dirty="0"/>
              <a:t>PERDA PRIMÁRIA</a:t>
            </a:r>
            <a:r>
              <a:rPr lang="pt-BR" sz="1051" dirty="0"/>
              <a:t>: OFERTADO - AGENDADO</a:t>
            </a:r>
          </a:p>
          <a:p>
            <a:r>
              <a:rPr lang="pt-BR" sz="1051" b="1" dirty="0"/>
              <a:t>PERCENTUAL</a:t>
            </a:r>
            <a:r>
              <a:rPr lang="pt-BR" sz="1051" dirty="0"/>
              <a:t>: CONSULTAS NÃO AGENDADAS x 100/ CONSULTAS OFERTADAS</a:t>
            </a:r>
          </a:p>
        </p:txBody>
      </p:sp>
      <p:sp>
        <p:nvSpPr>
          <p:cNvPr id="12" name="CaixaDeTexto 11"/>
          <p:cNvSpPr txBox="1"/>
          <p:nvPr/>
        </p:nvSpPr>
        <p:spPr>
          <a:xfrm>
            <a:off x="4903932" y="5569181"/>
            <a:ext cx="4727865" cy="415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51" b="1" dirty="0"/>
              <a:t>ABSENTEISMO</a:t>
            </a:r>
            <a:r>
              <a:rPr lang="pt-BR" sz="1051" dirty="0"/>
              <a:t>: AGENDADO - EXECUTADO</a:t>
            </a:r>
          </a:p>
          <a:p>
            <a:r>
              <a:rPr lang="pt-BR" sz="1051" b="1" dirty="0"/>
              <a:t>PERCENTUAL</a:t>
            </a:r>
            <a:r>
              <a:rPr lang="pt-BR" sz="1051" dirty="0"/>
              <a:t>: CONSULTAS NÃO REALIZADAS x 100/CONSULTAS AGENDADAS</a:t>
            </a:r>
          </a:p>
        </p:txBody>
      </p:sp>
    </p:spTree>
    <p:extLst>
      <p:ext uri="{BB962C8B-B14F-4D97-AF65-F5344CB8AC3E}">
        <p14:creationId xmlns:p14="http://schemas.microsoft.com/office/powerpoint/2010/main" val="3223053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/>
          <p:cNvSpPr/>
          <p:nvPr/>
        </p:nvSpPr>
        <p:spPr>
          <a:xfrm>
            <a:off x="0" y="-48757"/>
            <a:ext cx="12139246" cy="6906758"/>
          </a:xfrm>
          <a:prstGeom prst="rect">
            <a:avLst/>
          </a:prstGeom>
          <a:solidFill>
            <a:srgbClr val="F7FCF2">
              <a:alpha val="4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pt-BR" sz="1801" dirty="0"/>
          </a:p>
        </p:txBody>
      </p:sp>
      <p:sp>
        <p:nvSpPr>
          <p:cNvPr id="2" name="CaixaDeTexto 1"/>
          <p:cNvSpPr txBox="1"/>
          <p:nvPr/>
        </p:nvSpPr>
        <p:spPr>
          <a:xfrm>
            <a:off x="221498" y="149512"/>
            <a:ext cx="80941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rgbClr val="0070C0"/>
                </a:solidFill>
              </a:rPr>
              <a:t>Atendimento Ambulatorial Especializado Resultado Operacional - Janeiro/2018</a:t>
            </a:r>
          </a:p>
          <a:p>
            <a:r>
              <a:rPr lang="pt-BR" sz="2000" b="1" dirty="0">
                <a:solidFill>
                  <a:srgbClr val="0070C0"/>
                </a:solidFill>
              </a:rPr>
              <a:t>Exames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606669" y="1873504"/>
            <a:ext cx="109259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2400" dirty="0">
              <a:solidFill>
                <a:srgbClr val="92D050"/>
              </a:solidFill>
            </a:endParaRPr>
          </a:p>
          <a:p>
            <a:endParaRPr lang="pt-BR" sz="2400" dirty="0">
              <a:solidFill>
                <a:srgbClr val="92D050"/>
              </a:solidFill>
            </a:endParaRPr>
          </a:p>
        </p:txBody>
      </p:sp>
      <p:pic>
        <p:nvPicPr>
          <p:cNvPr id="20" name="Imagem 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584" y="5900475"/>
            <a:ext cx="12052837" cy="792549"/>
          </a:xfrm>
          <a:prstGeom prst="rect">
            <a:avLst/>
          </a:prstGeom>
        </p:spPr>
      </p:pic>
      <p:pic>
        <p:nvPicPr>
          <p:cNvPr id="21" name="Imagem 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17930" y="472677"/>
            <a:ext cx="2304489" cy="999831"/>
          </a:xfrm>
          <a:prstGeom prst="rect">
            <a:avLst/>
          </a:prstGeom>
        </p:spPr>
      </p:pic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299503"/>
              </p:ext>
            </p:extLst>
          </p:nvPr>
        </p:nvGraphicFramePr>
        <p:xfrm>
          <a:off x="4174722" y="731218"/>
          <a:ext cx="3789801" cy="5395564"/>
        </p:xfrm>
        <a:graphic>
          <a:graphicData uri="http://schemas.openxmlformats.org/drawingml/2006/table">
            <a:tbl>
              <a:tblPr>
                <a:tableStyleId>{22838BEF-8BB2-4498-84A7-C5851F593DF1}</a:tableStyleId>
              </a:tblPr>
              <a:tblGrid>
                <a:gridCol w="1619478"/>
                <a:gridCol w="605928"/>
                <a:gridCol w="506776"/>
                <a:gridCol w="561860"/>
                <a:gridCol w="495759"/>
              </a:tblGrid>
              <a:tr h="153934">
                <a:tc>
                  <a:txBody>
                    <a:bodyPr/>
                    <a:lstStyle/>
                    <a:p>
                      <a:pPr algn="ctr"/>
                      <a:r>
                        <a:rPr lang="pt-BR" sz="900" b="1" dirty="0">
                          <a:effectLst/>
                        </a:rPr>
                        <a:t>EXAME</a:t>
                      </a:r>
                      <a:endParaRPr lang="pt-BR" sz="900" b="1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b="1" dirty="0">
                          <a:effectLst/>
                        </a:rPr>
                        <a:t>D</a:t>
                      </a:r>
                      <a:endParaRPr lang="pt-BR" sz="900" b="1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b="1" dirty="0">
                          <a:effectLst/>
                        </a:rPr>
                        <a:t>A</a:t>
                      </a:r>
                      <a:endParaRPr lang="pt-BR" sz="900" b="1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b="1" dirty="0">
                          <a:effectLst/>
                        </a:rPr>
                        <a:t>E</a:t>
                      </a:r>
                      <a:endParaRPr lang="pt-BR" sz="900" b="1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b="1" dirty="0">
                          <a:effectLst/>
                        </a:rPr>
                        <a:t>F</a:t>
                      </a:r>
                      <a:endParaRPr lang="pt-BR" sz="900" b="1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</a:tr>
              <a:tr h="271114">
                <a:tc>
                  <a:txBody>
                    <a:bodyPr/>
                    <a:lstStyle/>
                    <a:p>
                      <a:pPr algn="l"/>
                      <a:r>
                        <a:rPr lang="pt-BR" sz="900">
                          <a:effectLst/>
                        </a:rPr>
                        <a:t>Endoscopia Digestiva Alta</a:t>
                      </a:r>
                      <a:endParaRPr lang="pt-BR" sz="9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900" dirty="0">
                          <a:effectLst/>
                        </a:rPr>
                        <a:t>60</a:t>
                      </a:r>
                      <a:endParaRPr lang="pt-BR" sz="9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900" dirty="0">
                          <a:effectLst/>
                        </a:rPr>
                        <a:t>60</a:t>
                      </a:r>
                      <a:endParaRPr lang="pt-BR" sz="9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900">
                          <a:effectLst/>
                        </a:rPr>
                        <a:t>55</a:t>
                      </a:r>
                      <a:endParaRPr lang="pt-BR" sz="9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900">
                          <a:effectLst/>
                        </a:rPr>
                        <a:t>5</a:t>
                      </a:r>
                      <a:endParaRPr lang="pt-BR" sz="9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</a:tr>
              <a:tr h="153934">
                <a:tc>
                  <a:txBody>
                    <a:bodyPr/>
                    <a:lstStyle/>
                    <a:p>
                      <a:pPr algn="l"/>
                      <a:r>
                        <a:rPr lang="pt-BR" sz="900">
                          <a:effectLst/>
                        </a:rPr>
                        <a:t>Biópsia de EDA</a:t>
                      </a:r>
                      <a:endParaRPr lang="pt-BR" sz="9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900">
                          <a:effectLst/>
                        </a:rPr>
                        <a:t>60</a:t>
                      </a:r>
                      <a:endParaRPr lang="pt-BR" sz="9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900" dirty="0">
                          <a:effectLst/>
                        </a:rPr>
                        <a:t>9</a:t>
                      </a:r>
                      <a:endParaRPr lang="pt-BR" sz="9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900">
                          <a:effectLst/>
                        </a:rPr>
                        <a:t>9</a:t>
                      </a:r>
                      <a:endParaRPr lang="pt-BR" sz="9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900">
                          <a:effectLst/>
                        </a:rPr>
                        <a:t>0</a:t>
                      </a:r>
                      <a:endParaRPr lang="pt-BR" sz="9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</a:tr>
              <a:tr h="271114">
                <a:tc>
                  <a:txBody>
                    <a:bodyPr/>
                    <a:lstStyle/>
                    <a:p>
                      <a:pPr algn="l"/>
                      <a:r>
                        <a:rPr lang="pt-BR" sz="900">
                          <a:effectLst/>
                        </a:rPr>
                        <a:t> Exérese de nódulo de mama </a:t>
                      </a:r>
                      <a:endParaRPr lang="pt-BR" sz="9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900">
                          <a:effectLst/>
                        </a:rPr>
                        <a:t>12</a:t>
                      </a:r>
                      <a:endParaRPr lang="pt-BR" sz="9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900" dirty="0">
                          <a:effectLst/>
                        </a:rPr>
                        <a:t>11</a:t>
                      </a:r>
                      <a:endParaRPr lang="pt-BR" sz="9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900">
                          <a:effectLst/>
                        </a:rPr>
                        <a:t>9</a:t>
                      </a:r>
                      <a:endParaRPr lang="pt-BR" sz="9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900">
                          <a:effectLst/>
                        </a:rPr>
                        <a:t>2</a:t>
                      </a:r>
                      <a:endParaRPr lang="pt-BR" sz="9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</a:tr>
              <a:tr h="153934">
                <a:tc>
                  <a:txBody>
                    <a:bodyPr/>
                    <a:lstStyle/>
                    <a:p>
                      <a:pPr algn="l"/>
                      <a:r>
                        <a:rPr lang="pt-BR" sz="900">
                          <a:effectLst/>
                        </a:rPr>
                        <a:t> Biópsia de mama </a:t>
                      </a:r>
                      <a:endParaRPr lang="pt-BR" sz="9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900">
                          <a:effectLst/>
                        </a:rPr>
                        <a:t>12</a:t>
                      </a:r>
                      <a:endParaRPr lang="pt-BR" sz="9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900" dirty="0">
                          <a:effectLst/>
                        </a:rPr>
                        <a:t>9</a:t>
                      </a:r>
                      <a:endParaRPr lang="pt-BR" sz="9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900">
                          <a:effectLst/>
                        </a:rPr>
                        <a:t>9</a:t>
                      </a:r>
                      <a:endParaRPr lang="pt-BR" sz="9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900">
                          <a:effectLst/>
                        </a:rPr>
                        <a:t>0</a:t>
                      </a:r>
                      <a:endParaRPr lang="pt-BR" sz="9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</a:tr>
              <a:tr h="153934">
                <a:tc>
                  <a:txBody>
                    <a:bodyPr/>
                    <a:lstStyle/>
                    <a:p>
                      <a:pPr algn="l"/>
                      <a:r>
                        <a:rPr lang="pt-BR" sz="900">
                          <a:effectLst/>
                        </a:rPr>
                        <a:t> Exérese de pele </a:t>
                      </a:r>
                      <a:endParaRPr lang="pt-BR" sz="9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900">
                          <a:effectLst/>
                        </a:rPr>
                        <a:t>10</a:t>
                      </a:r>
                      <a:endParaRPr lang="pt-BR" sz="9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900" dirty="0">
                          <a:effectLst/>
                        </a:rPr>
                        <a:t>10</a:t>
                      </a:r>
                      <a:endParaRPr lang="pt-BR" sz="9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900">
                          <a:effectLst/>
                        </a:rPr>
                        <a:t>10</a:t>
                      </a:r>
                      <a:endParaRPr lang="pt-BR" sz="9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900">
                          <a:effectLst/>
                        </a:rPr>
                        <a:t>0</a:t>
                      </a:r>
                      <a:endParaRPr lang="pt-BR" sz="9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</a:tr>
              <a:tr h="271114">
                <a:tc>
                  <a:txBody>
                    <a:bodyPr/>
                    <a:lstStyle/>
                    <a:p>
                      <a:pPr algn="l"/>
                      <a:r>
                        <a:rPr lang="pt-BR" sz="900">
                          <a:effectLst/>
                        </a:rPr>
                        <a:t> Biópsia dermatológica </a:t>
                      </a:r>
                      <a:endParaRPr lang="pt-BR" sz="9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900">
                          <a:effectLst/>
                        </a:rPr>
                        <a:t>10</a:t>
                      </a:r>
                      <a:endParaRPr lang="pt-BR" sz="9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900" dirty="0">
                          <a:effectLst/>
                        </a:rPr>
                        <a:t>6</a:t>
                      </a:r>
                      <a:endParaRPr lang="pt-BR" sz="9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900">
                          <a:effectLst/>
                        </a:rPr>
                        <a:t>6</a:t>
                      </a:r>
                      <a:endParaRPr lang="pt-BR" sz="9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900">
                          <a:effectLst/>
                        </a:rPr>
                        <a:t>0</a:t>
                      </a:r>
                      <a:endParaRPr lang="pt-BR" sz="9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</a:tr>
              <a:tr h="153934">
                <a:tc>
                  <a:txBody>
                    <a:bodyPr/>
                    <a:lstStyle/>
                    <a:p>
                      <a:pPr algn="l"/>
                      <a:r>
                        <a:rPr lang="pt-BR" sz="900">
                          <a:effectLst/>
                        </a:rPr>
                        <a:t> Audiometria </a:t>
                      </a:r>
                      <a:endParaRPr lang="pt-BR" sz="9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900">
                          <a:effectLst/>
                        </a:rPr>
                        <a:t>15</a:t>
                      </a:r>
                      <a:endParaRPr lang="pt-BR" sz="9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900" dirty="0">
                          <a:effectLst/>
                        </a:rPr>
                        <a:t>16</a:t>
                      </a:r>
                      <a:endParaRPr lang="pt-BR" sz="9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900">
                          <a:effectLst/>
                        </a:rPr>
                        <a:t>12</a:t>
                      </a:r>
                      <a:endParaRPr lang="pt-BR" sz="9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900">
                          <a:effectLst/>
                        </a:rPr>
                        <a:t>4</a:t>
                      </a:r>
                      <a:endParaRPr lang="pt-BR" sz="9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</a:tr>
              <a:tr h="153934">
                <a:tc>
                  <a:txBody>
                    <a:bodyPr/>
                    <a:lstStyle/>
                    <a:p>
                      <a:pPr algn="l"/>
                      <a:r>
                        <a:rPr lang="pt-BR" sz="900">
                          <a:effectLst/>
                        </a:rPr>
                        <a:t>Impedanciometria</a:t>
                      </a:r>
                      <a:endParaRPr lang="pt-BR" sz="9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900">
                          <a:effectLst/>
                        </a:rPr>
                        <a:t>15</a:t>
                      </a:r>
                      <a:endParaRPr lang="pt-BR" sz="9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900" dirty="0">
                          <a:effectLst/>
                        </a:rPr>
                        <a:t>16</a:t>
                      </a:r>
                      <a:endParaRPr lang="pt-BR" sz="9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900">
                          <a:effectLst/>
                        </a:rPr>
                        <a:t>12</a:t>
                      </a:r>
                      <a:endParaRPr lang="pt-BR" sz="9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900">
                          <a:effectLst/>
                        </a:rPr>
                        <a:t>4</a:t>
                      </a:r>
                      <a:endParaRPr lang="pt-BR" sz="9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</a:tr>
              <a:tr h="153934">
                <a:tc>
                  <a:txBody>
                    <a:bodyPr/>
                    <a:lstStyle/>
                    <a:p>
                      <a:pPr algn="l"/>
                      <a:r>
                        <a:rPr lang="pt-BR" sz="900">
                          <a:effectLst/>
                        </a:rPr>
                        <a:t>Otoneurológico</a:t>
                      </a:r>
                      <a:endParaRPr lang="pt-BR" sz="9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900">
                          <a:effectLst/>
                        </a:rPr>
                        <a:t>5</a:t>
                      </a:r>
                      <a:endParaRPr lang="pt-BR" sz="9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900" dirty="0">
                          <a:effectLst/>
                        </a:rPr>
                        <a:t>1</a:t>
                      </a:r>
                      <a:endParaRPr lang="pt-BR" sz="9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900">
                          <a:effectLst/>
                        </a:rPr>
                        <a:t>1</a:t>
                      </a:r>
                      <a:endParaRPr lang="pt-BR" sz="9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900">
                          <a:effectLst/>
                        </a:rPr>
                        <a:t>0</a:t>
                      </a:r>
                      <a:endParaRPr lang="pt-BR" sz="9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</a:tr>
              <a:tr h="153934">
                <a:tc>
                  <a:txBody>
                    <a:bodyPr/>
                    <a:lstStyle/>
                    <a:p>
                      <a:pPr algn="l"/>
                      <a:r>
                        <a:rPr lang="pt-BR" sz="900">
                          <a:effectLst/>
                        </a:rPr>
                        <a:t> ECG </a:t>
                      </a:r>
                      <a:endParaRPr lang="pt-BR" sz="9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900">
                          <a:effectLst/>
                        </a:rPr>
                        <a:t>200</a:t>
                      </a:r>
                      <a:endParaRPr lang="pt-BR" sz="9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900" dirty="0">
                          <a:effectLst/>
                        </a:rPr>
                        <a:t>172</a:t>
                      </a:r>
                      <a:endParaRPr lang="pt-BR" sz="9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900" dirty="0">
                          <a:effectLst/>
                        </a:rPr>
                        <a:t>172</a:t>
                      </a:r>
                      <a:endParaRPr lang="pt-BR" sz="9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900">
                          <a:effectLst/>
                        </a:rPr>
                        <a:t>0</a:t>
                      </a:r>
                      <a:endParaRPr lang="pt-BR" sz="9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</a:tr>
              <a:tr h="153934">
                <a:tc>
                  <a:txBody>
                    <a:bodyPr/>
                    <a:lstStyle/>
                    <a:p>
                      <a:pPr algn="l"/>
                      <a:r>
                        <a:rPr lang="pt-BR" sz="900">
                          <a:effectLst/>
                        </a:rPr>
                        <a:t>ECO</a:t>
                      </a:r>
                      <a:endParaRPr lang="pt-BR" sz="9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900">
                          <a:effectLst/>
                        </a:rPr>
                        <a:t>40</a:t>
                      </a:r>
                      <a:endParaRPr lang="pt-BR" sz="9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900" dirty="0">
                          <a:effectLst/>
                        </a:rPr>
                        <a:t>40</a:t>
                      </a:r>
                      <a:endParaRPr lang="pt-BR" sz="9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900">
                          <a:effectLst/>
                        </a:rPr>
                        <a:t>40</a:t>
                      </a:r>
                      <a:endParaRPr lang="pt-BR" sz="9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900">
                          <a:effectLst/>
                        </a:rPr>
                        <a:t>0</a:t>
                      </a:r>
                      <a:endParaRPr lang="pt-BR" sz="9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</a:tr>
              <a:tr h="153934">
                <a:tc>
                  <a:txBody>
                    <a:bodyPr/>
                    <a:lstStyle/>
                    <a:p>
                      <a:pPr algn="l"/>
                      <a:r>
                        <a:rPr lang="pt-BR" sz="900">
                          <a:effectLst/>
                        </a:rPr>
                        <a:t>HOLTER</a:t>
                      </a:r>
                      <a:endParaRPr lang="pt-BR" sz="9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900">
                          <a:effectLst/>
                        </a:rPr>
                        <a:t>20</a:t>
                      </a:r>
                      <a:endParaRPr lang="pt-BR" sz="9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900" dirty="0">
                          <a:effectLst/>
                        </a:rPr>
                        <a:t>6</a:t>
                      </a:r>
                      <a:endParaRPr lang="pt-BR" sz="9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900" dirty="0">
                          <a:effectLst/>
                        </a:rPr>
                        <a:t>6</a:t>
                      </a:r>
                      <a:endParaRPr lang="pt-BR" sz="9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900">
                          <a:effectLst/>
                        </a:rPr>
                        <a:t>0</a:t>
                      </a:r>
                      <a:endParaRPr lang="pt-BR" sz="9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</a:tr>
              <a:tr h="153934">
                <a:tc>
                  <a:txBody>
                    <a:bodyPr/>
                    <a:lstStyle/>
                    <a:p>
                      <a:pPr algn="l"/>
                      <a:r>
                        <a:rPr lang="pt-BR" sz="900">
                          <a:effectLst/>
                        </a:rPr>
                        <a:t>MAPA</a:t>
                      </a:r>
                      <a:endParaRPr lang="pt-BR" sz="9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900">
                          <a:effectLst/>
                        </a:rPr>
                        <a:t>10</a:t>
                      </a:r>
                      <a:endParaRPr lang="pt-BR" sz="9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900" dirty="0">
                          <a:effectLst/>
                        </a:rPr>
                        <a:t>10</a:t>
                      </a:r>
                      <a:endParaRPr lang="pt-BR" sz="9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900" dirty="0">
                          <a:effectLst/>
                        </a:rPr>
                        <a:t>9</a:t>
                      </a:r>
                      <a:endParaRPr lang="pt-BR" sz="9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900">
                          <a:effectLst/>
                        </a:rPr>
                        <a:t>1</a:t>
                      </a:r>
                      <a:endParaRPr lang="pt-BR" sz="9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</a:tr>
              <a:tr h="153934">
                <a:tc>
                  <a:txBody>
                    <a:bodyPr/>
                    <a:lstStyle/>
                    <a:p>
                      <a:pPr algn="l"/>
                      <a:r>
                        <a:rPr lang="pt-BR" sz="900">
                          <a:effectLst/>
                        </a:rPr>
                        <a:t>Teste Ergométrico</a:t>
                      </a:r>
                      <a:endParaRPr lang="pt-BR" sz="9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900">
                          <a:effectLst/>
                        </a:rPr>
                        <a:t>30</a:t>
                      </a:r>
                      <a:endParaRPr lang="pt-BR" sz="9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900" dirty="0">
                          <a:effectLst/>
                        </a:rPr>
                        <a:t>27</a:t>
                      </a:r>
                      <a:endParaRPr lang="pt-BR" sz="9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900" dirty="0">
                          <a:effectLst/>
                        </a:rPr>
                        <a:t>23</a:t>
                      </a:r>
                      <a:endParaRPr lang="pt-BR" sz="9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900">
                          <a:effectLst/>
                        </a:rPr>
                        <a:t>4</a:t>
                      </a:r>
                      <a:endParaRPr lang="pt-BR" sz="9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</a:tr>
              <a:tr h="153934">
                <a:tc>
                  <a:txBody>
                    <a:bodyPr/>
                    <a:lstStyle/>
                    <a:p>
                      <a:pPr algn="l"/>
                      <a:r>
                        <a:rPr lang="pt-BR" sz="900">
                          <a:effectLst/>
                        </a:rPr>
                        <a:t>Espirometria</a:t>
                      </a:r>
                      <a:endParaRPr lang="pt-BR" sz="9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900">
                          <a:effectLst/>
                        </a:rPr>
                        <a:t>24</a:t>
                      </a:r>
                      <a:endParaRPr lang="pt-BR" sz="9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900">
                          <a:effectLst/>
                        </a:rPr>
                        <a:t>20</a:t>
                      </a:r>
                      <a:endParaRPr lang="pt-BR" sz="9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900" dirty="0">
                          <a:effectLst/>
                        </a:rPr>
                        <a:t>17</a:t>
                      </a:r>
                      <a:endParaRPr lang="pt-BR" sz="9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900">
                          <a:effectLst/>
                        </a:rPr>
                        <a:t>3</a:t>
                      </a:r>
                      <a:endParaRPr lang="pt-BR" sz="9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</a:tr>
              <a:tr h="271114">
                <a:tc>
                  <a:txBody>
                    <a:bodyPr/>
                    <a:lstStyle/>
                    <a:p>
                      <a:pPr algn="l"/>
                      <a:r>
                        <a:rPr lang="pt-BR" sz="900">
                          <a:effectLst/>
                        </a:rPr>
                        <a:t>Densitometria Óssea</a:t>
                      </a:r>
                      <a:endParaRPr lang="pt-BR" sz="9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900">
                          <a:effectLst/>
                        </a:rPr>
                        <a:t>15</a:t>
                      </a:r>
                      <a:endParaRPr lang="pt-BR" sz="9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900" dirty="0">
                          <a:effectLst/>
                        </a:rPr>
                        <a:t>3</a:t>
                      </a:r>
                      <a:endParaRPr lang="pt-BR" sz="9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900" dirty="0">
                          <a:effectLst/>
                        </a:rPr>
                        <a:t>3</a:t>
                      </a:r>
                      <a:endParaRPr lang="pt-BR" sz="9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900">
                          <a:effectLst/>
                        </a:rPr>
                        <a:t>0</a:t>
                      </a:r>
                      <a:endParaRPr lang="pt-BR" sz="9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</a:tr>
              <a:tr h="153934">
                <a:tc>
                  <a:txBody>
                    <a:bodyPr/>
                    <a:lstStyle/>
                    <a:p>
                      <a:pPr algn="l"/>
                      <a:r>
                        <a:rPr lang="pt-BR" sz="900">
                          <a:effectLst/>
                        </a:rPr>
                        <a:t>Mamografia</a:t>
                      </a:r>
                      <a:endParaRPr lang="pt-BR" sz="9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900">
                          <a:effectLst/>
                        </a:rPr>
                        <a:t>60</a:t>
                      </a:r>
                      <a:endParaRPr lang="pt-BR" sz="9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900" dirty="0">
                          <a:effectLst/>
                        </a:rPr>
                        <a:t>67</a:t>
                      </a:r>
                      <a:endParaRPr lang="pt-BR" sz="9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900" dirty="0">
                          <a:effectLst/>
                        </a:rPr>
                        <a:t>54</a:t>
                      </a:r>
                      <a:endParaRPr lang="pt-BR" sz="9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900">
                          <a:effectLst/>
                        </a:rPr>
                        <a:t>13</a:t>
                      </a:r>
                      <a:endParaRPr lang="pt-BR" sz="9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</a:tr>
              <a:tr h="153934">
                <a:tc>
                  <a:txBody>
                    <a:bodyPr/>
                    <a:lstStyle/>
                    <a:p>
                      <a:pPr algn="l"/>
                      <a:r>
                        <a:rPr lang="pt-BR" sz="900">
                          <a:effectLst/>
                        </a:rPr>
                        <a:t>Radiologia</a:t>
                      </a:r>
                      <a:endParaRPr lang="pt-BR" sz="9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900">
                          <a:effectLst/>
                        </a:rPr>
                        <a:t>225</a:t>
                      </a:r>
                      <a:endParaRPr lang="pt-BR" sz="9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900" dirty="0">
                          <a:effectLst/>
                        </a:rPr>
                        <a:t>61</a:t>
                      </a:r>
                      <a:endParaRPr lang="pt-BR" sz="9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900">
                          <a:effectLst/>
                        </a:rPr>
                        <a:t>56</a:t>
                      </a:r>
                      <a:endParaRPr lang="pt-BR" sz="9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900" dirty="0">
                          <a:effectLst/>
                        </a:rPr>
                        <a:t>5</a:t>
                      </a:r>
                      <a:endParaRPr lang="pt-BR" sz="9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</a:tr>
              <a:tr h="153934">
                <a:tc>
                  <a:txBody>
                    <a:bodyPr/>
                    <a:lstStyle/>
                    <a:p>
                      <a:pPr algn="l"/>
                      <a:r>
                        <a:rPr lang="pt-BR" sz="900">
                          <a:effectLst/>
                        </a:rPr>
                        <a:t>USG geral</a:t>
                      </a:r>
                      <a:endParaRPr lang="pt-BR" sz="9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900">
                          <a:effectLst/>
                        </a:rPr>
                        <a:t>180</a:t>
                      </a:r>
                      <a:endParaRPr lang="pt-BR" sz="9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900" dirty="0">
                          <a:effectLst/>
                        </a:rPr>
                        <a:t>221</a:t>
                      </a:r>
                      <a:endParaRPr lang="pt-BR" sz="9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900">
                          <a:effectLst/>
                        </a:rPr>
                        <a:t>177</a:t>
                      </a:r>
                      <a:endParaRPr lang="pt-BR" sz="9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900" dirty="0">
                          <a:effectLst/>
                        </a:rPr>
                        <a:t>44</a:t>
                      </a:r>
                      <a:endParaRPr lang="pt-BR" sz="9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</a:tr>
              <a:tr h="153934">
                <a:tc>
                  <a:txBody>
                    <a:bodyPr/>
                    <a:lstStyle/>
                    <a:p>
                      <a:pPr algn="l"/>
                      <a:r>
                        <a:rPr lang="pt-BR" sz="900">
                          <a:effectLst/>
                        </a:rPr>
                        <a:t>Fundoscopia</a:t>
                      </a:r>
                      <a:endParaRPr lang="pt-BR" sz="9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900">
                          <a:effectLst/>
                        </a:rPr>
                        <a:t>290</a:t>
                      </a:r>
                      <a:endParaRPr lang="pt-BR" sz="9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900" dirty="0">
                          <a:effectLst/>
                        </a:rPr>
                        <a:t>284</a:t>
                      </a:r>
                      <a:endParaRPr lang="pt-BR" sz="9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900">
                          <a:effectLst/>
                        </a:rPr>
                        <a:t>284</a:t>
                      </a:r>
                      <a:endParaRPr lang="pt-BR" sz="9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900" dirty="0">
                          <a:effectLst/>
                        </a:rPr>
                        <a:t>0</a:t>
                      </a:r>
                      <a:endParaRPr lang="pt-BR" sz="9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</a:tr>
              <a:tr h="153934">
                <a:tc>
                  <a:txBody>
                    <a:bodyPr/>
                    <a:lstStyle/>
                    <a:p>
                      <a:pPr algn="l"/>
                      <a:r>
                        <a:rPr lang="pt-BR" sz="900">
                          <a:effectLst/>
                        </a:rPr>
                        <a:t>Tonometria</a:t>
                      </a:r>
                      <a:endParaRPr lang="pt-BR" sz="9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900">
                          <a:effectLst/>
                        </a:rPr>
                        <a:t>290</a:t>
                      </a:r>
                      <a:endParaRPr lang="pt-BR" sz="9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900">
                          <a:effectLst/>
                        </a:rPr>
                        <a:t>284</a:t>
                      </a:r>
                      <a:endParaRPr lang="pt-BR" sz="9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900" dirty="0">
                          <a:effectLst/>
                        </a:rPr>
                        <a:t>284</a:t>
                      </a:r>
                      <a:endParaRPr lang="pt-BR" sz="9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900" dirty="0">
                          <a:effectLst/>
                        </a:rPr>
                        <a:t>0</a:t>
                      </a:r>
                      <a:endParaRPr lang="pt-BR" sz="9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</a:tr>
              <a:tr h="153934">
                <a:tc>
                  <a:txBody>
                    <a:bodyPr/>
                    <a:lstStyle/>
                    <a:p>
                      <a:pPr algn="l"/>
                      <a:r>
                        <a:rPr lang="pt-BR" sz="900">
                          <a:effectLst/>
                        </a:rPr>
                        <a:t>Cistoscopia</a:t>
                      </a:r>
                      <a:endParaRPr lang="pt-BR" sz="9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900">
                          <a:effectLst/>
                        </a:rPr>
                        <a:t>10</a:t>
                      </a:r>
                      <a:endParaRPr lang="pt-BR" sz="9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900">
                          <a:effectLst/>
                        </a:rPr>
                        <a:t>0</a:t>
                      </a:r>
                      <a:endParaRPr lang="pt-BR" sz="9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900" dirty="0">
                          <a:effectLst/>
                        </a:rPr>
                        <a:t>0</a:t>
                      </a:r>
                      <a:endParaRPr lang="pt-BR" sz="9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900" dirty="0">
                          <a:effectLst/>
                        </a:rPr>
                        <a:t>0</a:t>
                      </a:r>
                      <a:endParaRPr lang="pt-BR" sz="9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</a:tr>
              <a:tr h="271114">
                <a:tc>
                  <a:txBody>
                    <a:bodyPr/>
                    <a:lstStyle/>
                    <a:p>
                      <a:pPr algn="l"/>
                      <a:r>
                        <a:rPr lang="pt-BR" sz="900">
                          <a:effectLst/>
                        </a:rPr>
                        <a:t>Biópsia de Cistoscopia</a:t>
                      </a:r>
                      <a:endParaRPr lang="pt-BR" sz="9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900">
                          <a:effectLst/>
                        </a:rPr>
                        <a:t>10</a:t>
                      </a:r>
                      <a:endParaRPr lang="pt-BR" sz="9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900">
                          <a:effectLst/>
                        </a:rPr>
                        <a:t>0</a:t>
                      </a:r>
                      <a:endParaRPr lang="pt-BR" sz="9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900" dirty="0">
                          <a:effectLst/>
                        </a:rPr>
                        <a:t>0</a:t>
                      </a:r>
                      <a:endParaRPr lang="pt-BR" sz="9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900">
                          <a:effectLst/>
                        </a:rPr>
                        <a:t>0</a:t>
                      </a:r>
                      <a:endParaRPr lang="pt-BR" sz="9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</a:tr>
              <a:tr h="153934">
                <a:tc>
                  <a:txBody>
                    <a:bodyPr/>
                    <a:lstStyle/>
                    <a:p>
                      <a:pPr algn="l"/>
                      <a:r>
                        <a:rPr lang="pt-BR" sz="900">
                          <a:effectLst/>
                        </a:rPr>
                        <a:t>Urodinâmica</a:t>
                      </a:r>
                      <a:endParaRPr lang="pt-BR" sz="9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900">
                          <a:effectLst/>
                        </a:rPr>
                        <a:t>50</a:t>
                      </a:r>
                      <a:endParaRPr lang="pt-BR" sz="9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900">
                          <a:effectLst/>
                        </a:rPr>
                        <a:t>45</a:t>
                      </a:r>
                      <a:endParaRPr lang="pt-BR" sz="9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900" dirty="0">
                          <a:effectLst/>
                        </a:rPr>
                        <a:t>41</a:t>
                      </a:r>
                      <a:endParaRPr lang="pt-BR" sz="9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900" dirty="0">
                          <a:effectLst/>
                        </a:rPr>
                        <a:t>4</a:t>
                      </a:r>
                      <a:endParaRPr lang="pt-BR" sz="9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</a:tr>
              <a:tr h="153934">
                <a:tc>
                  <a:txBody>
                    <a:bodyPr/>
                    <a:lstStyle/>
                    <a:p>
                      <a:pPr algn="l"/>
                      <a:r>
                        <a:rPr lang="pt-BR" sz="900">
                          <a:effectLst/>
                        </a:rPr>
                        <a:t>Colposcopia</a:t>
                      </a:r>
                      <a:endParaRPr lang="pt-BR" sz="9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900">
                          <a:effectLst/>
                        </a:rPr>
                        <a:t>50</a:t>
                      </a:r>
                      <a:endParaRPr lang="pt-BR" sz="9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900" dirty="0">
                          <a:effectLst/>
                        </a:rPr>
                        <a:t>39</a:t>
                      </a:r>
                      <a:endParaRPr lang="pt-BR" sz="9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900" dirty="0">
                          <a:effectLst/>
                        </a:rPr>
                        <a:t>29</a:t>
                      </a:r>
                      <a:endParaRPr lang="pt-BR" sz="9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900" dirty="0">
                          <a:effectLst/>
                        </a:rPr>
                        <a:t>10</a:t>
                      </a:r>
                      <a:endParaRPr lang="pt-BR" sz="9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</a:tr>
              <a:tr h="271114">
                <a:tc>
                  <a:txBody>
                    <a:bodyPr/>
                    <a:lstStyle/>
                    <a:p>
                      <a:pPr algn="l"/>
                      <a:r>
                        <a:rPr lang="pt-BR" sz="900">
                          <a:effectLst/>
                        </a:rPr>
                        <a:t>Biópsia de colo de utero</a:t>
                      </a:r>
                      <a:endParaRPr lang="pt-BR" sz="9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900">
                          <a:effectLst/>
                        </a:rPr>
                        <a:t>18</a:t>
                      </a:r>
                      <a:endParaRPr lang="pt-BR" sz="9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900" dirty="0">
                          <a:effectLst/>
                        </a:rPr>
                        <a:t>5</a:t>
                      </a:r>
                      <a:endParaRPr lang="pt-BR" sz="9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900">
                          <a:effectLst/>
                        </a:rPr>
                        <a:t>5</a:t>
                      </a:r>
                      <a:endParaRPr lang="pt-BR" sz="9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900" dirty="0">
                          <a:effectLst/>
                        </a:rPr>
                        <a:t>0</a:t>
                      </a:r>
                      <a:endParaRPr lang="pt-BR" sz="9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</a:tr>
              <a:tr h="153934">
                <a:tc>
                  <a:txBody>
                    <a:bodyPr/>
                    <a:lstStyle/>
                    <a:p>
                      <a:pPr algn="r"/>
                      <a:r>
                        <a:rPr lang="pt-BR" sz="1000" b="1" dirty="0">
                          <a:effectLst/>
                        </a:rPr>
                        <a:t>TOTAIS</a:t>
                      </a:r>
                      <a:endParaRPr lang="pt-BR" sz="1000" b="1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000" b="1" dirty="0">
                          <a:effectLst/>
                        </a:rPr>
                        <a:t>1721</a:t>
                      </a:r>
                      <a:endParaRPr lang="pt-BR" sz="1000" b="1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000" b="1" dirty="0">
                          <a:effectLst/>
                        </a:rPr>
                        <a:t>1422</a:t>
                      </a:r>
                      <a:endParaRPr lang="pt-BR" sz="1000" b="1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000" b="1" dirty="0">
                          <a:effectLst/>
                        </a:rPr>
                        <a:t>1323</a:t>
                      </a:r>
                      <a:endParaRPr lang="pt-BR" sz="1000" b="1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000" b="1" dirty="0">
                          <a:effectLst/>
                        </a:rPr>
                        <a:t>99</a:t>
                      </a:r>
                      <a:endParaRPr lang="pt-BR" sz="1000" b="1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60" marR="33460" marT="16730" marB="1673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5765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/>
          <p:cNvSpPr/>
          <p:nvPr/>
        </p:nvSpPr>
        <p:spPr>
          <a:xfrm>
            <a:off x="0" y="-48757"/>
            <a:ext cx="12139246" cy="6906758"/>
          </a:xfrm>
          <a:prstGeom prst="rect">
            <a:avLst/>
          </a:prstGeom>
          <a:solidFill>
            <a:srgbClr val="F7FCF2">
              <a:alpha val="4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pt-BR" sz="1801" dirty="0"/>
          </a:p>
        </p:txBody>
      </p:sp>
      <p:sp>
        <p:nvSpPr>
          <p:cNvPr id="2" name="CaixaDeTexto 1"/>
          <p:cNvSpPr txBox="1"/>
          <p:nvPr/>
        </p:nvSpPr>
        <p:spPr>
          <a:xfrm>
            <a:off x="221498" y="149512"/>
            <a:ext cx="80941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 smtClean="0">
                <a:solidFill>
                  <a:srgbClr val="0070C0"/>
                </a:solidFill>
              </a:rPr>
              <a:t>Assuntos Diversos- UPAE Belo Jardim. </a:t>
            </a:r>
          </a:p>
          <a:p>
            <a:endParaRPr lang="pt-BR" sz="2000" b="1" dirty="0">
              <a:solidFill>
                <a:srgbClr val="0070C0"/>
              </a:solidFill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69584" y="1042507"/>
            <a:ext cx="824611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ü"/>
            </a:pPr>
            <a:r>
              <a:rPr lang="pt-BR" sz="2800" dirty="0" smtClean="0">
                <a:solidFill>
                  <a:schemeClr val="accent1">
                    <a:lumMod val="75000"/>
                  </a:schemeClr>
                </a:solidFill>
              </a:rPr>
              <a:t>Processos de desligamentos- Irão seguir? </a:t>
            </a:r>
          </a:p>
          <a:p>
            <a:r>
              <a:rPr lang="pt-BR" sz="28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pt-BR" sz="2800" dirty="0" smtClean="0">
                <a:solidFill>
                  <a:schemeClr val="accent1">
                    <a:lumMod val="75000"/>
                  </a:schemeClr>
                </a:solidFill>
              </a:rPr>
              <a:t>    (levantamento financeiro realizado);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pt-BR" sz="2800" dirty="0" smtClean="0">
                <a:solidFill>
                  <a:schemeClr val="accent1">
                    <a:lumMod val="75000"/>
                  </a:schemeClr>
                </a:solidFill>
              </a:rPr>
              <a:t>Agendas dos Gerentes a Unidade; 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pt-BR" sz="2800" dirty="0" smtClean="0">
                <a:solidFill>
                  <a:schemeClr val="accent1">
                    <a:lumMod val="75000"/>
                  </a:schemeClr>
                </a:solidFill>
              </a:rPr>
              <a:t>Treinamentos com a Unidade </a:t>
            </a:r>
            <a:r>
              <a:rPr lang="pt-BR" sz="2800" dirty="0" err="1" smtClean="0">
                <a:solidFill>
                  <a:schemeClr val="accent1">
                    <a:lumMod val="75000"/>
                  </a:schemeClr>
                </a:solidFill>
              </a:rPr>
              <a:t>in-loco</a:t>
            </a:r>
            <a:r>
              <a:rPr lang="pt-BR" sz="2800" dirty="0" smtClean="0">
                <a:solidFill>
                  <a:schemeClr val="accent1">
                    <a:lumMod val="75000"/>
                  </a:schemeClr>
                </a:solidFill>
              </a:rPr>
              <a:t>; </a:t>
            </a:r>
          </a:p>
          <a:p>
            <a:r>
              <a:rPr lang="pt-BR" sz="28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pt-BR" sz="2800" dirty="0" smtClean="0">
                <a:solidFill>
                  <a:schemeClr val="accent1">
                    <a:lumMod val="75000"/>
                  </a:schemeClr>
                </a:solidFill>
              </a:rPr>
              <a:t>    (DP/RH); </a:t>
            </a:r>
          </a:p>
          <a:p>
            <a:pPr marL="457200" indent="-457200">
              <a:buFont typeface="Wingdings" pitchFamily="2" charset="2"/>
              <a:buChar char="ü"/>
            </a:pPr>
            <a:r>
              <a:rPr lang="pt-BR" sz="2800" dirty="0" smtClean="0">
                <a:solidFill>
                  <a:schemeClr val="accent1">
                    <a:lumMod val="75000"/>
                  </a:schemeClr>
                </a:solidFill>
              </a:rPr>
              <a:t>Retorno e andamento dos processos ainda continua limitado; </a:t>
            </a:r>
          </a:p>
          <a:p>
            <a:pPr marL="457200" indent="-457200">
              <a:buFont typeface="Wingdings" pitchFamily="2" charset="2"/>
              <a:buChar char="ü"/>
            </a:pPr>
            <a:r>
              <a:rPr lang="pt-BR" sz="2800" dirty="0" smtClean="0">
                <a:solidFill>
                  <a:schemeClr val="accent1">
                    <a:lumMod val="75000"/>
                  </a:schemeClr>
                </a:solidFill>
              </a:rPr>
              <a:t>Comunicação. </a:t>
            </a:r>
          </a:p>
          <a:p>
            <a:pPr marL="457200" indent="-457200">
              <a:buFont typeface="Wingdings" pitchFamily="2" charset="2"/>
              <a:buChar char="ü"/>
            </a:pPr>
            <a:endParaRPr lang="pt-BR" sz="28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20" name="Imagem 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584" y="5900475"/>
            <a:ext cx="12052837" cy="792549"/>
          </a:xfrm>
          <a:prstGeom prst="rect">
            <a:avLst/>
          </a:prstGeom>
        </p:spPr>
      </p:pic>
      <p:pic>
        <p:nvPicPr>
          <p:cNvPr id="21" name="Imagem 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17930" y="472677"/>
            <a:ext cx="2304489" cy="999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929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4" descr="http://www.hcp.org.br/images/layout/upae-padre-assis-neves-belo-jardim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" y="2"/>
            <a:ext cx="12192000" cy="78747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tângulo 5"/>
          <p:cNvSpPr/>
          <p:nvPr/>
        </p:nvSpPr>
        <p:spPr>
          <a:xfrm>
            <a:off x="3" y="2"/>
            <a:ext cx="12191998" cy="7874757"/>
          </a:xfrm>
          <a:prstGeom prst="rect">
            <a:avLst/>
          </a:prstGeom>
          <a:solidFill>
            <a:srgbClr val="0070C0">
              <a:alpha val="8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 dirty="0"/>
          </a:p>
        </p:txBody>
      </p:sp>
      <p:sp>
        <p:nvSpPr>
          <p:cNvPr id="8" name="CaixaDeTexto 7"/>
          <p:cNvSpPr txBox="1"/>
          <p:nvPr/>
        </p:nvSpPr>
        <p:spPr>
          <a:xfrm>
            <a:off x="1080502" y="746384"/>
            <a:ext cx="655930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400" b="1" dirty="0">
                <a:solidFill>
                  <a:schemeClr val="bg1"/>
                </a:solidFill>
              </a:rPr>
              <a:t>Obrigada,</a:t>
            </a:r>
          </a:p>
          <a:p>
            <a:endParaRPr lang="pt-BR" sz="4400" b="1" dirty="0">
              <a:solidFill>
                <a:schemeClr val="bg1"/>
              </a:solidFill>
            </a:endParaRPr>
          </a:p>
          <a:p>
            <a:r>
              <a:rPr lang="pt-BR" sz="4400" b="1" dirty="0" smtClean="0">
                <a:solidFill>
                  <a:schemeClr val="bg1"/>
                </a:solidFill>
              </a:rPr>
              <a:t>Alexandra Silvestre</a:t>
            </a:r>
            <a:endParaRPr lang="pt-BR" sz="4400" b="1" dirty="0">
              <a:solidFill>
                <a:schemeClr val="bg1"/>
              </a:solidFill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6289431" y="5346135"/>
            <a:ext cx="5735717" cy="10858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9" name="Imagem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8732" y="5671186"/>
            <a:ext cx="2051902" cy="403986"/>
          </a:xfrm>
          <a:prstGeom prst="rect">
            <a:avLst/>
          </a:prstGeom>
        </p:spPr>
      </p:pic>
      <p:pic>
        <p:nvPicPr>
          <p:cNvPr id="10" name="Imagem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0568" y="5662665"/>
            <a:ext cx="834986" cy="452791"/>
          </a:xfrm>
          <a:prstGeom prst="rect">
            <a:avLst/>
          </a:prstGeom>
        </p:spPr>
      </p:pic>
      <p:pic>
        <p:nvPicPr>
          <p:cNvPr id="11" name="Imagem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7365" y="5442674"/>
            <a:ext cx="899850" cy="818522"/>
          </a:xfrm>
          <a:prstGeom prst="rect">
            <a:avLst/>
          </a:prstGeom>
        </p:spPr>
      </p:pic>
      <p:pic>
        <p:nvPicPr>
          <p:cNvPr id="12" name="Imagem 1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9805" y="5630243"/>
            <a:ext cx="834985" cy="435750"/>
          </a:xfrm>
          <a:prstGeom prst="rect">
            <a:avLst/>
          </a:prstGeom>
        </p:spPr>
      </p:pic>
      <p:pic>
        <p:nvPicPr>
          <p:cNvPr id="16" name="Imagem 1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4790" y="3514410"/>
            <a:ext cx="1774679" cy="1671199"/>
          </a:xfrm>
          <a:prstGeom prst="rect">
            <a:avLst/>
          </a:prstGeom>
        </p:spPr>
      </p:pic>
      <p:pic>
        <p:nvPicPr>
          <p:cNvPr id="17" name="Imagem 1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3614" y="3687364"/>
            <a:ext cx="823210" cy="11482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3439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1398</TotalTime>
  <Words>599</Words>
  <Application>Microsoft Office PowerPoint</Application>
  <PresentationFormat>Personalizar</PresentationFormat>
  <Paragraphs>313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0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Fabiana</dc:creator>
  <cp:lastModifiedBy>DIREÇÃO</cp:lastModifiedBy>
  <cp:revision>117</cp:revision>
  <dcterms:created xsi:type="dcterms:W3CDTF">2017-06-28T23:09:23Z</dcterms:created>
  <dcterms:modified xsi:type="dcterms:W3CDTF">2018-02-27T18:37:51Z</dcterms:modified>
</cp:coreProperties>
</file>