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8" r:id="rId3"/>
    <p:sldId id="259" r:id="rId4"/>
    <p:sldId id="261" r:id="rId5"/>
    <p:sldId id="262" r:id="rId6"/>
    <p:sldId id="263" r:id="rId7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 autoAdjust="0"/>
    <p:restoredTop sz="94660"/>
  </p:normalViewPr>
  <p:slideViewPr>
    <p:cSldViewPr>
      <p:cViewPr>
        <p:scale>
          <a:sx n="118" d="100"/>
          <a:sy n="118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C7F894-598B-4330-BE6E-C6651595923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306365F-D8ED-43E6-9C10-076D69B7C1FB}">
      <dgm:prSet phldrT="[Texto]"/>
      <dgm:spPr/>
      <dgm:t>
        <a:bodyPr/>
        <a:lstStyle/>
        <a:p>
          <a:r>
            <a:rPr lang="pt-BR" dirty="0" smtClean="0"/>
            <a:t>Atendimento </a:t>
          </a:r>
          <a:endParaRPr lang="pt-BR" dirty="0"/>
        </a:p>
      </dgm:t>
    </dgm:pt>
    <dgm:pt modelId="{5495F86B-3F62-4DB3-AFF0-B5DB096BF9EA}" type="parTrans" cxnId="{8A1264CB-FE77-4C46-AC2E-922445C7AA14}">
      <dgm:prSet/>
      <dgm:spPr/>
      <dgm:t>
        <a:bodyPr/>
        <a:lstStyle/>
        <a:p>
          <a:endParaRPr lang="pt-BR"/>
        </a:p>
      </dgm:t>
    </dgm:pt>
    <dgm:pt modelId="{90DB14CE-5CB8-47C1-B0A2-0D1B5F832E9E}" type="sibTrans" cxnId="{8A1264CB-FE77-4C46-AC2E-922445C7AA14}">
      <dgm:prSet/>
      <dgm:spPr/>
      <dgm:t>
        <a:bodyPr/>
        <a:lstStyle/>
        <a:p>
          <a:endParaRPr lang="pt-BR"/>
        </a:p>
      </dgm:t>
    </dgm:pt>
    <dgm:pt modelId="{3CE3D809-D8C8-4E4F-B62C-FC203312C38B}">
      <dgm:prSet phldrT="[Texto]" custT="1"/>
      <dgm:spPr/>
      <dgm:t>
        <a:bodyPr/>
        <a:lstStyle/>
        <a:p>
          <a:r>
            <a:rPr lang="pt-BR" sz="1400" dirty="0" smtClean="0"/>
            <a:t>Higienização de lista de Espera interna e IV GERES; </a:t>
          </a:r>
          <a:endParaRPr lang="pt-BR" sz="1400" dirty="0"/>
        </a:p>
      </dgm:t>
    </dgm:pt>
    <dgm:pt modelId="{CAE56D2A-A91E-466A-9039-5959C835C7D2}" type="parTrans" cxnId="{53611D2D-ABC5-47B8-B6F6-1B6F78DD0FAE}">
      <dgm:prSet/>
      <dgm:spPr/>
      <dgm:t>
        <a:bodyPr/>
        <a:lstStyle/>
        <a:p>
          <a:endParaRPr lang="pt-BR"/>
        </a:p>
      </dgm:t>
    </dgm:pt>
    <dgm:pt modelId="{AC1C5036-168B-4FC3-BB60-67E640CF16CB}" type="sibTrans" cxnId="{53611D2D-ABC5-47B8-B6F6-1B6F78DD0FAE}">
      <dgm:prSet/>
      <dgm:spPr/>
      <dgm:t>
        <a:bodyPr/>
        <a:lstStyle/>
        <a:p>
          <a:endParaRPr lang="pt-BR"/>
        </a:p>
      </dgm:t>
    </dgm:pt>
    <dgm:pt modelId="{0820A9FE-EB05-4BB8-9B6E-8F91D6C48EBB}">
      <dgm:prSet phldrT="[Texto]" custT="1"/>
      <dgm:spPr/>
      <dgm:t>
        <a:bodyPr/>
        <a:lstStyle/>
        <a:p>
          <a:r>
            <a:rPr lang="pt-BR" sz="1400" dirty="0" smtClean="0"/>
            <a:t>Atendimento direcionado pela SES desde Setembro-2016; </a:t>
          </a:r>
          <a:endParaRPr lang="pt-BR" sz="1400" dirty="0"/>
        </a:p>
      </dgm:t>
    </dgm:pt>
    <dgm:pt modelId="{613B830A-3F8C-4D3D-9CB8-D41E0D9E6FF3}">
      <dgm:prSet phldrT="[Texto]"/>
      <dgm:spPr/>
      <dgm:t>
        <a:bodyPr/>
        <a:lstStyle/>
        <a:p>
          <a:r>
            <a:rPr lang="pt-BR" dirty="0" smtClean="0"/>
            <a:t>Microcefalia </a:t>
          </a:r>
          <a:endParaRPr lang="pt-BR" dirty="0"/>
        </a:p>
      </dgm:t>
    </dgm:pt>
    <dgm:pt modelId="{78E535EE-AF64-4887-9CE5-16163838B3B8}" type="sibTrans" cxnId="{E9F281DA-8881-4662-B957-A408C6CFD528}">
      <dgm:prSet/>
      <dgm:spPr/>
      <dgm:t>
        <a:bodyPr/>
        <a:lstStyle/>
        <a:p>
          <a:endParaRPr lang="pt-BR"/>
        </a:p>
      </dgm:t>
    </dgm:pt>
    <dgm:pt modelId="{B48579E7-19FF-436E-A045-45B355328A72}" type="parTrans" cxnId="{E9F281DA-8881-4662-B957-A408C6CFD528}">
      <dgm:prSet/>
      <dgm:spPr/>
      <dgm:t>
        <a:bodyPr/>
        <a:lstStyle/>
        <a:p>
          <a:endParaRPr lang="pt-BR"/>
        </a:p>
      </dgm:t>
    </dgm:pt>
    <dgm:pt modelId="{A86C8112-597D-4364-9C1C-11D10CC2C5CB}" type="sibTrans" cxnId="{3B14D827-15C4-412B-BB5A-E06F146A4212}">
      <dgm:prSet/>
      <dgm:spPr/>
      <dgm:t>
        <a:bodyPr/>
        <a:lstStyle/>
        <a:p>
          <a:endParaRPr lang="pt-BR"/>
        </a:p>
      </dgm:t>
    </dgm:pt>
    <dgm:pt modelId="{1E758AF6-5FF0-4279-9F11-507A5EB16826}" type="parTrans" cxnId="{3B14D827-15C4-412B-BB5A-E06F146A4212}">
      <dgm:prSet/>
      <dgm:spPr/>
      <dgm:t>
        <a:bodyPr/>
        <a:lstStyle/>
        <a:p>
          <a:endParaRPr lang="pt-BR"/>
        </a:p>
      </dgm:t>
    </dgm:pt>
    <dgm:pt modelId="{96A33E9A-A357-4C5C-A875-5CCABFE71C4A}">
      <dgm:prSet phldrT="[Texto]" custT="1"/>
      <dgm:spPr/>
      <dgm:t>
        <a:bodyPr/>
        <a:lstStyle/>
        <a:p>
          <a:r>
            <a:rPr lang="pt-BR" sz="1400" dirty="0" smtClean="0"/>
            <a:t>Agendamento de pacientes de acordo com a solicitação médica descriminada</a:t>
          </a:r>
          <a:endParaRPr lang="pt-BR" sz="1400" dirty="0"/>
        </a:p>
      </dgm:t>
    </dgm:pt>
    <dgm:pt modelId="{88B0D6E7-822E-4D22-8C5C-A0CCF7E22162}" type="parTrans" cxnId="{2C51C7D3-7697-4866-9FF9-BC303043574A}">
      <dgm:prSet/>
      <dgm:spPr/>
      <dgm:t>
        <a:bodyPr/>
        <a:lstStyle/>
        <a:p>
          <a:endParaRPr lang="pt-BR"/>
        </a:p>
      </dgm:t>
    </dgm:pt>
    <dgm:pt modelId="{F899751A-137E-4B68-AE74-5F0DABB6F16B}" type="sibTrans" cxnId="{2C51C7D3-7697-4866-9FF9-BC303043574A}">
      <dgm:prSet/>
      <dgm:spPr/>
      <dgm:t>
        <a:bodyPr/>
        <a:lstStyle/>
        <a:p>
          <a:endParaRPr lang="pt-BR"/>
        </a:p>
      </dgm:t>
    </dgm:pt>
    <dgm:pt modelId="{FEF1446C-9168-417F-A7FD-3A38A691DBC1}">
      <dgm:prSet phldrT="[Texto]" custT="1"/>
      <dgm:spPr/>
      <dgm:t>
        <a:bodyPr/>
        <a:lstStyle/>
        <a:p>
          <a:r>
            <a:rPr lang="pt-BR" sz="1400" dirty="0" smtClean="0"/>
            <a:t>Coerência  nos encaminhamentos para interconsultas  através da linha de cuidados da queixa original, possibilitando ajustes na agenda mensal. </a:t>
          </a:r>
          <a:endParaRPr lang="pt-BR" sz="1400" dirty="0"/>
        </a:p>
      </dgm:t>
    </dgm:pt>
    <dgm:pt modelId="{DDD26F69-92E8-4DFF-93F6-5D4DABDAFBA3}" type="parTrans" cxnId="{9168440D-DDE0-464F-BEF8-0B0FE1221372}">
      <dgm:prSet/>
      <dgm:spPr/>
      <dgm:t>
        <a:bodyPr/>
        <a:lstStyle/>
        <a:p>
          <a:endParaRPr lang="pt-BR"/>
        </a:p>
      </dgm:t>
    </dgm:pt>
    <dgm:pt modelId="{B651A8AB-5CC3-447D-B431-C5D73A2E49DC}" type="sibTrans" cxnId="{9168440D-DDE0-464F-BEF8-0B0FE1221372}">
      <dgm:prSet/>
      <dgm:spPr/>
      <dgm:t>
        <a:bodyPr/>
        <a:lstStyle/>
        <a:p>
          <a:endParaRPr lang="pt-BR"/>
        </a:p>
      </dgm:t>
    </dgm:pt>
    <dgm:pt modelId="{E06E2915-2EFE-4DB6-AD94-CDF2559DD702}">
      <dgm:prSet phldrT="[Texto]" custT="1"/>
      <dgm:spPr/>
      <dgm:t>
        <a:bodyPr/>
        <a:lstStyle/>
        <a:p>
          <a:r>
            <a:rPr lang="pt-BR" sz="1400" dirty="0" smtClean="0"/>
            <a:t>Não havia direcionamento dos atendimentos para especialidades; </a:t>
          </a:r>
          <a:endParaRPr lang="pt-BR" sz="1400" dirty="0"/>
        </a:p>
      </dgm:t>
    </dgm:pt>
    <dgm:pt modelId="{E6048AC7-6A05-44C3-B0CA-21EA6C9EC94D}" type="sibTrans" cxnId="{3E89AFCB-0E23-4704-A423-514398DC6D1D}">
      <dgm:prSet/>
      <dgm:spPr/>
      <dgm:t>
        <a:bodyPr/>
        <a:lstStyle/>
        <a:p>
          <a:endParaRPr lang="pt-BR"/>
        </a:p>
      </dgm:t>
    </dgm:pt>
    <dgm:pt modelId="{773B7192-11F4-42D1-840E-4E7A697B3437}" type="parTrans" cxnId="{3E89AFCB-0E23-4704-A423-514398DC6D1D}">
      <dgm:prSet/>
      <dgm:spPr/>
      <dgm:t>
        <a:bodyPr/>
        <a:lstStyle/>
        <a:p>
          <a:endParaRPr lang="pt-BR"/>
        </a:p>
      </dgm:t>
    </dgm:pt>
    <dgm:pt modelId="{13F2A4C1-5E6B-4F1D-8BAC-0EFFB11FE040}">
      <dgm:prSet phldrT="[Texto]"/>
      <dgm:spPr/>
      <dgm:t>
        <a:bodyPr/>
        <a:lstStyle/>
        <a:p>
          <a:r>
            <a:rPr lang="pt-BR" dirty="0" smtClean="0"/>
            <a:t>Matriciamento </a:t>
          </a:r>
          <a:endParaRPr lang="pt-BR" dirty="0"/>
        </a:p>
      </dgm:t>
    </dgm:pt>
    <dgm:pt modelId="{3C50A6C6-865A-4D71-8CA1-180642B2D5B7}" type="sibTrans" cxnId="{A4EB67A3-50B6-41F2-93C3-39FF858B792F}">
      <dgm:prSet/>
      <dgm:spPr/>
      <dgm:t>
        <a:bodyPr/>
        <a:lstStyle/>
        <a:p>
          <a:endParaRPr lang="pt-BR"/>
        </a:p>
      </dgm:t>
    </dgm:pt>
    <dgm:pt modelId="{BEA111D2-EF21-4254-8E09-11C134CDFD45}" type="parTrans" cxnId="{A4EB67A3-50B6-41F2-93C3-39FF858B792F}">
      <dgm:prSet/>
      <dgm:spPr/>
      <dgm:t>
        <a:bodyPr/>
        <a:lstStyle/>
        <a:p>
          <a:endParaRPr lang="pt-BR"/>
        </a:p>
      </dgm:t>
    </dgm:pt>
    <dgm:pt modelId="{02A3DD60-D292-46AC-8E40-43F12A5CCD2B}">
      <dgm:prSet phldrT="[Texto]" custT="1"/>
      <dgm:spPr/>
      <dgm:t>
        <a:bodyPr/>
        <a:lstStyle/>
        <a:p>
          <a:endParaRPr lang="pt-BR" sz="1200" dirty="0"/>
        </a:p>
      </dgm:t>
    </dgm:pt>
    <dgm:pt modelId="{5EA60249-2DD6-4D46-9B43-4FCA3DD2BBC7}" type="parTrans" cxnId="{F07B4239-EFAD-48C6-8935-226A421B85E0}">
      <dgm:prSet/>
      <dgm:spPr/>
      <dgm:t>
        <a:bodyPr/>
        <a:lstStyle/>
        <a:p>
          <a:endParaRPr lang="pt-BR"/>
        </a:p>
      </dgm:t>
    </dgm:pt>
    <dgm:pt modelId="{74FAC713-C944-4EA9-A8E3-3F337B8A9F21}" type="sibTrans" cxnId="{F07B4239-EFAD-48C6-8935-226A421B85E0}">
      <dgm:prSet/>
      <dgm:spPr/>
      <dgm:t>
        <a:bodyPr/>
        <a:lstStyle/>
        <a:p>
          <a:endParaRPr lang="pt-BR"/>
        </a:p>
      </dgm:t>
    </dgm:pt>
    <dgm:pt modelId="{B9AD929C-6E87-46A1-B3ED-8B634BBEFAFB}">
      <dgm:prSet phldrT="[Texto]" custT="1"/>
      <dgm:spPr/>
      <dgm:t>
        <a:bodyPr/>
        <a:lstStyle/>
        <a:p>
          <a:r>
            <a:rPr lang="pt-BR" sz="1400" dirty="0" smtClean="0"/>
            <a:t>Nova forma de garantir a excelência do atendimento  correto e direcionamento para o ordenador do cuidado municipal . </a:t>
          </a:r>
          <a:endParaRPr lang="pt-BR" sz="1400" dirty="0"/>
        </a:p>
      </dgm:t>
    </dgm:pt>
    <dgm:pt modelId="{8206B27E-4146-45C7-A6D1-E07B43650209}" type="parTrans" cxnId="{F525F958-1614-4459-BA54-180CDE7F662E}">
      <dgm:prSet/>
      <dgm:spPr/>
      <dgm:t>
        <a:bodyPr/>
        <a:lstStyle/>
        <a:p>
          <a:endParaRPr lang="pt-BR"/>
        </a:p>
      </dgm:t>
    </dgm:pt>
    <dgm:pt modelId="{C3DAFC49-E8E2-486A-AAC2-1D8D289D6959}" type="sibTrans" cxnId="{F525F958-1614-4459-BA54-180CDE7F662E}">
      <dgm:prSet/>
      <dgm:spPr/>
      <dgm:t>
        <a:bodyPr/>
        <a:lstStyle/>
        <a:p>
          <a:endParaRPr lang="pt-BR"/>
        </a:p>
      </dgm:t>
    </dgm:pt>
    <dgm:pt modelId="{AC9C895B-7730-4E88-AF71-E4EDCD73E9ED}">
      <dgm:prSet phldrT="[Texto]" custT="1"/>
      <dgm:spPr/>
      <dgm:t>
        <a:bodyPr/>
        <a:lstStyle/>
        <a:p>
          <a:r>
            <a:rPr lang="pt-BR" sz="1400" dirty="0" smtClean="0"/>
            <a:t>Maior resolutividade em consultas, de todas as modalidades e execução de exames</a:t>
          </a:r>
          <a:endParaRPr lang="pt-BR" sz="1400" dirty="0"/>
        </a:p>
      </dgm:t>
    </dgm:pt>
    <dgm:pt modelId="{B65B051B-4F3D-45AA-BFC1-A90FB3629CA8}" type="parTrans" cxnId="{5143FE17-E1D8-4B23-9E17-4E62160401C1}">
      <dgm:prSet/>
      <dgm:spPr/>
      <dgm:t>
        <a:bodyPr/>
        <a:lstStyle/>
        <a:p>
          <a:endParaRPr lang="pt-BR"/>
        </a:p>
      </dgm:t>
    </dgm:pt>
    <dgm:pt modelId="{43B55D90-01A2-4B04-9F1A-7107D624999B}" type="sibTrans" cxnId="{5143FE17-E1D8-4B23-9E17-4E62160401C1}">
      <dgm:prSet/>
      <dgm:spPr/>
      <dgm:t>
        <a:bodyPr/>
        <a:lstStyle/>
        <a:p>
          <a:endParaRPr lang="pt-BR"/>
        </a:p>
      </dgm:t>
    </dgm:pt>
    <dgm:pt modelId="{231B29E8-8354-4708-9D53-351AE192574F}">
      <dgm:prSet phldrT="[Texto]" custT="1"/>
      <dgm:spPr/>
      <dgm:t>
        <a:bodyPr/>
        <a:lstStyle/>
        <a:p>
          <a:r>
            <a:rPr lang="pt-BR" sz="1400" dirty="0" smtClean="0"/>
            <a:t>Adequação da estrutura e treinamentos dos profissionais proporcionando melhor qualidade ao acesso aos pacientes portadores de microcefalia e outras síndromes na microrregional.  </a:t>
          </a:r>
          <a:endParaRPr lang="pt-BR" sz="1400" dirty="0"/>
        </a:p>
      </dgm:t>
    </dgm:pt>
    <dgm:pt modelId="{1CFE5295-E4EA-4FE5-9637-830564FB7F1D}" type="parTrans" cxnId="{FE8E13D3-EBC0-4FFE-91C2-340F996E3929}">
      <dgm:prSet/>
      <dgm:spPr/>
      <dgm:t>
        <a:bodyPr/>
        <a:lstStyle/>
        <a:p>
          <a:endParaRPr lang="pt-BR"/>
        </a:p>
      </dgm:t>
    </dgm:pt>
    <dgm:pt modelId="{178987CE-D472-493B-B0FD-67F18F50DAE5}" type="sibTrans" cxnId="{FE8E13D3-EBC0-4FFE-91C2-340F996E3929}">
      <dgm:prSet/>
      <dgm:spPr/>
      <dgm:t>
        <a:bodyPr/>
        <a:lstStyle/>
        <a:p>
          <a:endParaRPr lang="pt-BR"/>
        </a:p>
      </dgm:t>
    </dgm:pt>
    <dgm:pt modelId="{26EFAD57-E630-42D1-AB6E-EFB3D2C171B9}">
      <dgm:prSet phldrT="[Texto]" custT="1"/>
      <dgm:spPr/>
      <dgm:t>
        <a:bodyPr/>
        <a:lstStyle/>
        <a:p>
          <a:endParaRPr lang="pt-BR" sz="1200" dirty="0"/>
        </a:p>
      </dgm:t>
    </dgm:pt>
    <dgm:pt modelId="{31F38F84-3A9B-4924-B1C8-D6EF51A08800}" type="parTrans" cxnId="{13722E75-4A94-44CC-8676-AD78F7A27D23}">
      <dgm:prSet/>
      <dgm:spPr/>
      <dgm:t>
        <a:bodyPr/>
        <a:lstStyle/>
        <a:p>
          <a:endParaRPr lang="pt-BR"/>
        </a:p>
      </dgm:t>
    </dgm:pt>
    <dgm:pt modelId="{A1607611-DFFC-4698-8D57-DC8181D4D9C2}" type="sibTrans" cxnId="{13722E75-4A94-44CC-8676-AD78F7A27D23}">
      <dgm:prSet/>
      <dgm:spPr/>
      <dgm:t>
        <a:bodyPr/>
        <a:lstStyle/>
        <a:p>
          <a:endParaRPr lang="pt-BR"/>
        </a:p>
      </dgm:t>
    </dgm:pt>
    <dgm:pt modelId="{88D8E246-AE5A-46C4-9A59-0B141D17B7CE}" type="pres">
      <dgm:prSet presAssocID="{FDC7F894-598B-4330-BE6E-C665159592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B0FCC01-F540-48B1-831B-9FF65206045A}" type="pres">
      <dgm:prSet presAssocID="{E306365F-D8ED-43E6-9C10-076D69B7C1FB}" presName="linNode" presStyleCnt="0"/>
      <dgm:spPr/>
    </dgm:pt>
    <dgm:pt modelId="{2D4BDBD6-384B-42E5-B9AE-EF1475B4F572}" type="pres">
      <dgm:prSet presAssocID="{E306365F-D8ED-43E6-9C10-076D69B7C1FB}" presName="parentText" presStyleLbl="node1" presStyleIdx="0" presStyleCnt="3" custScaleX="125418" custScaleY="10677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F8FA4BD-87E3-4A3E-A467-516B81EADD5B}" type="pres">
      <dgm:prSet presAssocID="{E306365F-D8ED-43E6-9C10-076D69B7C1FB}" presName="descendantText" presStyleLbl="alignAccFollowNode1" presStyleIdx="0" presStyleCnt="3" custScaleX="150732" custScaleY="1336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140B94-DFC5-40AA-9C0F-701F56BB5B48}" type="pres">
      <dgm:prSet presAssocID="{90DB14CE-5CB8-47C1-B0A2-0D1B5F832E9E}" presName="sp" presStyleCnt="0"/>
      <dgm:spPr/>
    </dgm:pt>
    <dgm:pt modelId="{924D70EE-DBB1-4806-A7A1-4EF8F4092741}" type="pres">
      <dgm:prSet presAssocID="{13F2A4C1-5E6B-4F1D-8BAC-0EFFB11FE040}" presName="linNode" presStyleCnt="0"/>
      <dgm:spPr/>
    </dgm:pt>
    <dgm:pt modelId="{42DC5098-56F0-4D82-8C1E-D1B353A85258}" type="pres">
      <dgm:prSet presAssocID="{13F2A4C1-5E6B-4F1D-8BAC-0EFFB11FE040}" presName="parentText" presStyleLbl="node1" presStyleIdx="1" presStyleCnt="3" custScaleX="125418" custScaleY="10677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4432AE-5591-47B8-B6FA-F02136D840A0}" type="pres">
      <dgm:prSet presAssocID="{13F2A4C1-5E6B-4F1D-8BAC-0EFFB11FE040}" presName="descendantText" presStyleLbl="alignAccFollowNode1" presStyleIdx="1" presStyleCnt="3" custScaleX="150732" custScaleY="1336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F06E901-BBE0-4E3B-B6E2-D2515128C10C}" type="pres">
      <dgm:prSet presAssocID="{3C50A6C6-865A-4D71-8CA1-180642B2D5B7}" presName="sp" presStyleCnt="0"/>
      <dgm:spPr/>
    </dgm:pt>
    <dgm:pt modelId="{99EC20CE-8FA7-4129-BE16-D38848E4B21B}" type="pres">
      <dgm:prSet presAssocID="{613B830A-3F8C-4D3D-9CB8-D41E0D9E6FF3}" presName="linNode" presStyleCnt="0"/>
      <dgm:spPr/>
    </dgm:pt>
    <dgm:pt modelId="{52783C2D-85BD-486E-8E5A-98A4A47ADF87}" type="pres">
      <dgm:prSet presAssocID="{613B830A-3F8C-4D3D-9CB8-D41E0D9E6FF3}" presName="parentText" presStyleLbl="node1" presStyleIdx="2" presStyleCnt="3" custScaleX="125418" custScaleY="106774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B2E003-FF63-442F-8793-909CF8B50095}" type="pres">
      <dgm:prSet presAssocID="{613B830A-3F8C-4D3D-9CB8-D41E0D9E6FF3}" presName="descendantText" presStyleLbl="alignAccFollowNode1" presStyleIdx="2" presStyleCnt="3" custScaleX="150732" custScaleY="1336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C51C7D3-7697-4866-9FF9-BC303043574A}" srcId="{E306365F-D8ED-43E6-9C10-076D69B7C1FB}" destId="{96A33E9A-A357-4C5C-A875-5CCABFE71C4A}" srcOrd="1" destOrd="0" parTransId="{88B0D6E7-822E-4D22-8C5C-A0CCF7E22162}" sibTransId="{F899751A-137E-4B68-AE74-5F0DABB6F16B}"/>
    <dgm:cxn modelId="{2AF3818B-3718-4726-92EF-B6B803D7A343}" type="presOf" srcId="{FDC7F894-598B-4330-BE6E-C66515959233}" destId="{88D8E246-AE5A-46C4-9A59-0B141D17B7CE}" srcOrd="0" destOrd="0" presId="urn:microsoft.com/office/officeart/2005/8/layout/vList5"/>
    <dgm:cxn modelId="{F07B4239-EFAD-48C6-8935-226A421B85E0}" srcId="{13F2A4C1-5E6B-4F1D-8BAC-0EFFB11FE040}" destId="{02A3DD60-D292-46AC-8E40-43F12A5CCD2B}" srcOrd="4" destOrd="0" parTransId="{5EA60249-2DD6-4D46-9B43-4FCA3DD2BBC7}" sibTransId="{74FAC713-C944-4EA9-A8E3-3F337B8A9F21}"/>
    <dgm:cxn modelId="{8A1264CB-FE77-4C46-AC2E-922445C7AA14}" srcId="{FDC7F894-598B-4330-BE6E-C66515959233}" destId="{E306365F-D8ED-43E6-9C10-076D69B7C1FB}" srcOrd="0" destOrd="0" parTransId="{5495F86B-3F62-4DB3-AFF0-B5DB096BF9EA}" sibTransId="{90DB14CE-5CB8-47C1-B0A2-0D1B5F832E9E}"/>
    <dgm:cxn modelId="{7F2D3937-1AAA-490D-AD22-AAD00A0D19C2}" type="presOf" srcId="{E306365F-D8ED-43E6-9C10-076D69B7C1FB}" destId="{2D4BDBD6-384B-42E5-B9AE-EF1475B4F572}" srcOrd="0" destOrd="0" presId="urn:microsoft.com/office/officeart/2005/8/layout/vList5"/>
    <dgm:cxn modelId="{E9F281DA-8881-4662-B957-A408C6CFD528}" srcId="{FDC7F894-598B-4330-BE6E-C66515959233}" destId="{613B830A-3F8C-4D3D-9CB8-D41E0D9E6FF3}" srcOrd="2" destOrd="0" parTransId="{B48579E7-19FF-436E-A045-45B355328A72}" sibTransId="{78E535EE-AF64-4887-9CE5-16163838B3B8}"/>
    <dgm:cxn modelId="{F119DF32-73B0-41C7-A572-428DD4CF22C8}" type="presOf" srcId="{FEF1446C-9168-417F-A7FD-3A38A691DBC1}" destId="{6F8FA4BD-87E3-4A3E-A467-516B81EADD5B}" srcOrd="0" destOrd="2" presId="urn:microsoft.com/office/officeart/2005/8/layout/vList5"/>
    <dgm:cxn modelId="{53611D2D-ABC5-47B8-B6F6-1B6F78DD0FAE}" srcId="{E306365F-D8ED-43E6-9C10-076D69B7C1FB}" destId="{3CE3D809-D8C8-4E4F-B62C-FC203312C38B}" srcOrd="0" destOrd="0" parTransId="{CAE56D2A-A91E-466A-9039-5959C835C7D2}" sibTransId="{AC1C5036-168B-4FC3-BB60-67E640CF16CB}"/>
    <dgm:cxn modelId="{D00343A5-40A9-4F4D-BEA7-A1B210A3A3C4}" type="presOf" srcId="{613B830A-3F8C-4D3D-9CB8-D41E0D9E6FF3}" destId="{52783C2D-85BD-486E-8E5A-98A4A47ADF87}" srcOrd="0" destOrd="0" presId="urn:microsoft.com/office/officeart/2005/8/layout/vList5"/>
    <dgm:cxn modelId="{F525F958-1614-4459-BA54-180CDE7F662E}" srcId="{13F2A4C1-5E6B-4F1D-8BAC-0EFFB11FE040}" destId="{B9AD929C-6E87-46A1-B3ED-8B634BBEFAFB}" srcOrd="2" destOrd="0" parTransId="{8206B27E-4146-45C7-A6D1-E07B43650209}" sibTransId="{C3DAFC49-E8E2-486A-AAC2-1D8D289D6959}"/>
    <dgm:cxn modelId="{A4EB67A3-50B6-41F2-93C3-39FF858B792F}" srcId="{FDC7F894-598B-4330-BE6E-C66515959233}" destId="{13F2A4C1-5E6B-4F1D-8BAC-0EFFB11FE040}" srcOrd="1" destOrd="0" parTransId="{BEA111D2-EF21-4254-8E09-11C134CDFD45}" sibTransId="{3C50A6C6-865A-4D71-8CA1-180642B2D5B7}"/>
    <dgm:cxn modelId="{0AB4260C-F8AF-419F-919A-3DB37476B522}" type="presOf" srcId="{3CE3D809-D8C8-4E4F-B62C-FC203312C38B}" destId="{6F8FA4BD-87E3-4A3E-A467-516B81EADD5B}" srcOrd="0" destOrd="0" presId="urn:microsoft.com/office/officeart/2005/8/layout/vList5"/>
    <dgm:cxn modelId="{33988326-F6D9-41F9-ADA8-086B92062354}" type="presOf" srcId="{B9AD929C-6E87-46A1-B3ED-8B634BBEFAFB}" destId="{9D4432AE-5591-47B8-B6FA-F02136D840A0}" srcOrd="0" destOrd="2" presId="urn:microsoft.com/office/officeart/2005/8/layout/vList5"/>
    <dgm:cxn modelId="{82318F78-3C3B-4F61-8498-E7EDD47D9CF5}" type="presOf" srcId="{0820A9FE-EB05-4BB8-9B6E-8F91D6C48EBB}" destId="{7AB2E003-FF63-442F-8793-909CF8B50095}" srcOrd="0" destOrd="0" presId="urn:microsoft.com/office/officeart/2005/8/layout/vList5"/>
    <dgm:cxn modelId="{7EAD7DF4-A4B8-42F8-8709-9341DEF2C99B}" type="presOf" srcId="{AC9C895B-7730-4E88-AF71-E4EDCD73E9ED}" destId="{9D4432AE-5591-47B8-B6FA-F02136D840A0}" srcOrd="0" destOrd="3" presId="urn:microsoft.com/office/officeart/2005/8/layout/vList5"/>
    <dgm:cxn modelId="{E28720F1-4ED5-497B-B579-0A492873FBEE}" type="presOf" srcId="{02A3DD60-D292-46AC-8E40-43F12A5CCD2B}" destId="{9D4432AE-5591-47B8-B6FA-F02136D840A0}" srcOrd="0" destOrd="4" presId="urn:microsoft.com/office/officeart/2005/8/layout/vList5"/>
    <dgm:cxn modelId="{13722E75-4A94-44CC-8676-AD78F7A27D23}" srcId="{13F2A4C1-5E6B-4F1D-8BAC-0EFFB11FE040}" destId="{26EFAD57-E630-42D1-AB6E-EFB3D2C171B9}" srcOrd="0" destOrd="0" parTransId="{31F38F84-3A9B-4924-B1C8-D6EF51A08800}" sibTransId="{A1607611-DFFC-4698-8D57-DC8181D4D9C2}"/>
    <dgm:cxn modelId="{99926D48-5B89-45D0-B69B-6F942B2CAAC5}" type="presOf" srcId="{231B29E8-8354-4708-9D53-351AE192574F}" destId="{7AB2E003-FF63-442F-8793-909CF8B50095}" srcOrd="0" destOrd="1" presId="urn:microsoft.com/office/officeart/2005/8/layout/vList5"/>
    <dgm:cxn modelId="{3B14D827-15C4-412B-BB5A-E06F146A4212}" srcId="{613B830A-3F8C-4D3D-9CB8-D41E0D9E6FF3}" destId="{0820A9FE-EB05-4BB8-9B6E-8F91D6C48EBB}" srcOrd="0" destOrd="0" parTransId="{1E758AF6-5FF0-4279-9F11-507A5EB16826}" sibTransId="{A86C8112-597D-4364-9C1C-11D10CC2C5CB}"/>
    <dgm:cxn modelId="{E678632A-EF2C-4FDA-8154-075672E4C2EB}" type="presOf" srcId="{13F2A4C1-5E6B-4F1D-8BAC-0EFFB11FE040}" destId="{42DC5098-56F0-4D82-8C1E-D1B353A85258}" srcOrd="0" destOrd="0" presId="urn:microsoft.com/office/officeart/2005/8/layout/vList5"/>
    <dgm:cxn modelId="{C2CEA6E8-70CE-4851-806E-1692AA0D4F93}" type="presOf" srcId="{E06E2915-2EFE-4DB6-AD94-CDF2559DD702}" destId="{9D4432AE-5591-47B8-B6FA-F02136D840A0}" srcOrd="0" destOrd="1" presId="urn:microsoft.com/office/officeart/2005/8/layout/vList5"/>
    <dgm:cxn modelId="{3E89AFCB-0E23-4704-A423-514398DC6D1D}" srcId="{13F2A4C1-5E6B-4F1D-8BAC-0EFFB11FE040}" destId="{E06E2915-2EFE-4DB6-AD94-CDF2559DD702}" srcOrd="1" destOrd="0" parTransId="{773B7192-11F4-42D1-840E-4E7A697B3437}" sibTransId="{E6048AC7-6A05-44C3-B0CA-21EA6C9EC94D}"/>
    <dgm:cxn modelId="{3B32A044-1088-41C0-9D56-6EE54BDD1B69}" type="presOf" srcId="{96A33E9A-A357-4C5C-A875-5CCABFE71C4A}" destId="{6F8FA4BD-87E3-4A3E-A467-516B81EADD5B}" srcOrd="0" destOrd="1" presId="urn:microsoft.com/office/officeart/2005/8/layout/vList5"/>
    <dgm:cxn modelId="{9168440D-DDE0-464F-BEF8-0B0FE1221372}" srcId="{E306365F-D8ED-43E6-9C10-076D69B7C1FB}" destId="{FEF1446C-9168-417F-A7FD-3A38A691DBC1}" srcOrd="2" destOrd="0" parTransId="{DDD26F69-92E8-4DFF-93F6-5D4DABDAFBA3}" sibTransId="{B651A8AB-5CC3-447D-B431-C5D73A2E49DC}"/>
    <dgm:cxn modelId="{5143FE17-E1D8-4B23-9E17-4E62160401C1}" srcId="{13F2A4C1-5E6B-4F1D-8BAC-0EFFB11FE040}" destId="{AC9C895B-7730-4E88-AF71-E4EDCD73E9ED}" srcOrd="3" destOrd="0" parTransId="{B65B051B-4F3D-45AA-BFC1-A90FB3629CA8}" sibTransId="{43B55D90-01A2-4B04-9F1A-7107D624999B}"/>
    <dgm:cxn modelId="{AC6ACF9F-58D7-4478-9EC1-FB1224D53A22}" type="presOf" srcId="{26EFAD57-E630-42D1-AB6E-EFB3D2C171B9}" destId="{9D4432AE-5591-47B8-B6FA-F02136D840A0}" srcOrd="0" destOrd="0" presId="urn:microsoft.com/office/officeart/2005/8/layout/vList5"/>
    <dgm:cxn modelId="{FE8E13D3-EBC0-4FFE-91C2-340F996E3929}" srcId="{613B830A-3F8C-4D3D-9CB8-D41E0D9E6FF3}" destId="{231B29E8-8354-4708-9D53-351AE192574F}" srcOrd="1" destOrd="0" parTransId="{1CFE5295-E4EA-4FE5-9637-830564FB7F1D}" sibTransId="{178987CE-D472-493B-B0FD-67F18F50DAE5}"/>
    <dgm:cxn modelId="{983D9504-3E07-4C87-BE99-19F44C16C703}" type="presParOf" srcId="{88D8E246-AE5A-46C4-9A59-0B141D17B7CE}" destId="{4B0FCC01-F540-48B1-831B-9FF65206045A}" srcOrd="0" destOrd="0" presId="urn:microsoft.com/office/officeart/2005/8/layout/vList5"/>
    <dgm:cxn modelId="{69038413-9B38-45CD-87E7-C6C705048667}" type="presParOf" srcId="{4B0FCC01-F540-48B1-831B-9FF65206045A}" destId="{2D4BDBD6-384B-42E5-B9AE-EF1475B4F572}" srcOrd="0" destOrd="0" presId="urn:microsoft.com/office/officeart/2005/8/layout/vList5"/>
    <dgm:cxn modelId="{B677D1A2-E25D-4612-A9BB-CBBD75F1DF47}" type="presParOf" srcId="{4B0FCC01-F540-48B1-831B-9FF65206045A}" destId="{6F8FA4BD-87E3-4A3E-A467-516B81EADD5B}" srcOrd="1" destOrd="0" presId="urn:microsoft.com/office/officeart/2005/8/layout/vList5"/>
    <dgm:cxn modelId="{B9B50905-6104-4FEC-AD3B-51E3D9A5D45A}" type="presParOf" srcId="{88D8E246-AE5A-46C4-9A59-0B141D17B7CE}" destId="{0C140B94-DFC5-40AA-9C0F-701F56BB5B48}" srcOrd="1" destOrd="0" presId="urn:microsoft.com/office/officeart/2005/8/layout/vList5"/>
    <dgm:cxn modelId="{07A58FE6-630D-4522-9FE0-8E52BAA544A1}" type="presParOf" srcId="{88D8E246-AE5A-46C4-9A59-0B141D17B7CE}" destId="{924D70EE-DBB1-4806-A7A1-4EF8F4092741}" srcOrd="2" destOrd="0" presId="urn:microsoft.com/office/officeart/2005/8/layout/vList5"/>
    <dgm:cxn modelId="{F9149240-E922-4ACA-90C3-3C19B4855DA6}" type="presParOf" srcId="{924D70EE-DBB1-4806-A7A1-4EF8F4092741}" destId="{42DC5098-56F0-4D82-8C1E-D1B353A85258}" srcOrd="0" destOrd="0" presId="urn:microsoft.com/office/officeart/2005/8/layout/vList5"/>
    <dgm:cxn modelId="{20EE1AEB-BDA1-4A0D-AF1C-A0473C005C51}" type="presParOf" srcId="{924D70EE-DBB1-4806-A7A1-4EF8F4092741}" destId="{9D4432AE-5591-47B8-B6FA-F02136D840A0}" srcOrd="1" destOrd="0" presId="urn:microsoft.com/office/officeart/2005/8/layout/vList5"/>
    <dgm:cxn modelId="{1A24EE77-48C0-44BC-ACCC-20207E3AA43B}" type="presParOf" srcId="{88D8E246-AE5A-46C4-9A59-0B141D17B7CE}" destId="{1F06E901-BBE0-4E3B-B6E2-D2515128C10C}" srcOrd="3" destOrd="0" presId="urn:microsoft.com/office/officeart/2005/8/layout/vList5"/>
    <dgm:cxn modelId="{05878DAE-252E-454C-ABF2-DF10D2497523}" type="presParOf" srcId="{88D8E246-AE5A-46C4-9A59-0B141D17B7CE}" destId="{99EC20CE-8FA7-4129-BE16-D38848E4B21B}" srcOrd="4" destOrd="0" presId="urn:microsoft.com/office/officeart/2005/8/layout/vList5"/>
    <dgm:cxn modelId="{5AEDA188-A267-4542-A304-1AAC49FE5C64}" type="presParOf" srcId="{99EC20CE-8FA7-4129-BE16-D38848E4B21B}" destId="{52783C2D-85BD-486E-8E5A-98A4A47ADF87}" srcOrd="0" destOrd="0" presId="urn:microsoft.com/office/officeart/2005/8/layout/vList5"/>
    <dgm:cxn modelId="{3B1B749D-F930-4B58-B2B1-FA0CE6BC119D}" type="presParOf" srcId="{99EC20CE-8FA7-4129-BE16-D38848E4B21B}" destId="{7AB2E003-FF63-442F-8793-909CF8B5009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FA4BD-87E3-4A3E-A467-516B81EADD5B}">
      <dsp:nvSpPr>
        <dsp:cNvPr id="0" name=""/>
        <dsp:cNvSpPr/>
      </dsp:nvSpPr>
      <dsp:spPr>
        <a:xfrm rot="5400000">
          <a:off x="4634306" y="-2088308"/>
          <a:ext cx="1262010" cy="54388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Higienização de lista de Espera interna e IV GERES; 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Agendamento de pacientes de acordo com a solicitação médica descriminada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Coerência  nos encaminhamentos para interconsultas  através da linha de cuidados da queixa original, possibilitando ajustes na agenda mensal. </a:t>
          </a:r>
          <a:endParaRPr lang="pt-BR" sz="1400" kern="1200" dirty="0"/>
        </a:p>
      </dsp:txBody>
      <dsp:txXfrm rot="-5400000">
        <a:off x="2545911" y="61693"/>
        <a:ext cx="5377195" cy="1138798"/>
      </dsp:txXfrm>
    </dsp:sp>
    <dsp:sp modelId="{2D4BDBD6-384B-42E5-B9AE-EF1475B4F572}">
      <dsp:nvSpPr>
        <dsp:cNvPr id="0" name=""/>
        <dsp:cNvSpPr/>
      </dsp:nvSpPr>
      <dsp:spPr>
        <a:xfrm>
          <a:off x="370" y="1108"/>
          <a:ext cx="2545541" cy="12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Atendimento </a:t>
          </a:r>
          <a:endParaRPr lang="pt-BR" sz="2700" kern="1200" dirty="0"/>
        </a:p>
      </dsp:txBody>
      <dsp:txXfrm>
        <a:off x="61876" y="62614"/>
        <a:ext cx="2422529" cy="1136954"/>
      </dsp:txXfrm>
    </dsp:sp>
    <dsp:sp modelId="{9D4432AE-5591-47B8-B6FA-F02136D840A0}">
      <dsp:nvSpPr>
        <dsp:cNvPr id="0" name=""/>
        <dsp:cNvSpPr/>
      </dsp:nvSpPr>
      <dsp:spPr>
        <a:xfrm rot="5400000">
          <a:off x="4639453" y="-769954"/>
          <a:ext cx="1262010" cy="54441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Não havia direcionamento dos atendimentos para especialidades; 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Nova forma de garantir a excelência do atendimento  correto e direcionamento para o ordenador do cuidado municipal . 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Maior resolutividade em consultas, de todas as modalidades e execução de exames</a:t>
          </a:r>
          <a:endParaRPr lang="pt-BR" sz="14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200" kern="1200" dirty="0"/>
        </a:p>
      </dsp:txBody>
      <dsp:txXfrm rot="-5400000">
        <a:off x="2548400" y="1382705"/>
        <a:ext cx="5382511" cy="1138798"/>
      </dsp:txXfrm>
    </dsp:sp>
    <dsp:sp modelId="{42DC5098-56F0-4D82-8C1E-D1B353A85258}">
      <dsp:nvSpPr>
        <dsp:cNvPr id="0" name=""/>
        <dsp:cNvSpPr/>
      </dsp:nvSpPr>
      <dsp:spPr>
        <a:xfrm>
          <a:off x="370" y="1322120"/>
          <a:ext cx="2548029" cy="12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Matriciamento </a:t>
          </a:r>
          <a:endParaRPr lang="pt-BR" sz="2700" kern="1200" dirty="0"/>
        </a:p>
      </dsp:txBody>
      <dsp:txXfrm>
        <a:off x="61876" y="1383626"/>
        <a:ext cx="2425017" cy="1136954"/>
      </dsp:txXfrm>
    </dsp:sp>
    <dsp:sp modelId="{7AB2E003-FF63-442F-8793-909CF8B50095}">
      <dsp:nvSpPr>
        <dsp:cNvPr id="0" name=""/>
        <dsp:cNvSpPr/>
      </dsp:nvSpPr>
      <dsp:spPr>
        <a:xfrm rot="5400000">
          <a:off x="4639453" y="551057"/>
          <a:ext cx="1262010" cy="54441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Atendimento direcionado pela SES desde Setembro-2016; </a:t>
          </a:r>
          <a:endParaRPr lang="pt-B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Adequação da estrutura e treinamentos dos profissionais proporcionando melhor qualidade ao acesso aos pacientes portadores de microcefalia e outras síndromes na microrregional.  </a:t>
          </a:r>
          <a:endParaRPr lang="pt-BR" sz="1400" kern="1200" dirty="0"/>
        </a:p>
      </dsp:txBody>
      <dsp:txXfrm rot="-5400000">
        <a:off x="2548400" y="2703716"/>
        <a:ext cx="5382511" cy="1138798"/>
      </dsp:txXfrm>
    </dsp:sp>
    <dsp:sp modelId="{52783C2D-85BD-486E-8E5A-98A4A47ADF87}">
      <dsp:nvSpPr>
        <dsp:cNvPr id="0" name=""/>
        <dsp:cNvSpPr/>
      </dsp:nvSpPr>
      <dsp:spPr>
        <a:xfrm>
          <a:off x="370" y="2643132"/>
          <a:ext cx="2548029" cy="12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Microcefalia </a:t>
          </a:r>
          <a:endParaRPr lang="pt-BR" sz="2700" kern="1200" dirty="0"/>
        </a:p>
      </dsp:txBody>
      <dsp:txXfrm>
        <a:off x="61876" y="2704638"/>
        <a:ext cx="2425017" cy="1136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BBD21-43E5-4E73-8829-F132D91543C4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EC958-4733-429E-8472-15FD0EE171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066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476A919-C97A-4A8F-88AA-17B96D674FF9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EACDEC2-8067-46C7-8184-A460826707D2}" type="datetimeFigureOut">
              <a:rPr lang="pt-BR" smtClean="0"/>
              <a:t>22/11/2017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400"/>
            <a:ext cx="9252520" cy="772814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9672" y="4869160"/>
            <a:ext cx="7344816" cy="1758057"/>
          </a:xfrm>
        </p:spPr>
        <p:txBody>
          <a:bodyPr/>
          <a:lstStyle/>
          <a:p>
            <a:pPr algn="r"/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</a:rPr>
              <a:t>UPAE PADRE ASSIS NEVES  BELO JARDIM</a:t>
            </a:r>
            <a:endParaRPr lang="pt-BR" sz="4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>
                <a:latin typeface="Arial" pitchFamily="34" charset="0"/>
                <a:cs typeface="Arial" pitchFamily="34" charset="0"/>
              </a:rPr>
              <a:t>Informes Gerais - Mês de Outubro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Espaço Reservado para Conteúdo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30381"/>
              </p:ext>
            </p:extLst>
          </p:nvPr>
        </p:nvGraphicFramePr>
        <p:xfrm>
          <a:off x="251519" y="1484783"/>
          <a:ext cx="6546985" cy="3163258"/>
        </p:xfrm>
        <a:graphic>
          <a:graphicData uri="http://schemas.openxmlformats.org/drawingml/2006/table">
            <a:tbl>
              <a:tblPr/>
              <a:tblGrid>
                <a:gridCol w="574770"/>
                <a:gridCol w="1661443"/>
                <a:gridCol w="1445905"/>
                <a:gridCol w="1149539"/>
                <a:gridCol w="1140558"/>
                <a:gridCol w="574770"/>
              </a:tblGrid>
              <a:tr h="25426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Informações Referente ao mês de Outubro-2017. 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426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6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Disponibilizado 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Executado 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4703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Meta de consultas Médicas Contrato de Gestão (CG)</a:t>
                      </a:r>
                    </a:p>
                  </a:txBody>
                  <a:tcPr marL="8555" marR="8555" marT="85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1.985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1.938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1.805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90,93%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4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Meta de Atendimento Multiprofissional (CG)</a:t>
                      </a:r>
                    </a:p>
                  </a:txBody>
                  <a:tcPr marL="8555" marR="8555" marT="85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1.248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1.024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227,33%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11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Meta de Fisioterapia (CG)</a:t>
                      </a:r>
                    </a:p>
                  </a:txBody>
                  <a:tcPr marL="8555" marR="8555" marT="85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499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110,89%</a:t>
                      </a:r>
                    </a:p>
                  </a:txBody>
                  <a:tcPr marL="8555" marR="8555" marT="85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8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12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Disponibilizado de Exames Complementares e laboratoriais. </a:t>
                      </a:r>
                    </a:p>
                  </a:txBody>
                  <a:tcPr marL="8555" marR="8555" marT="85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55" marR="8555" marT="85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4.820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4.776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8555" marR="8555" marT="85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68"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55" marR="8555" marT="85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835523"/>
              </p:ext>
            </p:extLst>
          </p:nvPr>
        </p:nvGraphicFramePr>
        <p:xfrm>
          <a:off x="467544" y="4869160"/>
          <a:ext cx="6096000" cy="1651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Queixas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Recebidas </a:t>
                      </a:r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Queixas Tratadas 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Percentual 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Resolução de Queixas </a:t>
                      </a:r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Números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de Atendimento </a:t>
                      </a:r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Número de entrevistados </a:t>
                      </a:r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Percentual </a:t>
                      </a:r>
                      <a:endParaRPr lang="pt-BR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 smtClean="0">
                          <a:latin typeface="Arial" pitchFamily="34" charset="0"/>
                          <a:cs typeface="Arial" pitchFamily="34" charset="0"/>
                        </a:rPr>
                        <a:t>Pesquisa</a:t>
                      </a:r>
                      <a:r>
                        <a:rPr lang="pt-BR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de Satisfação 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1.805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1.201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latin typeface="Arial" pitchFamily="34" charset="0"/>
                          <a:cs typeface="Arial" pitchFamily="34" charset="0"/>
                        </a:rPr>
                        <a:t>66,54%</a:t>
                      </a:r>
                      <a:endParaRPr lang="pt-BR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21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75040" cy="70609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Pontos Relevantes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9870" y="1052736"/>
            <a:ext cx="7620000" cy="115212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pt-BR" sz="8000" dirty="0" smtClean="0">
                <a:latin typeface="Arial" pitchFamily="34" charset="0"/>
                <a:cs typeface="Arial" pitchFamily="34" charset="0"/>
              </a:rPr>
              <a:t>Repactuação Contratual- Com a </a:t>
            </a:r>
            <a:r>
              <a:rPr lang="pt-BR" sz="8000" dirty="0" err="1" smtClean="0">
                <a:latin typeface="Arial" pitchFamily="34" charset="0"/>
                <a:cs typeface="Arial" pitchFamily="34" charset="0"/>
              </a:rPr>
              <a:t>Arclima</a:t>
            </a:r>
            <a:r>
              <a:rPr lang="pt-BR" sz="8000" dirty="0" smtClean="0">
                <a:latin typeface="Arial" pitchFamily="34" charset="0"/>
                <a:cs typeface="Arial" pitchFamily="34" charset="0"/>
              </a:rPr>
              <a:t>; para permanecer com o serviço de mão de obra especializado. </a:t>
            </a:r>
          </a:p>
          <a:p>
            <a:pPr>
              <a:lnSpc>
                <a:spcPct val="170000"/>
              </a:lnSpc>
            </a:pPr>
            <a:r>
              <a:rPr lang="pt-BR" sz="8000" dirty="0" smtClean="0">
                <a:latin typeface="Arial" pitchFamily="34" charset="0"/>
                <a:cs typeface="Arial" pitchFamily="34" charset="0"/>
              </a:rPr>
              <a:t>Repactuação da tabela de acordo com o laboratório CIAC; 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09870" y="270892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 smtClean="0"/>
              <a:t>Resultados Alcançados</a:t>
            </a:r>
            <a:endParaRPr lang="pt-BR" sz="4000" dirty="0"/>
          </a:p>
        </p:txBody>
      </p:sp>
      <p:sp>
        <p:nvSpPr>
          <p:cNvPr id="5" name="Retângulo 4"/>
          <p:cNvSpPr/>
          <p:nvPr/>
        </p:nvSpPr>
        <p:spPr>
          <a:xfrm>
            <a:off x="590362" y="3717032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Instituição de Protocolos Assistenciais;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Execução do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POP´s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direcionando qualidade e  quantidades que interferem diretamente nos custos; </a:t>
            </a:r>
          </a:p>
        </p:txBody>
      </p:sp>
    </p:spTree>
    <p:extLst>
      <p:ext uri="{BB962C8B-B14F-4D97-AF65-F5344CB8AC3E}">
        <p14:creationId xmlns:p14="http://schemas.microsoft.com/office/powerpoint/2010/main" val="335602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Ações Desenvolvidas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Confecção de Regulação Médica de acordo com a lista de espera interna e IV Geres; 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Solicitações de suprimentos com a implantação de Nota Técnica; 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Pedidos mensais feitos de acordo com a validação da Enfermagem e Farmácia; 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Campanha de conscientização com sinalizações sobre água e energia; </a:t>
            </a:r>
          </a:p>
          <a:p>
            <a:pPr>
              <a:lnSpc>
                <a:spcPct val="160000"/>
              </a:lnSpc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Agendamento dos exames laboratoriais de acordo com a solicitação médica, respeitando sempre o quantitativo de 25 pacientes dia. </a:t>
            </a:r>
          </a:p>
          <a:p>
            <a:pPr>
              <a:lnSpc>
                <a:spcPct val="150000"/>
              </a:lnSpc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106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20000" cy="1143000"/>
          </a:xfrm>
        </p:spPr>
        <p:txBody>
          <a:bodyPr/>
          <a:lstStyle/>
          <a:p>
            <a:r>
              <a:rPr lang="pt-BR" dirty="0" smtClean="0"/>
              <a:t>Considerações Importantes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844824"/>
            <a:ext cx="76200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Eventos motivacionais para equipes; 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Treinamentos para setores específicos; 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Orientação do SESMT; 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Tratativas de Ponto Eletrônico em tempo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hábil; 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Comunicação e retorno dos </a:t>
            </a:r>
            <a:r>
              <a:rPr lang="pt-BR" sz="2400" smtClean="0">
                <a:latin typeface="Arial" pitchFamily="34" charset="0"/>
                <a:cs typeface="Arial" pitchFamily="34" charset="0"/>
              </a:rPr>
              <a:t>processos Administrativos. </a:t>
            </a:r>
            <a:r>
              <a:rPr lang="pt-BR" sz="2400" smtClean="0">
                <a:latin typeface="Arial" pitchFamily="34" charset="0"/>
                <a:cs typeface="Arial" pitchFamily="34" charset="0"/>
              </a:rPr>
              <a:t>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3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22583" y="1412776"/>
            <a:ext cx="7620000" cy="4800600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61865667"/>
              </p:ext>
            </p:extLst>
          </p:nvPr>
        </p:nvGraphicFramePr>
        <p:xfrm>
          <a:off x="179512" y="1628800"/>
          <a:ext cx="7992888" cy="3904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756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162</TotalTime>
  <Words>361</Words>
  <Application>Microsoft Office PowerPoint</Application>
  <PresentationFormat>Apresentação na tela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Adjacência</vt:lpstr>
      <vt:lpstr>UPAE PADRE ASSIS NEVES  BELO JARDIM</vt:lpstr>
      <vt:lpstr>Informes Gerais - Mês de Outubro</vt:lpstr>
      <vt:lpstr>Pontos Relevantes</vt:lpstr>
      <vt:lpstr>Ações Desenvolvidas</vt:lpstr>
      <vt:lpstr>Considerações Importantes</vt:lpstr>
      <vt:lpstr>Indicadores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UPAE PADRE ASSIS NEVES  BELO JARDIM</dc:title>
  <dc:creator>DIREÇÃO</dc:creator>
  <cp:lastModifiedBy>hmr secretaria aquario</cp:lastModifiedBy>
  <cp:revision>20</cp:revision>
  <cp:lastPrinted>2017-11-21T20:02:52Z</cp:lastPrinted>
  <dcterms:created xsi:type="dcterms:W3CDTF">2017-11-21T18:39:48Z</dcterms:created>
  <dcterms:modified xsi:type="dcterms:W3CDTF">2017-11-22T13:40:06Z</dcterms:modified>
</cp:coreProperties>
</file>