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04" r:id="rId2"/>
    <p:sldId id="265" r:id="rId3"/>
    <p:sldId id="308" r:id="rId4"/>
    <p:sldId id="307" r:id="rId5"/>
    <p:sldId id="317" r:id="rId6"/>
    <p:sldId id="318" r:id="rId7"/>
    <p:sldId id="310" r:id="rId8"/>
    <p:sldId id="312" r:id="rId9"/>
    <p:sldId id="313" r:id="rId10"/>
    <p:sldId id="316" r:id="rId11"/>
    <p:sldId id="322" r:id="rId12"/>
    <p:sldId id="321" r:id="rId13"/>
    <p:sldId id="320" r:id="rId14"/>
    <p:sldId id="323" r:id="rId15"/>
    <p:sldId id="324" r:id="rId16"/>
    <p:sldId id="257" r:id="rId1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RO\AppData\Local\Temp\Consumo%20de%20energia%20e%20&#225;gu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CONSUMO DE ENERGIA ELÉTRICA 2017 </a:t>
            </a:r>
          </a:p>
        </c:rich>
      </c:tx>
      <c:layout>
        <c:manualLayout>
          <c:xMode val="edge"/>
          <c:yMode val="edge"/>
          <c:x val="0.3173192870295189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'[Consumo de energia e água.xlsx]Plan1'!$B$2:$B$3</c:f>
              <c:strCache>
                <c:ptCount val="1"/>
                <c:pt idx="0">
                  <c:v>CONSUMO DE ENERGIA ELÉTRICA 2017 VALOR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'[Consumo de energia e água.xlsx]Plan1'!$A$4:$A$14</c:f>
              <c:strCache>
                <c:ptCount val="11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</c:strCache>
            </c:strRef>
          </c:cat>
          <c:val>
            <c:numRef>
              <c:f>'[Consumo de energia e água.xlsx]Plan1'!$B$4:$B$14</c:f>
              <c:numCache>
                <c:formatCode>_("R$"* #,##0.00_);_("R$"* \(#,##0.00\);_("R$"* "-"??_);_(@_)</c:formatCode>
                <c:ptCount val="11"/>
                <c:pt idx="0">
                  <c:v>4862.49</c:v>
                </c:pt>
                <c:pt idx="1">
                  <c:v>5006.71</c:v>
                </c:pt>
                <c:pt idx="2">
                  <c:v>1277.26</c:v>
                </c:pt>
                <c:pt idx="3" formatCode="_-&quot;R$ &quot;* #,##0.00_-;&quot;-R$ &quot;* #,##0.00_-;_-&quot;R$ &quot;* \-??_-;_-@_-">
                  <c:v>5296.31</c:v>
                </c:pt>
                <c:pt idx="4" formatCode="_-&quot;R$ &quot;* #,##0.00_-;&quot;-R$ &quot;* #,##0.00_-;_-&quot;R$ &quot;* \-??_-;_-@_-">
                  <c:v>6970.72</c:v>
                </c:pt>
                <c:pt idx="5" formatCode="_-&quot;R$ &quot;* #,##0.00_-;&quot;-R$ &quot;* #,##0.00_-;_-&quot;R$ &quot;* \-??_-;_-@_-">
                  <c:v>7331.32</c:v>
                </c:pt>
                <c:pt idx="6" formatCode="_-&quot;R$ &quot;* #,##0.00_-;&quot;-R$ &quot;* #,##0.00_-;_-&quot;R$ &quot;* \-??_-;_-@_-">
                  <c:v>4786.05</c:v>
                </c:pt>
                <c:pt idx="7" formatCode="_-&quot;R$ &quot;* #,##0.00_-;&quot;-R$ &quot;* #,##0.00_-;_-&quot;R$ &quot;* \-??_-;_-@_-">
                  <c:v>4548.2</c:v>
                </c:pt>
                <c:pt idx="8" formatCode="_-&quot;R$ &quot;* #,##0.00_-;&quot;-R$ &quot;* #,##0.00_-;_-&quot;R$ &quot;* \-??_-;_-@_-">
                  <c:v>5102.18</c:v>
                </c:pt>
                <c:pt idx="9" formatCode="_-&quot;R$ &quot;* #,##0.00_-;&quot;-R$ &quot;* #,##0.00_-;_-&quot;R$ &quot;* \-??_-;_-@_-">
                  <c:v>5623.17</c:v>
                </c:pt>
                <c:pt idx="10" formatCode="_-&quot;R$ &quot;* #,##0.00_-;&quot;-R$ &quot;* #,##0.00_-;_-&quot;R$ &quot;* \-??_-;_-@_-">
                  <c:v>7361.01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3749120"/>
        <c:axId val="83833216"/>
      </c:barChart>
      <c:catAx>
        <c:axId val="83749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3833216"/>
        <c:crosses val="autoZero"/>
        <c:auto val="1"/>
        <c:lblAlgn val="ctr"/>
        <c:lblOffset val="100"/>
        <c:noMultiLvlLbl val="0"/>
      </c:catAx>
      <c:valAx>
        <c:axId val="83833216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837491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6D4A3-6079-4E01-AFE1-3610C7E87BC5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315F-23CF-4784-BDFA-AD12B20891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25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1378424"/>
            <a:ext cx="7699513" cy="5790714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89325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834" y="2842591"/>
            <a:ext cx="6349140" cy="42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86836" y="-261611"/>
            <a:ext cx="12404688" cy="3727533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69725" y="3392261"/>
            <a:ext cx="12464320" cy="368074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41670" y="1526930"/>
            <a:ext cx="9147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UPAE PADRE ASSIS NEVES 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Belo Jardim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55" y="4732309"/>
            <a:ext cx="1559452" cy="14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Indicadores de Gestão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19011"/>
              </p:ext>
            </p:extLst>
          </p:nvPr>
        </p:nvGraphicFramePr>
        <p:xfrm>
          <a:off x="1913860" y="1760876"/>
          <a:ext cx="8240074" cy="30193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43789"/>
                <a:gridCol w="5096285"/>
              </a:tblGrid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Indicador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Microcefalia</a:t>
                      </a:r>
                      <a:endParaRPr lang="pt-BR" sz="1600" dirty="0"/>
                    </a:p>
                  </a:txBody>
                  <a:tcPr/>
                </a:tc>
              </a:tr>
              <a:tr h="66604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Objetivo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Atendimento as crianças portadoras de Microcefalia e outras</a:t>
                      </a:r>
                      <a:r>
                        <a:rPr lang="pt-BR" sz="1600" baseline="0" dirty="0" smtClean="0"/>
                        <a:t> síndromes acometidas pelo </a:t>
                      </a:r>
                      <a:r>
                        <a:rPr lang="pt-BR" sz="1600" baseline="0" dirty="0" err="1" smtClean="0"/>
                        <a:t>zycavírus</a:t>
                      </a:r>
                      <a:r>
                        <a:rPr lang="pt-BR" sz="1600" baseline="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Fonte de Informação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Regulação Regional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Periodicidade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Demanda livre</a:t>
                      </a:r>
                      <a:endParaRPr lang="pt-BR" sz="1600" dirty="0"/>
                    </a:p>
                  </a:txBody>
                  <a:tcPr/>
                </a:tc>
              </a:tr>
              <a:tr h="42390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Melhor Sentido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Garantir a excelência na assistência multiprofissional.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Implicações para atingimento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Estrutura,</a:t>
                      </a:r>
                      <a:r>
                        <a:rPr lang="pt-BR" sz="1600" baseline="0" dirty="0" smtClean="0"/>
                        <a:t> equipamentos, treinamentos.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Plano de 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Capacitações periódicas com as equipes.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2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Indicadores de Gestão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66244"/>
              </p:ext>
            </p:extLst>
          </p:nvPr>
        </p:nvGraphicFramePr>
        <p:xfrm>
          <a:off x="1775637" y="1633285"/>
          <a:ext cx="9452218" cy="371331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71851"/>
                <a:gridCol w="6380367"/>
              </a:tblGrid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Indicador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Financeiro</a:t>
                      </a:r>
                      <a:endParaRPr lang="pt-BR" sz="1600" dirty="0"/>
                    </a:p>
                  </a:txBody>
                  <a:tcPr/>
                </a:tc>
              </a:tr>
              <a:tr h="44006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Objetivo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Redução de Custos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Fonte de Informação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Reuniões</a:t>
                      </a:r>
                      <a:r>
                        <a:rPr lang="pt-BR" sz="1600" baseline="0" dirty="0" smtClean="0"/>
                        <a:t> Periódicas com os setores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Periodicidade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Diária</a:t>
                      </a:r>
                      <a:endParaRPr lang="pt-BR" sz="1600" dirty="0"/>
                    </a:p>
                  </a:txBody>
                  <a:tcPr/>
                </a:tc>
              </a:tr>
              <a:tr h="4190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Melhor Sentido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 dos custos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Implicações para atingimento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Tempo de conclusão</a:t>
                      </a:r>
                      <a:r>
                        <a:rPr lang="pt-BR" sz="1600" baseline="0" dirty="0" smtClean="0"/>
                        <a:t> dos processos.</a:t>
                      </a:r>
                      <a:endParaRPr lang="pt-BR" sz="1600" dirty="0"/>
                    </a:p>
                  </a:txBody>
                  <a:tcPr/>
                </a:tc>
              </a:tr>
              <a:tr h="38588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Plano de 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n-lt"/>
                          <a:cs typeface="Arial" pitchFamily="34" charset="0"/>
                        </a:rPr>
                        <a:t>Solicitações de suprimentos com a implantação de Nota Técnica; Pedidos mensais feitos de acordo com a validação da Enfermagem e Farmácia; Campanha de conscientização com sinalizações sobre água e energia;</a:t>
                      </a:r>
                      <a:r>
                        <a:rPr lang="pt-BR" sz="16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  <a:cs typeface="Arial" pitchFamily="34" charset="0"/>
                        </a:rPr>
                        <a:t>Agendamento dos exames laboratoriais estritamente de acordo com a solicitação médica.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Indicadores de Gestão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31226"/>
              </p:ext>
            </p:extLst>
          </p:nvPr>
        </p:nvGraphicFramePr>
        <p:xfrm>
          <a:off x="633045" y="1492343"/>
          <a:ext cx="11197589" cy="423532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842293"/>
                <a:gridCol w="8355296"/>
              </a:tblGrid>
              <a:tr h="309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Indicador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dirty="0" smtClean="0"/>
                        <a:t> Manutenção</a:t>
                      </a:r>
                      <a:r>
                        <a:rPr lang="pt-BR" sz="1600" baseline="0" dirty="0" smtClean="0"/>
                        <a:t> - </a:t>
                      </a:r>
                      <a:r>
                        <a:rPr lang="pt-BR" sz="1600" dirty="0" smtClean="0"/>
                        <a:t>Controle do consumo de energia.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Objetivo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dirty="0" smtClean="0"/>
                        <a:t>Reduzir o consumo de energia elétrica em áreas de uso comum e reduzir custos</a:t>
                      </a:r>
                      <a:r>
                        <a:rPr lang="pt-BR" sz="1600" baseline="0" dirty="0" smtClean="0">
                          <a:effectLst/>
                        </a:rPr>
                        <a:t>.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Fonte de Informação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dirty="0" smtClean="0">
                          <a:effectLst/>
                        </a:rPr>
                        <a:t>Fatura</a:t>
                      </a:r>
                      <a:r>
                        <a:rPr lang="pt-BR" sz="1600" baseline="0" dirty="0" smtClean="0">
                          <a:effectLst/>
                        </a:rPr>
                        <a:t> da Celpe e Relatório da Coordenação.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Periodicidade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dirty="0" smtClean="0">
                          <a:effectLst/>
                        </a:rPr>
                        <a:t>Mensal.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Melhor Sentido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dirty="0" smtClean="0">
                          <a:effectLst/>
                        </a:rPr>
                        <a:t>Manter a média</a:t>
                      </a:r>
                      <a:r>
                        <a:rPr lang="pt-BR" sz="1600" baseline="0" dirty="0" smtClean="0">
                          <a:effectLst/>
                        </a:rPr>
                        <a:t> de valores sem maiores alterações. 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Implicações para Atingimento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dirty="0" smtClean="0">
                          <a:effectLst/>
                        </a:rPr>
                        <a:t>Aumento das tarifas mensais; </a:t>
                      </a:r>
                      <a:r>
                        <a:rPr lang="pt-BR" sz="1600" baseline="0" dirty="0" smtClean="0">
                          <a:effectLst/>
                        </a:rPr>
                        <a:t> A</a:t>
                      </a:r>
                      <a:r>
                        <a:rPr lang="pt-BR" sz="1600" dirty="0" smtClean="0">
                          <a:effectLst/>
                        </a:rPr>
                        <a:t>companhamento.</a:t>
                      </a:r>
                      <a:endParaRPr lang="pt-BR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237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Plano de Ação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</a:rPr>
                        <a:t>Redução do contrato de demanda para 68KW;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</a:rPr>
                        <a:t>Um funcionário realiza acompanhamento do uso diário no controle do uso da iluminação em áreas comuns; circulação, pátio, praça, climatização,</a:t>
                      </a:r>
                      <a:r>
                        <a:rPr lang="pt-B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600" u="none" strike="noStrike" dirty="0" smtClean="0">
                          <a:effectLst/>
                        </a:rPr>
                        <a:t> </a:t>
                      </a:r>
                      <a:r>
                        <a:rPr lang="pt-BR" sz="1600" u="none" strike="noStrike" dirty="0" err="1" smtClean="0">
                          <a:effectLst/>
                        </a:rPr>
                        <a:t>etc</a:t>
                      </a:r>
                      <a:r>
                        <a:rPr lang="pt-BR" sz="1600" u="none" strike="noStrike" dirty="0" smtClean="0">
                          <a:effectLst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</a:rPr>
                        <a:t>Um funcionário acompanha diariamente a utilização dos climatizadores </a:t>
                      </a:r>
                      <a:r>
                        <a:rPr lang="pt-BR" sz="1600" u="none" strike="noStrike" dirty="0" err="1" smtClean="0">
                          <a:effectLst/>
                        </a:rPr>
                        <a:t>Hi</a:t>
                      </a:r>
                      <a:r>
                        <a:rPr lang="pt-BR" sz="1600" u="none" strike="noStrike" dirty="0" smtClean="0">
                          <a:effectLst/>
                        </a:rPr>
                        <a:t> Wall, em área comuns e todos os outros ambientes climatizados;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u="none" strike="noStrike" dirty="0" smtClean="0">
                          <a:effectLst/>
                        </a:rPr>
                        <a:t>Equipe de manutenção executou iniciou a substituição da iluminação da área externa composta por 27 lâmpadas de vapor metálico de 250w,  por 10 refletores de </a:t>
                      </a:r>
                      <a:r>
                        <a:rPr lang="pt-BR" sz="1600" u="none" strike="noStrike" dirty="0" err="1" smtClean="0">
                          <a:effectLst/>
                        </a:rPr>
                        <a:t>led</a:t>
                      </a:r>
                      <a:r>
                        <a:rPr lang="pt-BR" sz="1600" u="none" strike="noStrike" dirty="0" smtClean="0">
                          <a:effectLst/>
                        </a:rPr>
                        <a:t> de 150w.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600" u="none" strike="noStrike" dirty="0" smtClean="0">
                          <a:effectLst/>
                        </a:rPr>
                        <a:t>Substituição das lâmpadas</a:t>
                      </a:r>
                      <a:r>
                        <a:rPr lang="pt-BR" sz="1600" u="none" strike="noStrike" baseline="0" dirty="0" smtClean="0">
                          <a:effectLst/>
                        </a:rPr>
                        <a:t>  vapor  metálicos  250W da recepção principal por lâmpadas de fluorescentes compactas 100W.</a:t>
                      </a:r>
                      <a:endParaRPr lang="pt-BR" sz="16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4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" y="6159786"/>
            <a:ext cx="12192000" cy="1771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" y="6336971"/>
            <a:ext cx="12192000" cy="2047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359" y="5670039"/>
            <a:ext cx="900000" cy="8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33172" y="156588"/>
            <a:ext cx="5922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Administrativo/Financeiro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7235" y="997484"/>
            <a:ext cx="3834511" cy="425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t-BR" sz="2000" b="1" dirty="0"/>
              <a:t> </a:t>
            </a:r>
            <a:r>
              <a:rPr lang="pt-BR" sz="2000" b="1" dirty="0" smtClean="0"/>
              <a:t>- </a:t>
            </a:r>
            <a:r>
              <a:rPr lang="pt-BR" sz="2000" b="1" dirty="0"/>
              <a:t>Controle do consumo de energia</a:t>
            </a:r>
            <a:endParaRPr lang="pt-BR" sz="2000" b="1" dirty="0">
              <a:ea typeface="Calibri"/>
              <a:cs typeface="Times New Roman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33172" y="5536282"/>
            <a:ext cx="7706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Obs. Já chegamos a pagar contas de:  R$ 9.000,00 – em anos anteriores.</a:t>
            </a:r>
            <a:endParaRPr lang="pt-BR" sz="20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927319"/>
              </p:ext>
            </p:extLst>
          </p:nvPr>
        </p:nvGraphicFramePr>
        <p:xfrm>
          <a:off x="829340" y="1709737"/>
          <a:ext cx="10307243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68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4810" y="5503611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Engenharia Clínica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58177"/>
              </p:ext>
            </p:extLst>
          </p:nvPr>
        </p:nvGraphicFramePr>
        <p:xfrm>
          <a:off x="552893" y="1605514"/>
          <a:ext cx="10526233" cy="379305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403952"/>
                <a:gridCol w="8122281"/>
              </a:tblGrid>
              <a:tr h="23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Indicador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 smtClean="0">
                          <a:latin typeface="+mn-lt"/>
                        </a:rPr>
                        <a:t>Otimização da mão de obra e Controle dos  custos  em ;</a:t>
                      </a:r>
                      <a:r>
                        <a:rPr lang="pt-BR" sz="1400" baseline="0" dirty="0" smtClean="0">
                          <a:latin typeface="+mn-lt"/>
                        </a:rPr>
                        <a:t> calibrações , preventivas e corretivas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9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Controlar custos em manutenções específicas;</a:t>
                      </a:r>
                      <a:r>
                        <a:rPr lang="pt-BR" sz="1400" baseline="0" dirty="0" smtClean="0">
                          <a:latin typeface="+mn-lt"/>
                        </a:rPr>
                        <a:t>  calibrações, preventivas e corretivas dos equipamentos médicos alocados na Unidade</a:t>
                      </a:r>
                      <a:endParaRPr lang="pt-B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 smtClean="0">
                          <a:latin typeface="+mn-lt"/>
                        </a:rPr>
                        <a:t>Otimizar o tempo de execução das manutenções</a:t>
                      </a:r>
                      <a:r>
                        <a:rPr lang="pt-BR" sz="1400" baseline="0" dirty="0" smtClean="0">
                          <a:latin typeface="+mn-lt"/>
                        </a:rPr>
                        <a:t> </a:t>
                      </a:r>
                      <a:r>
                        <a:rPr lang="pt-BR" sz="1400" dirty="0" smtClean="0">
                          <a:latin typeface="+mn-lt"/>
                        </a:rPr>
                        <a:t> realizadas com e sem custos extras para Unidade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Escalonamento mensal das despesas com custeio dos serviços de conserto externo.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Relatório de acompanhamento mensal, relatório de monitoramento semanal. Relatório de ronda setorial e geral.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Mensal. 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Melhor Sentido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Manter  o funcionamento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dos equipamentos reduzindo custos em suas manutenções  externas e limitando possíveis paralizações nos atendimentos  médicos.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Implicações para Atingimento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Desgaste natural em virtude do uso frequente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Número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reduzido de empresas locais para realizações das manutenções externas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740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Programação</a:t>
                      </a:r>
                      <a:r>
                        <a:rPr lang="pt-BR" sz="1400" u="none" strike="noStrike" baseline="0" dirty="0" smtClean="0">
                          <a:effectLst/>
                          <a:latin typeface="+mn-lt"/>
                        </a:rPr>
                        <a:t> mensal escalonada das </a:t>
                      </a:r>
                      <a:r>
                        <a:rPr lang="pt-BR" sz="1400" u="none" strike="noStrike" dirty="0" smtClean="0">
                          <a:effectLst/>
                          <a:latin typeface="+mn-lt"/>
                        </a:rPr>
                        <a:t>; calibrações, preventivas,</a:t>
                      </a:r>
                      <a:r>
                        <a:rPr lang="pt-BR" sz="1400" u="none" strike="noStrike" baseline="0" dirty="0" smtClean="0">
                          <a:effectLst/>
                          <a:latin typeface="+mn-lt"/>
                        </a:rPr>
                        <a:t> corretivas</a:t>
                      </a:r>
                      <a:endParaRPr lang="pt-BR" sz="140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Realização parcial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na unidade das; calibrações, preventivas e  corretivas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Realização de rondas setoriais  e totais , com emissão de Relatórios semanais e mensais.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988828" y="4061637"/>
            <a:ext cx="10239027" cy="1360967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pt-BR" sz="1500" b="1" dirty="0" smtClean="0">
                <a:solidFill>
                  <a:prstClr val="black"/>
                </a:solidFill>
              </a:rPr>
              <a:t>OBS:  </a:t>
            </a:r>
            <a:r>
              <a:rPr lang="pt-BR" sz="1500" b="1" dirty="0">
                <a:solidFill>
                  <a:prstClr val="black"/>
                </a:solidFill>
              </a:rPr>
              <a:t>A eficiência na execução das medidas de manutenções preventivas, internas e externas, calibrações e corretivas internas,    refletem  diretamente no desempenho dos equipamentos e consequentemente na redução dos custos com manutenção corretiva externa. </a:t>
            </a:r>
          </a:p>
          <a:p>
            <a:pPr lvl="0">
              <a:lnSpc>
                <a:spcPct val="115000"/>
              </a:lnSpc>
            </a:pPr>
            <a:r>
              <a:rPr lang="pt-BR" sz="1500" b="1" dirty="0" smtClean="0">
                <a:solidFill>
                  <a:prstClr val="black"/>
                </a:solidFill>
                <a:ea typeface="Calibri"/>
                <a:cs typeface="Times New Roman"/>
              </a:rPr>
              <a:t>OBS*: </a:t>
            </a:r>
            <a:r>
              <a:rPr lang="pt-BR" sz="1500" b="1" dirty="0">
                <a:solidFill>
                  <a:prstClr val="black"/>
                </a:solidFill>
                <a:ea typeface="Calibri"/>
                <a:cs typeface="Times New Roman"/>
              </a:rPr>
              <a:t>Conserto do mamógrafo no mês de Janeiro de 2017   e os consertos do Raio X em Fevereiro e Outubro elevaram as despesas totais em manutenções corretivas.</a:t>
            </a:r>
            <a:endParaRPr lang="pt-BR" sz="15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810" y="5503611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Manutenção Engenharia Clínica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24367"/>
              </p:ext>
            </p:extLst>
          </p:nvPr>
        </p:nvGraphicFramePr>
        <p:xfrm>
          <a:off x="903767" y="1743740"/>
          <a:ext cx="10388232" cy="21052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1900"/>
                <a:gridCol w="594956"/>
                <a:gridCol w="685990"/>
                <a:gridCol w="835659"/>
                <a:gridCol w="723410"/>
                <a:gridCol w="860604"/>
                <a:gridCol w="723410"/>
                <a:gridCol w="598680"/>
                <a:gridCol w="760824"/>
                <a:gridCol w="710933"/>
                <a:gridCol w="710933"/>
                <a:gridCol w="710933"/>
              </a:tblGrid>
              <a:tr h="35087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ESPECIFICAÇÕES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JAN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FEV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ABR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MAI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JUN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JUL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AGO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OUT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NOV</a:t>
                      </a:r>
                      <a:endParaRPr lang="pt-BR" sz="1400" dirty="0"/>
                    </a:p>
                  </a:txBody>
                  <a:tcPr/>
                </a:tc>
              </a:tr>
              <a:tr h="35087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CALIBRAÇÕES GERAIS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07</a:t>
                      </a:r>
                      <a:endParaRPr lang="pt-BR" sz="1400" dirty="0"/>
                    </a:p>
                  </a:txBody>
                  <a:tcPr/>
                </a:tc>
              </a:tr>
              <a:tr h="35087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PREVENTIVAS INTERNAS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38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00</a:t>
                      </a:r>
                      <a:endParaRPr lang="pt-BR" sz="1400" dirty="0"/>
                    </a:p>
                  </a:txBody>
                  <a:tcPr/>
                </a:tc>
              </a:tr>
              <a:tr h="35087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PREVENTIVAS EXTERNAS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/>
                </a:tc>
              </a:tr>
              <a:tr h="35087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CORRETIVAS INTERNAS</a:t>
                      </a:r>
                      <a:r>
                        <a:rPr lang="pt-BR" sz="1400" b="1" baseline="0" dirty="0" smtClean="0"/>
                        <a:t> 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</a:t>
                      </a:r>
                      <a:endParaRPr lang="pt-BR" sz="1400" dirty="0"/>
                    </a:p>
                  </a:txBody>
                  <a:tcPr/>
                </a:tc>
              </a:tr>
              <a:tr h="35087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CORRETIVAS EXTERNAS</a:t>
                      </a:r>
                      <a:endParaRPr lang="pt-B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00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03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02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01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00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00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01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00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01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00</a:t>
                      </a:r>
                      <a:endParaRPr lang="pt-BR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8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" y="0"/>
            <a:ext cx="12191999" cy="7874758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289431" y="5346135"/>
            <a:ext cx="5735717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80501" y="746383"/>
            <a:ext cx="6559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Obrigada,</a:t>
            </a:r>
          </a:p>
          <a:p>
            <a:endParaRPr lang="pt-BR" sz="4400" b="1" dirty="0">
              <a:solidFill>
                <a:schemeClr val="bg1"/>
              </a:solidFill>
            </a:endParaRPr>
          </a:p>
          <a:p>
            <a:r>
              <a:rPr lang="pt-BR" sz="4400" b="1" dirty="0" smtClean="0">
                <a:solidFill>
                  <a:schemeClr val="bg1"/>
                </a:solidFill>
              </a:rPr>
              <a:t>Alexandra Silvestre 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2" y="5671186"/>
            <a:ext cx="2051902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68" y="566266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65" y="544267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05" y="5630243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90" y="3514410"/>
            <a:ext cx="1774679" cy="16711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614" y="3687364"/>
            <a:ext cx="823210" cy="114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28899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Indicadores Contratuais 004/2014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8018" y="1528384"/>
            <a:ext cx="113802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Envio das informações: </a:t>
            </a:r>
            <a:endParaRPr lang="pt-BR" sz="24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Dia </a:t>
            </a:r>
            <a:r>
              <a:rPr lang="pt-BR" sz="2400" dirty="0"/>
              <a:t>05 (Planilha de Consultas e Procedimentos, Listas de Espera</a:t>
            </a:r>
            <a:r>
              <a:rPr lang="pt-BR" sz="2400" dirty="0" smtClean="0"/>
              <a:t>);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Dia </a:t>
            </a:r>
            <a:r>
              <a:rPr lang="pt-BR" sz="2400" dirty="0"/>
              <a:t>15 ( Monitoramento, Agendas e BID</a:t>
            </a:r>
            <a:r>
              <a:rPr lang="pt-BR" sz="2400" dirty="0" smtClean="0"/>
              <a:t>);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Dia </a:t>
            </a:r>
            <a:r>
              <a:rPr lang="pt-BR" sz="2400" dirty="0"/>
              <a:t>20 (Relatório Mensal).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Execução de Comissões: Ética, CCIH/PGRSS, </a:t>
            </a:r>
            <a:r>
              <a:rPr lang="pt-BR" sz="2400" dirty="0" smtClean="0"/>
              <a:t>CRPME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Educação Permanente;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Ética de Enfermagem;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CIPA;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Humanização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Implantação dos Núcleos de Segurança do Paciente e Manutenção Geral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Indicadores Contratuais 004/2014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0376" y="1858487"/>
            <a:ext cx="113802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Execução de Pesquisa de Satisfação ao Usuário – </a:t>
            </a:r>
            <a:r>
              <a:rPr lang="pt-BR" sz="2000" dirty="0" smtClean="0"/>
              <a:t>10</a:t>
            </a:r>
            <a:r>
              <a:rPr lang="pt-BR" sz="2000" dirty="0"/>
              <a:t>% do atendimento total </a:t>
            </a:r>
            <a:endParaRPr lang="pt-BR" sz="2000" dirty="0" smtClean="0"/>
          </a:p>
          <a:p>
            <a:pPr marL="1714500" lvl="3" indent="-342900">
              <a:buFont typeface="Wingdings" pitchFamily="2" charset="2"/>
              <a:buChar char="Ø"/>
            </a:pPr>
            <a:r>
              <a:rPr lang="pt-BR" sz="2000" dirty="0" smtClean="0"/>
              <a:t>Em novembro/2017: </a:t>
            </a:r>
            <a:r>
              <a:rPr lang="pt-BR" sz="2000" b="1" dirty="0" smtClean="0"/>
              <a:t>1.813</a:t>
            </a:r>
            <a:r>
              <a:rPr lang="pt-BR" sz="2000" dirty="0" smtClean="0"/>
              <a:t> Atendimentos – </a:t>
            </a:r>
            <a:r>
              <a:rPr lang="pt-BR" sz="2000" b="1" dirty="0" smtClean="0"/>
              <a:t>1.207</a:t>
            </a:r>
            <a:r>
              <a:rPr lang="pt-BR" sz="2000" dirty="0" smtClean="0"/>
              <a:t> Pesquisas </a:t>
            </a:r>
            <a:r>
              <a:rPr lang="pt-BR" sz="2000" b="1" dirty="0" smtClean="0"/>
              <a:t>(66,5%)</a:t>
            </a:r>
          </a:p>
          <a:p>
            <a:r>
              <a:rPr lang="pt-BR" sz="20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/>
              <a:t>Atenção </a:t>
            </a:r>
            <a:r>
              <a:rPr lang="pt-BR" sz="2000" dirty="0"/>
              <a:t>ao usuário (Resolução de Queixas – 80</a:t>
            </a:r>
            <a:r>
              <a:rPr lang="pt-BR" sz="2000" dirty="0" smtClean="0"/>
              <a:t>%)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pt-BR" sz="2000" dirty="0"/>
              <a:t>Em novembro/2017: </a:t>
            </a:r>
            <a:r>
              <a:rPr lang="pt-BR" sz="2000" b="1" dirty="0" smtClean="0"/>
              <a:t>03</a:t>
            </a:r>
            <a:r>
              <a:rPr lang="pt-BR" sz="2000" dirty="0" smtClean="0"/>
              <a:t> queixas recebidas e </a:t>
            </a:r>
            <a:r>
              <a:rPr lang="pt-BR" sz="2000" b="1" dirty="0" smtClean="0"/>
              <a:t>03</a:t>
            </a:r>
            <a:r>
              <a:rPr lang="pt-BR" sz="2000" dirty="0" smtClean="0"/>
              <a:t> queixas tratadas pela UPAE </a:t>
            </a:r>
            <a:r>
              <a:rPr lang="pt-BR" sz="2000" b="1" dirty="0" smtClean="0"/>
              <a:t>(100%)</a:t>
            </a:r>
          </a:p>
          <a:p>
            <a:pPr lvl="3"/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/>
              <a:t>Gerenciamento </a:t>
            </a:r>
            <a:r>
              <a:rPr lang="pt-BR" sz="2000" dirty="0"/>
              <a:t>dos Atendimentos; Controle do Origem de Pacientes/ Perda Primária/ Taxa de Absenteísmo/ Índice de Retorno – Dados informados e acompanhados mensalmente </a:t>
            </a:r>
            <a:r>
              <a:rPr lang="pt-BR" sz="2000" dirty="0" smtClean="0"/>
              <a:t>com o envio do </a:t>
            </a:r>
            <a:r>
              <a:rPr lang="pt-BR" sz="2000" dirty="0" err="1" smtClean="0"/>
              <a:t>Realatório</a:t>
            </a:r>
            <a:r>
              <a:rPr lang="pt-BR" sz="2000" dirty="0" smtClean="0"/>
              <a:t> mensal e valoração trimestral.</a:t>
            </a:r>
            <a:endParaRPr lang="pt-BR" sz="2000" dirty="0"/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Inventário de Bens e </a:t>
            </a:r>
            <a:r>
              <a:rPr lang="pt-BR" sz="2000" dirty="0" smtClean="0"/>
              <a:t>Patrimônio.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8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Atendimento Ambulatorial Especializado </a:t>
            </a:r>
            <a:r>
              <a:rPr lang="pt-BR" sz="3600" b="1" dirty="0" smtClean="0">
                <a:solidFill>
                  <a:srgbClr val="0070C0"/>
                </a:solidFill>
              </a:rPr>
              <a:t>Metas Contratuais </a:t>
            </a:r>
            <a:r>
              <a:rPr lang="pt-BR" sz="3600" b="1" dirty="0" err="1" smtClean="0">
                <a:solidFill>
                  <a:srgbClr val="0070C0"/>
                </a:solidFill>
              </a:rPr>
              <a:t>Nov</a:t>
            </a:r>
            <a:r>
              <a:rPr lang="pt-BR" sz="3600" b="1" dirty="0" smtClean="0">
                <a:solidFill>
                  <a:srgbClr val="0070C0"/>
                </a:solidFill>
              </a:rPr>
              <a:t>/17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54721"/>
              </p:ext>
            </p:extLst>
          </p:nvPr>
        </p:nvGraphicFramePr>
        <p:xfrm>
          <a:off x="946742" y="2245220"/>
          <a:ext cx="10107304" cy="3058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10791"/>
                <a:gridCol w="1732131"/>
                <a:gridCol w="2085574"/>
                <a:gridCol w="2231896"/>
                <a:gridCol w="1746912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Contrato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Disponibilizado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Executado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%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Consultas Médicas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1.985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1.813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91,33%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Consultas Multiprofissionais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1.156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201,5%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Sessão de Fisioterapia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101%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Exames – Patologia Clínica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3.190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3.190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Exames Complementares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1.462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1.294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88,5%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3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</a:rPr>
              <a:t>Atendimento Ambulatorial Especializado </a:t>
            </a:r>
            <a:r>
              <a:rPr lang="pt-BR" sz="3600" b="1" dirty="0" err="1" smtClean="0">
                <a:solidFill>
                  <a:srgbClr val="0070C0"/>
                </a:solidFill>
              </a:rPr>
              <a:t>Nov</a:t>
            </a:r>
            <a:r>
              <a:rPr lang="pt-BR" sz="3600" b="1" dirty="0" smtClean="0">
                <a:solidFill>
                  <a:srgbClr val="0070C0"/>
                </a:solidFill>
              </a:rPr>
              <a:t>/17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Execução de </a:t>
            </a:r>
            <a:r>
              <a:rPr lang="pt-BR" sz="2400" dirty="0"/>
              <a:t>100 consultas referentes a atendimentos de compensações do mês de outubro/2017.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Oferta de 100 consultas da especialidade de Oftalmologia no valor de R$ 3.700,00 para cumprimento do quantitativo contratual. 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5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Taxa de Absenteísmo – </a:t>
            </a:r>
            <a:r>
              <a:rPr lang="pt-BR" sz="3600" b="1" dirty="0" err="1" smtClean="0">
                <a:solidFill>
                  <a:srgbClr val="0070C0"/>
                </a:solidFill>
              </a:rPr>
              <a:t>Nov</a:t>
            </a:r>
            <a:r>
              <a:rPr lang="pt-BR" sz="3600" b="1" dirty="0" smtClean="0">
                <a:solidFill>
                  <a:srgbClr val="0070C0"/>
                </a:solidFill>
              </a:rPr>
              <a:t>/2017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1636"/>
              </p:ext>
            </p:extLst>
          </p:nvPr>
        </p:nvGraphicFramePr>
        <p:xfrm>
          <a:off x="633045" y="2058504"/>
          <a:ext cx="10721893" cy="20006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4761"/>
                <a:gridCol w="824761"/>
                <a:gridCol w="824761"/>
                <a:gridCol w="824761"/>
                <a:gridCol w="824761"/>
                <a:gridCol w="824761"/>
                <a:gridCol w="824761"/>
                <a:gridCol w="824761"/>
                <a:gridCol w="824761"/>
                <a:gridCol w="719617"/>
                <a:gridCol w="929905"/>
                <a:gridCol w="824761"/>
                <a:gridCol w="824761"/>
              </a:tblGrid>
              <a:tr h="584069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Primeira Consulta</a:t>
                      </a:r>
                    </a:p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 err="1">
                          <a:effectLst/>
                        </a:rPr>
                        <a:t>Interconsulta</a:t>
                      </a:r>
                      <a:endParaRPr lang="pt-BR" sz="18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Subsequente</a:t>
                      </a:r>
                    </a:p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effectLst/>
                        </a:rPr>
                        <a:t>Total Agendado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effectLst/>
                        </a:rPr>
                        <a:t>Total </a:t>
                      </a:r>
                      <a:r>
                        <a:rPr lang="pt-BR" sz="1600" b="1" u="none" strike="noStrike" dirty="0" err="1">
                          <a:effectLst/>
                        </a:rPr>
                        <a:t>Pact</a:t>
                      </a:r>
                      <a:r>
                        <a:rPr lang="pt-BR" sz="1600" b="1" u="none" strike="noStrike" dirty="0">
                          <a:effectLst/>
                        </a:rPr>
                        <a:t>. Faltosos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 err="1">
                          <a:effectLst/>
                        </a:rPr>
                        <a:t>Tx</a:t>
                      </a:r>
                      <a:r>
                        <a:rPr lang="pt-BR" sz="1600" b="1" u="none" strike="noStrike" dirty="0">
                          <a:effectLst/>
                        </a:rPr>
                        <a:t> </a:t>
                      </a:r>
                      <a:r>
                        <a:rPr lang="pt-BR" sz="1600" b="1" u="none" strike="noStrike" dirty="0" err="1">
                          <a:effectLst/>
                        </a:rPr>
                        <a:t>Abs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9"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Agend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Faltas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Tx</a:t>
                      </a:r>
                      <a:r>
                        <a:rPr lang="pt-BR" sz="1600" u="none" strike="noStrike" dirty="0" smtClean="0">
                          <a:effectLst/>
                        </a:rPr>
                        <a:t> </a:t>
                      </a:r>
                      <a:r>
                        <a:rPr lang="pt-BR" sz="1600" u="none" strike="noStrike" dirty="0" err="1" smtClean="0">
                          <a:effectLst/>
                        </a:rPr>
                        <a:t>Abs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Agend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Faltas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Tx</a:t>
                      </a:r>
                      <a:r>
                        <a:rPr lang="pt-BR" sz="1600" u="none" strike="noStrike" dirty="0" smtClean="0">
                          <a:effectLst/>
                        </a:rPr>
                        <a:t> </a:t>
                      </a:r>
                      <a:r>
                        <a:rPr lang="pt-BR" sz="1600" u="none" strike="noStrike" dirty="0" err="1" smtClean="0">
                          <a:effectLst/>
                        </a:rPr>
                        <a:t>Abs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Agend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Faltas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Tx</a:t>
                      </a:r>
                      <a:r>
                        <a:rPr lang="pt-BR" sz="1600" u="none" strike="noStrike" dirty="0" smtClean="0">
                          <a:effectLst/>
                        </a:rPr>
                        <a:t> </a:t>
                      </a:r>
                      <a:r>
                        <a:rPr lang="pt-BR" sz="1600" u="none" strike="noStrike" dirty="0" err="1" smtClean="0">
                          <a:effectLst/>
                        </a:rPr>
                        <a:t>Abs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Agend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Faltas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 smtClean="0">
                          <a:effectLst/>
                        </a:rPr>
                        <a:t>Tx</a:t>
                      </a:r>
                      <a:r>
                        <a:rPr lang="pt-BR" sz="1600" u="none" strike="noStrike" dirty="0" smtClean="0">
                          <a:effectLst/>
                        </a:rPr>
                        <a:t> </a:t>
                      </a:r>
                      <a:r>
                        <a:rPr lang="pt-BR" sz="1600" u="none" strike="noStrike" dirty="0" err="1" smtClean="0">
                          <a:effectLst/>
                        </a:rPr>
                        <a:t>Abs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4,64%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7,95%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681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5,14%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1910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5,08%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5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33046" y="-413303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Reorganização da Agenda - </a:t>
            </a:r>
            <a:r>
              <a:rPr lang="pt-BR" sz="3600" b="1" dirty="0" err="1" smtClean="0">
                <a:solidFill>
                  <a:srgbClr val="0070C0"/>
                </a:solidFill>
              </a:rPr>
              <a:t>Nov</a:t>
            </a:r>
            <a:r>
              <a:rPr lang="pt-BR" sz="3600" b="1" dirty="0" smtClean="0">
                <a:solidFill>
                  <a:srgbClr val="0070C0"/>
                </a:solidFill>
              </a:rPr>
              <a:t>/17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6" y="2501160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Modelo de Reaproveitamento de 1ªs consultas com o número de faltosos identificados a cada dia de atendimento, sinalizados para a Regulação Regional.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59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04860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Indicadores de Gestão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21070"/>
              </p:ext>
            </p:extLst>
          </p:nvPr>
        </p:nvGraphicFramePr>
        <p:xfrm>
          <a:off x="2020186" y="1728457"/>
          <a:ext cx="8027579" cy="32152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54343"/>
                <a:gridCol w="4573236"/>
              </a:tblGrid>
              <a:tr h="30355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Indicador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Demanda Reprimida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59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Objetivo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Higienização da lista de espera interna e da IV Regional.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879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Fonte de Informação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Central de Agendamento e de</a:t>
                      </a:r>
                      <a:r>
                        <a:rPr lang="pt-BR" sz="1600" baseline="0" dirty="0" smtClean="0"/>
                        <a:t> Regulação Regional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355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Periodicidade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Mensal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1219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Melhor Sentido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Direcionamento da agenda médica para</a:t>
                      </a:r>
                      <a:r>
                        <a:rPr lang="pt-BR" sz="1600" baseline="0" dirty="0" smtClean="0"/>
                        <a:t> o mês subsequente.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355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Implicações para atingimento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Custos de</a:t>
                      </a:r>
                      <a:r>
                        <a:rPr lang="pt-BR" sz="1600" baseline="0" dirty="0" smtClean="0"/>
                        <a:t> ligações diárias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926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Plano de Ação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Monitoramento</a:t>
                      </a:r>
                      <a:r>
                        <a:rPr lang="pt-BR" sz="1600" baseline="0" dirty="0" smtClean="0"/>
                        <a:t> junto a Central de Agendamento.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91212" y="0"/>
            <a:ext cx="12383212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72078"/>
              </p:ext>
            </p:extLst>
          </p:nvPr>
        </p:nvGraphicFramePr>
        <p:xfrm>
          <a:off x="1945758" y="1834865"/>
          <a:ext cx="8317356" cy="319569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25972"/>
                <a:gridCol w="5191384"/>
              </a:tblGrid>
              <a:tr h="38085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Indicador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Matriciamento</a:t>
                      </a:r>
                      <a:endParaRPr lang="pt-BR" sz="1600" dirty="0"/>
                    </a:p>
                  </a:txBody>
                  <a:tcPr/>
                </a:tc>
              </a:tr>
              <a:tr h="55419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Objetivo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Organizar a linha</a:t>
                      </a:r>
                      <a:r>
                        <a:rPr lang="pt-BR" sz="1600" baseline="0" dirty="0" smtClean="0"/>
                        <a:t> de cuidados dos atendimentos da UPAE, direcionando o paciente a atenção primária.</a:t>
                      </a:r>
                      <a:endParaRPr lang="pt-BR" sz="1600" dirty="0"/>
                    </a:p>
                  </a:txBody>
                  <a:tcPr/>
                </a:tc>
              </a:tr>
              <a:tr h="57046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Fonte de Informação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Reuniões</a:t>
                      </a:r>
                      <a:r>
                        <a:rPr lang="pt-BR" sz="1600" baseline="0" dirty="0" smtClean="0"/>
                        <a:t> entre UPAE Belo jardim, IV GERES, municípios da microrregião e SES-PE.</a:t>
                      </a:r>
                      <a:endParaRPr lang="pt-BR" sz="1600" dirty="0"/>
                    </a:p>
                  </a:txBody>
                  <a:tcPr/>
                </a:tc>
              </a:tr>
              <a:tr h="33013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Periodicidade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Quinzenal</a:t>
                      </a:r>
                      <a:endParaRPr lang="pt-BR" sz="1600" dirty="0"/>
                    </a:p>
                  </a:txBody>
                  <a:tcPr/>
                </a:tc>
              </a:tr>
              <a:tr h="33013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Melhor Sentido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Direcionamento</a:t>
                      </a:r>
                      <a:r>
                        <a:rPr lang="pt-BR" sz="1600" baseline="0" dirty="0" smtClean="0"/>
                        <a:t> à especialidade</a:t>
                      </a:r>
                      <a:endParaRPr lang="pt-BR" sz="1600" dirty="0"/>
                    </a:p>
                  </a:txBody>
                  <a:tcPr/>
                </a:tc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Implicações para atingimento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Falta da referência advinda da Atenção primária.</a:t>
                      </a:r>
                      <a:endParaRPr lang="pt-BR" sz="1600" dirty="0"/>
                    </a:p>
                  </a:txBody>
                  <a:tcPr/>
                </a:tc>
              </a:tr>
              <a:tr h="56981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Plano de 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Melhora nos informes de atendimento</a:t>
                      </a:r>
                      <a:r>
                        <a:rPr lang="pt-BR" sz="1600" baseline="0" dirty="0" smtClean="0"/>
                        <a:t> (Contra Referência)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41835" y="518967"/>
            <a:ext cx="809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Indicadores de Gestão</a:t>
            </a:r>
            <a:endParaRPr lang="pt-B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1113</Words>
  <Application>Microsoft Office PowerPoint</Application>
  <PresentationFormat>Personalizar</PresentationFormat>
  <Paragraphs>290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America</cp:lastModifiedBy>
  <cp:revision>98</cp:revision>
  <cp:lastPrinted>2017-12-05T20:32:28Z</cp:lastPrinted>
  <dcterms:created xsi:type="dcterms:W3CDTF">2017-06-28T23:09:23Z</dcterms:created>
  <dcterms:modified xsi:type="dcterms:W3CDTF">2017-12-06T12:55:28Z</dcterms:modified>
</cp:coreProperties>
</file>