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323" r:id="rId4"/>
    <p:sldId id="334" r:id="rId5"/>
    <p:sldId id="344" r:id="rId6"/>
    <p:sldId id="345" r:id="rId7"/>
    <p:sldId id="336" r:id="rId8"/>
    <p:sldId id="335" r:id="rId9"/>
    <p:sldId id="346" r:id="rId10"/>
  </p:sldIdLst>
  <p:sldSz cx="12188825" cy="6858000"/>
  <p:notesSz cx="7099300" cy="102346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FFFF99"/>
    <a:srgbClr val="99FF99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629" autoAdjust="0"/>
  </p:normalViewPr>
  <p:slideViewPr>
    <p:cSldViewPr showGuides="1">
      <p:cViewPr>
        <p:scale>
          <a:sx n="60" d="100"/>
          <a:sy n="60" d="100"/>
        </p:scale>
        <p:origin x="-1152" y="-19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0">
              <a:schemeClr val="tx1"/>
            </a:gs>
            <a:gs pos="1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pt-BR" smtClean="0"/>
              <a:pPr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me%20Mente%20Brilhante/VIDEO_TS/VTS_01_1.VO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3049" y="332656"/>
            <a:ext cx="11361963" cy="1658888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Controladoria Geral</a:t>
            </a:r>
            <a:br>
              <a:rPr lang="pt-BR" sz="5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</a:t>
            </a:r>
            <a:r>
              <a:rPr lang="pt-BR" sz="31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Josenildo Martins Sá</a:t>
            </a:r>
            <a:endParaRPr lang="pt-BR" sz="3100" b="1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2928239" y="2852936"/>
            <a:ext cx="5830469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HCP Gestão</a:t>
            </a:r>
          </a:p>
          <a:p>
            <a:endParaRPr lang="pt-BR" sz="40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pt-BR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/06/2018</a:t>
            </a:r>
            <a:r>
              <a:rPr lang="pt-BR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josenildo.sa\AppData\Local\Microsoft\Windows\Temporary Internet Files\Content.Outlook\XVT6GCTG\LOGO HCP - PRINCIPAL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8" y="3645025"/>
            <a:ext cx="3240360" cy="22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-36095"/>
            <a:ext cx="12188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Sumário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05980" y="1988840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1.</a:t>
            </a:r>
            <a:r>
              <a:rPr lang="pt-BR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rPr>
              <a:t>   BREVE APRESENTAÇÃO DA CONTROLADORIA</a:t>
            </a:r>
            <a:endParaRPr lang="pt-BR" sz="2800" b="1" dirty="0">
              <a:solidFill>
                <a:schemeClr val="bg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05980" y="3574057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.   </a:t>
            </a:r>
            <a:r>
              <a:rPr lang="pt-BR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rPr>
              <a:t>ATUAÇÃO DA CONTROLADORIA </a:t>
            </a:r>
            <a:endParaRPr lang="pt-BR" sz="2800" b="1" dirty="0">
              <a:solidFill>
                <a:schemeClr val="bg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02714" y="2761764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pt-BR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rPr>
              <a:t>   A MISSÃO DA SPCC</a:t>
            </a:r>
            <a:endParaRPr lang="pt-BR" sz="2800" b="1" dirty="0">
              <a:solidFill>
                <a:schemeClr val="bg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77988" y="4365104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pt-BR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rPr>
              <a:t>   VISITA ÀS UNIDADES</a:t>
            </a:r>
            <a:endParaRPr lang="pt-BR" sz="2800" b="1" dirty="0">
              <a:solidFill>
                <a:schemeClr val="bg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1672" y="6132"/>
            <a:ext cx="1217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libri" pitchFamily="34" charset="0"/>
              </a:rPr>
              <a:t>1.   BREVE APRESENTAÇÃO DA CONTROLADORIA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19809" y="3140968"/>
            <a:ext cx="3470747" cy="430887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Papel da Controladoria</a:t>
            </a:r>
            <a:endParaRPr lang="pt-BR" sz="22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9853" y="3645024"/>
            <a:ext cx="1184921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Colaborar na análise dos Controles Internos para a eficácia das aplicações dos recursos materiais e humanos, com ênfase na orientação preventiva e com o objetivo de contribuir com a sustentabilidade das unidades da SPCC;</a:t>
            </a:r>
          </a:p>
          <a:p>
            <a:pPr marL="457200" indent="-457200" algn="just"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Atuar de forma integrada à Gestão no aprimoramento e no acompanhamento dos 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controles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Contábeis, Financeiros, Administrativos, 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Sistêmicos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e 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Operacionais;</a:t>
            </a:r>
            <a:endParaRPr lang="pt-BR" sz="24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Identificar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necessidades de 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melhorias, propor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normas e procedimentos de 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controle;</a:t>
            </a:r>
          </a:p>
          <a:p>
            <a:pPr marL="457200" indent="-457200" algn="just"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Acompanhamento das melhorias e dos resultados.</a:t>
            </a:r>
            <a:endParaRPr lang="pt-BR" sz="24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548680"/>
            <a:ext cx="6874372" cy="246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8110636" y="2924944"/>
            <a:ext cx="0" cy="446857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7498636" y="3371801"/>
            <a:ext cx="612000" cy="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49797" y="4365104"/>
            <a:ext cx="4707670" cy="495733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21804" y="4877483"/>
            <a:ext cx="4940969" cy="495733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745731" y="5741579"/>
            <a:ext cx="6165105" cy="495733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77788" y="6237312"/>
            <a:ext cx="6696743" cy="504056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5740" y="29465"/>
            <a:ext cx="1214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2</a:t>
            </a:r>
            <a:r>
              <a:rPr lang="pt-BR" sz="2800" b="1" dirty="0" smtClean="0">
                <a:latin typeface="Calibri" pitchFamily="34" charset="0"/>
              </a:rPr>
              <a:t>.   A MISSÃO DA SPCC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6380" y="900935"/>
            <a:ext cx="113218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(Art. 4º do Novo Estatuto de 17/agosto/2017) </a:t>
            </a:r>
          </a:p>
          <a:p>
            <a:pPr algn="ctr"/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romover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prioritariamente, ações de saúde em oncologia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 meio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Hospital de Câncer de Pernambuco, podendo também atuar em outras áreas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 medicina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 meio das Unidades sob Gestão.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SPCC atuará com ênfase nas seguintes ações: 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- prestar serviços assistenciais às pessoas portadoras de câncer e com outras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enfermidades, de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 humanizada, através de hospitalização, realização de exames, diagnósticos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tratamento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ambulatorial, observando o princípio da universalidade do atendimento;</a:t>
            </a:r>
          </a:p>
          <a:p>
            <a:pPr algn="just"/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promover campanhas de educação e conscientização destinadas a esclarecer o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público sobre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câncer, seus fatores de risco e suas formas de prevenção, bem como sobre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outras enfermidades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 - promover o ensino e a formação de profissionais de saúde na área de oncologia,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bem como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outras áreas de saúde; 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 - promover a pesquisa clínica como fonte de desenvolvimento tecnológico e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aperfeiçoamento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científico, com o objetivo de estimular a melhoria da assistência e do ensino;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4942283" y="5589240"/>
            <a:ext cx="4419639" cy="7920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SUSTENTABILIDADE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3772" y="1484784"/>
            <a:ext cx="11593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- promover programas de residência médica e em outras áreas de saúde, bem como </a:t>
            </a:r>
            <a:r>
              <a:rPr lang="pt-BR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pósgraduação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-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firmar e manter termos de cooperação e convênios com entidades públicas ou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privadas, nacionais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estrangeiras, nas áreas de ensino, pesquisa e assistência, para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desenvolver projetos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tecnológicos e de aperfeiçoamento de profissionais de saúde, que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executem atividades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relacionadas com diagnóstico, tratamento, ensino e pesquisa em oncologia e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outras áreas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saúde, bem como gestão hospitalar; 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 - manter centros de estudos visando a melhorar a educação continuada e as boas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práticas de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assistência, ensino e pesquisa em oncologia e outras áreas de saúde, bem como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gestão hospitalar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VIII - estimular a prestação dos serviços de assistência médico-hospitalar; e</a:t>
            </a:r>
          </a:p>
          <a:p>
            <a:pPr algn="just"/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IX - adotar práticas de gestão sustentável do ponto de vista socioeconômico e ambiental.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72646" y="908720"/>
            <a:ext cx="648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Missão da SPCC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4º do Novo Estatuto - </a:t>
            </a:r>
            <a:r>
              <a:rPr lang="pt-B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continução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258140" y="5373280"/>
            <a:ext cx="0" cy="576000"/>
          </a:xfrm>
          <a:prstGeom prst="line">
            <a:avLst/>
          </a:pr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258140" y="5949280"/>
            <a:ext cx="612136" cy="0"/>
          </a:xfrm>
          <a:prstGeom prst="straightConnector1">
            <a:avLst/>
          </a:prstGeom>
          <a:ln w="190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5740" y="29465"/>
            <a:ext cx="1214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2</a:t>
            </a:r>
            <a:r>
              <a:rPr lang="pt-BR" sz="2800" b="1" dirty="0" smtClean="0">
                <a:latin typeface="Calibri" pitchFamily="34" charset="0"/>
              </a:rPr>
              <a:t>.   A MISSÃO DA SPCC</a:t>
            </a:r>
            <a:endParaRPr lang="pt-BR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/>
          <p:cNvSpPr/>
          <p:nvPr/>
        </p:nvSpPr>
        <p:spPr>
          <a:xfrm>
            <a:off x="7822604" y="1844824"/>
            <a:ext cx="3240360" cy="295091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693812" y="778988"/>
            <a:ext cx="399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Teoria de Adam Smith</a:t>
            </a:r>
            <a:endParaRPr lang="pt-BR" sz="28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286099" y="3436119"/>
            <a:ext cx="1703363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75381" y="3428677"/>
            <a:ext cx="1805769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77788" y="2421830"/>
            <a:ext cx="1703362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B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870769" y="1628800"/>
            <a:ext cx="17033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286100" y="2421830"/>
            <a:ext cx="17033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17948" y="4222030"/>
            <a:ext cx="17033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99040" y="5301208"/>
            <a:ext cx="3999228" cy="120032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</a:t>
            </a:r>
            <a:r>
              <a:rPr lang="pt-BR" sz="24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Melhor Resultado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 alcança quando todos fazem o melhor para si.</a:t>
            </a:r>
            <a:endParaRPr lang="pt-BR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279760" y="764704"/>
            <a:ext cx="399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Teoria de John Nash</a:t>
            </a:r>
            <a:endParaRPr lang="pt-BR" sz="28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4" name="Picture 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27596" r="76192" b="38969"/>
          <a:stretch>
            <a:fillRect/>
          </a:stretch>
        </p:blipFill>
        <p:spPr bwMode="auto">
          <a:xfrm>
            <a:off x="6238428" y="590884"/>
            <a:ext cx="1267598" cy="183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7279760" y="5325015"/>
            <a:ext cx="4493925" cy="120032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</a:t>
            </a:r>
            <a:r>
              <a:rPr lang="pt-BR" sz="24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MELHOR RESULTADO 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 alcança quando </a:t>
            </a:r>
            <a:r>
              <a:rPr lang="pt-BR" sz="24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todos fazem o melhor para si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PARA O GRUPO</a:t>
            </a:r>
            <a:r>
              <a:rPr lang="pt-BR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pt-BR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10013242" y="3436119"/>
            <a:ext cx="1703363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7102524" y="3428677"/>
            <a:ext cx="1805769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204931" y="2421830"/>
            <a:ext cx="1703362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B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8597912" y="1628800"/>
            <a:ext cx="17033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10013243" y="2421830"/>
            <a:ext cx="17033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8645091" y="4222030"/>
            <a:ext cx="17033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5740" y="29465"/>
            <a:ext cx="1214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2</a:t>
            </a:r>
            <a:r>
              <a:rPr lang="pt-BR" sz="2800" b="1" dirty="0" smtClean="0">
                <a:latin typeface="Calibri" pitchFamily="34" charset="0"/>
              </a:rPr>
              <a:t>.   Como Alcançar a Sustentabilidade</a:t>
            </a:r>
            <a:endParaRPr lang="pt-BR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40" y="29465"/>
            <a:ext cx="1214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3</a:t>
            </a:r>
            <a:r>
              <a:rPr lang="pt-BR" sz="2800" b="1" dirty="0" smtClean="0">
                <a:latin typeface="Calibri" pitchFamily="34" charset="0"/>
              </a:rPr>
              <a:t>.   ATUAÇÃO DA CONTROLADORIA  </a:t>
            </a:r>
            <a:r>
              <a:rPr lang="pt-BR" sz="2400" b="1" dirty="0" smtClean="0">
                <a:solidFill>
                  <a:srgbClr val="FFFF00"/>
                </a:solidFill>
                <a:latin typeface="Calibri" pitchFamily="34" charset="0"/>
              </a:rPr>
              <a:t>(Alguns Trabalhos)</a:t>
            </a:r>
            <a:endParaRPr lang="pt-B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81844" y="1340768"/>
            <a:ext cx="85198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Recursos Humanos / Departamento Pessoal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Contratos de Prestação de Serviços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Acompanhamento do Fluxo Financeiro das Unidades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Suprimento (Compras e Estoques)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Procedimentos Cirúrgicos X Produtividade X Faturamento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Recuperação de Créditos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Procedimentos de Quimioterapia X Faturamento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9756" y="735087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Analisar, Propor Melhorias e Acompanhamento dos Controles Internos:</a:t>
            </a:r>
            <a:endParaRPr lang="pt-BR" sz="24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9756" y="455151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Apoio à Gestão</a:t>
            </a:r>
            <a:endParaRPr lang="pt-BR" sz="24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1844" y="5089827"/>
            <a:ext cx="102971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Desenvolvimento dos Manuais de Normas e Procedimentos (RH, Compras, Contratação de Serviços, Estoque e Financeiro)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Participação na Elaboração do Orçamento Financeiro de 2018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Participação no Planejamento Estratégico do HCP</a:t>
            </a:r>
          </a:p>
        </p:txBody>
      </p:sp>
    </p:spTree>
    <p:extLst>
      <p:ext uri="{BB962C8B-B14F-4D97-AF65-F5344CB8AC3E}">
        <p14:creationId xmlns:p14="http://schemas.microsoft.com/office/powerpoint/2010/main" val="4257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3"/>
            <a:ext cx="1218882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40" y="29465"/>
            <a:ext cx="1214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4</a:t>
            </a:r>
            <a:r>
              <a:rPr lang="pt-BR" sz="2800" b="1" dirty="0" smtClean="0">
                <a:latin typeface="Calibri" pitchFamily="34" charset="0"/>
              </a:rPr>
              <a:t>.   VISITA ÀS UNIDADES </a:t>
            </a:r>
            <a:r>
              <a:rPr lang="pt-BR" sz="2400" b="1" dirty="0" smtClean="0">
                <a:solidFill>
                  <a:srgbClr val="FFFF66"/>
                </a:solidFill>
                <a:latin typeface="Calibri" pitchFamily="34" charset="0"/>
              </a:rPr>
              <a:t>(</a:t>
            </a:r>
            <a:r>
              <a:rPr lang="pt-BR" sz="2400" b="1" dirty="0" err="1" smtClean="0">
                <a:solidFill>
                  <a:srgbClr val="FFFF66"/>
                </a:solidFill>
                <a:latin typeface="Calibri" pitchFamily="34" charset="0"/>
              </a:rPr>
              <a:t>UPAEs</a:t>
            </a:r>
            <a:r>
              <a:rPr lang="pt-BR" sz="2400" b="1" dirty="0" smtClean="0">
                <a:solidFill>
                  <a:srgbClr val="FFFF66"/>
                </a:solidFill>
                <a:latin typeface="Calibri" pitchFamily="34" charset="0"/>
              </a:rPr>
              <a:t> Arruda/Arcoverde/Belo Jardim)</a:t>
            </a:r>
            <a:r>
              <a:rPr lang="pt-BR" sz="2800" b="1" dirty="0" smtClean="0">
                <a:latin typeface="Calibri" pitchFamily="34" charset="0"/>
              </a:rPr>
              <a:t> </a:t>
            </a:r>
            <a:endParaRPr lang="pt-B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67086" y="1234202"/>
            <a:ext cx="85198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Estrutura Física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Organização Funcional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Padrão de Conservação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Regulação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POP - Procedimento Operacional Padrão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Departamento Pessoal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Contratos de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42853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Escritório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critório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</Words>
  <Application>Microsoft Office PowerPoint</Application>
  <PresentationFormat>Personalizar</PresentationFormat>
  <Paragraphs>82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TS102895261</vt:lpstr>
      <vt:lpstr>Controladoria Geral         Josenildo Martins Sá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2014-01-18T04:47:25Z</dcterms:created>
  <dcterms:modified xsi:type="dcterms:W3CDTF">2018-06-14T13:38:00Z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