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10" r:id="rId4"/>
    <p:sldId id="312" r:id="rId5"/>
    <p:sldId id="315" r:id="rId6"/>
    <p:sldId id="308" r:id="rId7"/>
    <p:sldId id="306" r:id="rId8"/>
    <p:sldId id="311" r:id="rId9"/>
    <p:sldId id="316" r:id="rId10"/>
    <p:sldId id="307" r:id="rId11"/>
    <p:sldId id="313" r:id="rId12"/>
    <p:sldId id="25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 autoAdjust="0"/>
    <p:restoredTop sz="94660"/>
  </p:normalViewPr>
  <p:slideViewPr>
    <p:cSldViewPr snapToGrid="0">
      <p:cViewPr>
        <p:scale>
          <a:sx n="75" d="100"/>
          <a:sy n="75" d="100"/>
        </p:scale>
        <p:origin x="-270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04/04/2018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04/04/2018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04/04/2018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04/04/2018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04/04/2018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04/04/2018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04/04/2018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04/04/2018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04/04/2018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04/04/2018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04/04/2018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04/04/2018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11" Type="http://schemas.openxmlformats.org/officeDocument/2006/relationships/image" Target="../media/image17.emf"/><Relationship Id="rId5" Type="http://schemas.openxmlformats.org/officeDocument/2006/relationships/image" Target="../media/image10.png"/><Relationship Id="rId10" Type="http://schemas.openxmlformats.org/officeDocument/2006/relationships/package" Target="../embeddings/Planilha_do_Microsoft_Excel3.xlsx"/><Relationship Id="rId4" Type="http://schemas.openxmlformats.org/officeDocument/2006/relationships/image" Target="../media/image9.png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7.emf"/><Relationship Id="rId5" Type="http://schemas.openxmlformats.org/officeDocument/2006/relationships/image" Target="../media/image10.png"/><Relationship Id="rId10" Type="http://schemas.openxmlformats.org/officeDocument/2006/relationships/package" Target="../embeddings/Planilha_do_Microsoft_Excel1.xlsx"/><Relationship Id="rId4" Type="http://schemas.openxmlformats.org/officeDocument/2006/relationships/image" Target="../media/image9.png"/><Relationship Id="rId9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11" Type="http://schemas.openxmlformats.org/officeDocument/2006/relationships/image" Target="../media/image14.emf"/><Relationship Id="rId5" Type="http://schemas.openxmlformats.org/officeDocument/2006/relationships/image" Target="../media/image10.png"/><Relationship Id="rId10" Type="http://schemas.openxmlformats.org/officeDocument/2006/relationships/package" Target="../embeddings/Planilha_do_Microsoft_Excel2.xlsx"/><Relationship Id="rId4" Type="http://schemas.openxmlformats.org/officeDocument/2006/relationships/image" Target="../media/image9.png"/><Relationship Id="rId9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11" Type="http://schemas.openxmlformats.org/officeDocument/2006/relationships/image" Target="../media/image15.emf"/><Relationship Id="rId5" Type="http://schemas.openxmlformats.org/officeDocument/2006/relationships/image" Target="../media/image10.png"/><Relationship Id="rId10" Type="http://schemas.openxmlformats.org/officeDocument/2006/relationships/oleObject" Target="../embeddings/Planilha_do_Microsoft_Excel_97-20031.xls"/><Relationship Id="rId4" Type="http://schemas.openxmlformats.org/officeDocument/2006/relationships/image" Target="../media/image9.png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6.emf"/><Relationship Id="rId4" Type="http://schemas.openxmlformats.org/officeDocument/2006/relationships/image" Target="../media/image9.png"/><Relationship Id="rId9" Type="http://schemas.openxmlformats.org/officeDocument/2006/relationships/oleObject" Target="../embeddings/Planilha_do_Microsoft_Excel_97-2003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542559" y="3315472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45440" y="5036665"/>
            <a:ext cx="8870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Apresentação Mensal Financeiro </a:t>
            </a:r>
            <a:endParaRPr lang="pt-BR" sz="48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3920065"/>
            <a:ext cx="2068191" cy="194759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107681" y="5929355"/>
            <a:ext cx="367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</a:rPr>
              <a:t>Março de 2018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332316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332316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Tarifas Bancárias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751340"/>
              </p:ext>
            </p:extLst>
          </p:nvPr>
        </p:nvGraphicFramePr>
        <p:xfrm>
          <a:off x="245149" y="1163313"/>
          <a:ext cx="565785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Planilha" r:id="rId10" imgW="5657752" imgH="4248281" progId="Excel.Sheet.12">
                  <p:embed/>
                </p:oleObj>
              </mc:Choice>
              <mc:Fallback>
                <p:oleObj name="Planilha" r:id="rId10" imgW="5657752" imgH="42482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5149" y="1163313"/>
                        <a:ext cx="5657850" cy="424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455415"/>
              </p:ext>
            </p:extLst>
          </p:nvPr>
        </p:nvGraphicFramePr>
        <p:xfrm>
          <a:off x="6095998" y="1801245"/>
          <a:ext cx="5890895" cy="1524000"/>
        </p:xfrm>
        <a:graphic>
          <a:graphicData uri="http://schemas.openxmlformats.org/drawingml/2006/table">
            <a:tbl>
              <a:tblPr/>
              <a:tblGrid>
                <a:gridCol w="134393"/>
                <a:gridCol w="89595"/>
                <a:gridCol w="929552"/>
                <a:gridCol w="929552"/>
                <a:gridCol w="929552"/>
                <a:gridCol w="929552"/>
                <a:gridCol w="929552"/>
                <a:gridCol w="89595"/>
                <a:gridCol w="929552"/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Posição Consolidada - Valores em R$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Tarifas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HMR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UPAE Arcoverde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UPAE Arruda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UPAE Belo Jardim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Janeiro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1.189,00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360,50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517,55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515,90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Fevereiro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811,10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529,40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563,15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702,65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Março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1.030,10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425,69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597,00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577,07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3.030,20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1.315,59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1.677,70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1.795,62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6306311" y="3456516"/>
            <a:ext cx="5524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Em Março houve incremento no valor da tarifa mensal de manutenção de conta corrente.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1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332316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dirty="0" smtClean="0"/>
              <a:t>S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918370" y="2104571"/>
            <a:ext cx="103094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 smtClean="0"/>
              <a:t>Ser o melhor significa sempre pensar, sempre se esforçar, sempre procurar melhorar, nunca estar satisfeito enquanto existir algo a fazer que nunca fizemos.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1669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076950" y="5772150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55560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Obrigada</a:t>
            </a:r>
          </a:p>
          <a:p>
            <a:endParaRPr lang="pt-BR" sz="3600" b="1" dirty="0">
              <a:solidFill>
                <a:schemeClr val="bg1"/>
              </a:solidFill>
            </a:endParaRPr>
          </a:p>
          <a:p>
            <a:r>
              <a:rPr lang="pt-BR" sz="3600" b="1" dirty="0" smtClean="0">
                <a:solidFill>
                  <a:schemeClr val="bg1"/>
                </a:solidFill>
              </a:rPr>
              <a:t>Ana  Vilaça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20" y="4606718"/>
            <a:ext cx="2183424" cy="163756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214809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Faturamento</a:t>
            </a:r>
          </a:p>
        </p:txBody>
      </p:sp>
    </p:spTree>
    <p:extLst>
      <p:ext uri="{BB962C8B-B14F-4D97-AF65-F5344CB8AC3E}">
        <p14:creationId xmlns:p14="http://schemas.microsoft.com/office/powerpoint/2010/main" val="17747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2147" y="634777"/>
            <a:ext cx="12191999" cy="450328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4799" y="140199"/>
            <a:ext cx="8287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</a:rPr>
              <a:t>Número de Altas x Contas Apresentadas</a:t>
            </a:r>
          </a:p>
          <a:p>
            <a:pPr lvl="0" algn="just"/>
            <a:endParaRPr lang="pt-BR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just"/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Números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de Contas Apresentadas x Número de Contas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Aprovadas - AIH </a:t>
            </a:r>
            <a:endParaRPr lang="pt-BR" sz="2800" b="1" dirty="0" smtClean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369415"/>
              </p:ext>
            </p:extLst>
          </p:nvPr>
        </p:nvGraphicFramePr>
        <p:xfrm>
          <a:off x="304799" y="1779604"/>
          <a:ext cx="4314825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Planilha" r:id="rId10" imgW="4314665" imgH="3467153" progId="Excel.Sheet.12">
                  <p:embed/>
                </p:oleObj>
              </mc:Choice>
              <mc:Fallback>
                <p:oleObj name="Planilha" r:id="rId10" imgW="4314665" imgH="34671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4799" y="1779604"/>
                        <a:ext cx="4314825" cy="346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938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2147" y="634777"/>
            <a:ext cx="12191999" cy="450328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4799" y="140199"/>
            <a:ext cx="8287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</a:rPr>
              <a:t>Faturamento Ambulatorial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021020"/>
              </p:ext>
            </p:extLst>
          </p:nvPr>
        </p:nvGraphicFramePr>
        <p:xfrm>
          <a:off x="304799" y="1129691"/>
          <a:ext cx="65024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572096"/>
                <a:gridCol w="1679104"/>
                <a:gridCol w="1625600"/>
              </a:tblGrid>
              <a:tr h="29489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Competência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Apresentação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Aprovação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Variação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Janeiro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373.547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373.547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Fevereiro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312.564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312.564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Total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686.111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686.111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304799" y="811960"/>
            <a:ext cx="136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HMR</a:t>
            </a:r>
            <a:endParaRPr lang="pt-BR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04799" y="2857641"/>
            <a:ext cx="322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UPAE Arruda</a:t>
            </a:r>
            <a:endParaRPr lang="pt-BR" b="1" dirty="0"/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040030"/>
              </p:ext>
            </p:extLst>
          </p:nvPr>
        </p:nvGraphicFramePr>
        <p:xfrm>
          <a:off x="304799" y="3303173"/>
          <a:ext cx="65024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572096"/>
                <a:gridCol w="1679104"/>
                <a:gridCol w="1625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Competência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Apresentação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Aprovação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Variação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Janeiro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Fevereiro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Total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304799" y="5138057"/>
            <a:ext cx="305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Nota: Valores expressos em R$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70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71412" y="634777"/>
            <a:ext cx="12191999" cy="450328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essas consultas foram glosadas pelo quantitativo de horas do CNES da unidade que estava menor do que estava sendo executada. </a:t>
            </a:r>
          </a:p>
          <a:p>
            <a:r>
              <a:rPr lang="pt-BR" dirty="0"/>
              <a:t>Em </a:t>
            </a:r>
            <a:r>
              <a:rPr lang="pt-BR" dirty="0" err="1"/>
              <a:t>fev</a:t>
            </a:r>
            <a:r>
              <a:rPr lang="pt-BR" dirty="0"/>
              <a:t>/18 foi apresentado o valor de R$ 44.937,97, sendo que só foi aceito R$ 44.900,87. Como estávamos com implantação de um novo sistema na unidade essas glosas foi referente a dois exames que foram com o CBO errado.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4799" y="140199"/>
            <a:ext cx="8287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</a:rPr>
              <a:t>Faturamento Ambulatorial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269184"/>
              </p:ext>
            </p:extLst>
          </p:nvPr>
        </p:nvGraphicFramePr>
        <p:xfrm>
          <a:off x="304799" y="1129691"/>
          <a:ext cx="65024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572096"/>
                <a:gridCol w="1679104"/>
                <a:gridCol w="1625600"/>
              </a:tblGrid>
              <a:tr h="29489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Competência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Apresentação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Aprovação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Variação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Janeiro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52.767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52.332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435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Fevereiro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Total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52.767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52.332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435</a:t>
                      </a:r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304798" y="811960"/>
            <a:ext cx="276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UPAE Arcoverde</a:t>
            </a:r>
            <a:endParaRPr lang="pt-BR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04799" y="3062543"/>
            <a:ext cx="322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UPAE  Belo Jardim</a:t>
            </a:r>
            <a:endParaRPr lang="pt-BR" b="1" dirty="0"/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185658"/>
              </p:ext>
            </p:extLst>
          </p:nvPr>
        </p:nvGraphicFramePr>
        <p:xfrm>
          <a:off x="304799" y="3429000"/>
          <a:ext cx="65024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572096"/>
                <a:gridCol w="1679104"/>
                <a:gridCol w="1625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Competência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Apresentação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Aprovação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Variação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Janeiro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65.648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60.850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4.798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Fevereiro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44.938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44.901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37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Total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110.586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304799" y="5311462"/>
            <a:ext cx="305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Nota: Valores expressos em R$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012958" y="1477829"/>
            <a:ext cx="4817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As variações foram decorrente de: Procedimento sem orçamento e CNS do profissional não encontrado no </a:t>
            </a:r>
            <a:r>
              <a:rPr lang="pt-BR" dirty="0" smtClean="0"/>
              <a:t>Estabelecimento.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012535" y="3247209"/>
            <a:ext cx="49743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Variacao</a:t>
            </a:r>
            <a:r>
              <a:rPr lang="pt-BR" dirty="0" smtClean="0"/>
              <a:t> decorrente do apontamento de mamografias  pelo o </a:t>
            </a:r>
            <a:r>
              <a:rPr lang="pt-BR" dirty="0"/>
              <a:t>BPA </a:t>
            </a:r>
            <a:r>
              <a:rPr lang="pt-BR" dirty="0" smtClean="0"/>
              <a:t>MAG. </a:t>
            </a:r>
          </a:p>
          <a:p>
            <a:r>
              <a:rPr lang="pt-BR" dirty="0" smtClean="0"/>
              <a:t>Cadastro de horas  de consultas de urologia no CNES , inferior a execução. </a:t>
            </a:r>
          </a:p>
          <a:p>
            <a:endParaRPr lang="pt-BR" dirty="0"/>
          </a:p>
          <a:p>
            <a:r>
              <a:rPr lang="pt-BR" dirty="0" smtClean="0"/>
              <a:t>Em Fevereiro, 02 exames enviados com o CBO errado.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902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20" y="4758123"/>
            <a:ext cx="2183424" cy="163756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214809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Financeiro</a:t>
            </a:r>
          </a:p>
        </p:txBody>
      </p:sp>
    </p:spTree>
    <p:extLst>
      <p:ext uri="{BB962C8B-B14F-4D97-AF65-F5344CB8AC3E}">
        <p14:creationId xmlns:p14="http://schemas.microsoft.com/office/powerpoint/2010/main" val="14393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337744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Idade do Contas a Pagar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877243"/>
              </p:ext>
            </p:extLst>
          </p:nvPr>
        </p:nvGraphicFramePr>
        <p:xfrm>
          <a:off x="169863" y="1037166"/>
          <a:ext cx="616267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Planilha" r:id="rId10" imgW="6162668" imgH="2724281" progId="Excel.Sheet.12">
                  <p:embed/>
                </p:oleObj>
              </mc:Choice>
              <mc:Fallback>
                <p:oleObj name="Planilha" r:id="rId10" imgW="6162668" imgH="27242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9863" y="1037166"/>
                        <a:ext cx="6162675" cy="272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6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332316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455371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Encargos Financeiros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1921119" y="3136033"/>
            <a:ext cx="5024393" cy="105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902857" y="3241734"/>
            <a:ext cx="4024147" cy="187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198727"/>
              </p:ext>
            </p:extLst>
          </p:nvPr>
        </p:nvGraphicFramePr>
        <p:xfrm>
          <a:off x="33340" y="1298634"/>
          <a:ext cx="79629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Planilha" r:id="rId10" imgW="7962824" imgH="1943153" progId="Excel.Sheet.8">
                  <p:embed/>
                </p:oleObj>
              </mc:Choice>
              <mc:Fallback>
                <p:oleObj name="Planilha" r:id="rId10" imgW="7962824" imgH="194315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340" y="1298634"/>
                        <a:ext cx="7962900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13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332316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455371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err="1" smtClean="0">
                <a:solidFill>
                  <a:srgbClr val="0070C0"/>
                </a:solidFill>
              </a:rPr>
              <a:t>Titulos</a:t>
            </a:r>
            <a:r>
              <a:rPr lang="pt-BR" sz="4800" b="1" dirty="0" smtClean="0">
                <a:solidFill>
                  <a:srgbClr val="0070C0"/>
                </a:solidFill>
              </a:rPr>
              <a:t> Processados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1921119" y="3136033"/>
            <a:ext cx="5024393" cy="105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902857" y="3241734"/>
            <a:ext cx="4024147" cy="187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176998"/>
              </p:ext>
            </p:extLst>
          </p:nvPr>
        </p:nvGraphicFramePr>
        <p:xfrm>
          <a:off x="276223" y="1587500"/>
          <a:ext cx="581977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Planilha" r:id="rId9" imgW="5819761" imgH="1343222" progId="Excel.Sheet.8">
                  <p:embed/>
                </p:oleObj>
              </mc:Choice>
              <mc:Fallback>
                <p:oleObj name="Planilha" r:id="rId9" imgW="5819761" imgH="134322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6223" y="1587500"/>
                        <a:ext cx="5819775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72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4838</TotalTime>
  <Words>266</Words>
  <Application>Microsoft Office PowerPoint</Application>
  <PresentationFormat>Personalizar</PresentationFormat>
  <Paragraphs>147</Paragraphs>
  <Slides>12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Tema do Office</vt:lpstr>
      <vt:lpstr>Planilha</vt:lpstr>
      <vt:lpstr>Planilha do Microsoft Excel 97-2003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Ana Vilaça</cp:lastModifiedBy>
  <cp:revision>120</cp:revision>
  <dcterms:created xsi:type="dcterms:W3CDTF">2017-06-28T23:09:23Z</dcterms:created>
  <dcterms:modified xsi:type="dcterms:W3CDTF">2018-04-04T16:46:35Z</dcterms:modified>
</cp:coreProperties>
</file>