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304" r:id="rId2"/>
    <p:sldId id="265" r:id="rId3"/>
    <p:sldId id="307" r:id="rId4"/>
    <p:sldId id="305" r:id="rId5"/>
    <p:sldId id="306" r:id="rId6"/>
    <p:sldId id="257" r:id="rId7"/>
  </p:sldIdLst>
  <p:sldSz cx="12192000" cy="6858000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C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22" d="100"/>
          <a:sy n="122" d="100"/>
        </p:scale>
        <p:origin x="-1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HMR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HM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HM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INDICADORES%20HCP%20GESTAO\INDICADORES%20HM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COMPRAS!$A$7:$C$7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COMPRAS!$A$9:$C$9</c:f>
              <c:numCache>
                <c:formatCode>0%</c:formatCode>
                <c:ptCount val="3"/>
                <c:pt idx="0">
                  <c:v>0.84375</c:v>
                </c:pt>
                <c:pt idx="1">
                  <c:v>0.65555555555555556</c:v>
                </c:pt>
                <c:pt idx="2">
                  <c:v>0.89189189189189189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6607488"/>
        <c:axId val="36609408"/>
      </c:lineChart>
      <c:dateAx>
        <c:axId val="366074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ATENDIMENTOS DAS SOLICITAÇÕES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6609408"/>
        <c:crosses val="autoZero"/>
        <c:auto val="1"/>
        <c:lblOffset val="100"/>
        <c:baseTimeUnit val="months"/>
      </c:dateAx>
      <c:valAx>
        <c:axId val="366094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3660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ALMOXARIFADO!$A$3:$C$3</c:f>
              <c:numCache>
                <c:formatCode>_-[$R$-416]* #,##0.00_-;\-[$R$-416]* #,##0.00_-;_-[$R$-416]* "-"??_-;_-@_-</c:formatCode>
                <c:ptCount val="3"/>
                <c:pt idx="0">
                  <c:v>37147.910000000003</c:v>
                </c:pt>
                <c:pt idx="1">
                  <c:v>40062.19</c:v>
                </c:pt>
                <c:pt idx="2">
                  <c:v>50462.17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ALMOXARIFADO!$A$7:$C$7</c:f>
              <c:numCache>
                <c:formatCode>_-[$R$-416]* #,##0.00_-;\-[$R$-416]* #,##0.00_-;_-[$R$-416]* "-"??_-;_-@_-</c:formatCode>
                <c:ptCount val="3"/>
                <c:pt idx="0">
                  <c:v>3206.81</c:v>
                </c:pt>
                <c:pt idx="1">
                  <c:v>2665</c:v>
                </c:pt>
                <c:pt idx="2">
                  <c:v>671.98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ALMOXARIFADO!$A$12:$L$12</c:f>
              <c:numCache>
                <c:formatCode>_-[$R$-416]* #,##0.00_-;\-[$R$-416]* #,##0.00_-;_-[$R$-416]* "-"??_-;_-@_-</c:formatCode>
                <c:ptCount val="12"/>
                <c:pt idx="0" formatCode="#,##0.00">
                  <c:v>15822.36</c:v>
                </c:pt>
                <c:pt idx="1">
                  <c:v>19373.34</c:v>
                </c:pt>
                <c:pt idx="2">
                  <c:v>31046.799999999999</c:v>
                </c:pt>
              </c:numCache>
            </c:numRef>
          </c:val>
          <c:smooth val="0"/>
        </c:ser>
        <c:ser>
          <c:idx val="3"/>
          <c:order val="3"/>
          <c:spPr>
            <a:ln>
              <a:solidFill>
                <a:schemeClr val="accent4">
                  <a:lumMod val="60000"/>
                  <a:lumOff val="40000"/>
                </a:schemeClr>
              </a:solidFill>
            </a:ln>
          </c:spPr>
          <c:marker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ALMOXARIFADO!$A$2:$C$2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ALMOXARIFADO!$A$17:$L$17</c:f>
              <c:numCache>
                <c:formatCode>_-"R$ "* #,##0.00_-;"-R$ "* #,##0.00_-;_-"R$ "* \-??_-;_-@_-</c:formatCode>
                <c:ptCount val="12"/>
                <c:pt idx="0">
                  <c:v>9004.09</c:v>
                </c:pt>
                <c:pt idx="1">
                  <c:v>11215.61</c:v>
                </c:pt>
                <c:pt idx="2">
                  <c:v>11083.98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268096"/>
        <c:axId val="37552896"/>
      </c:lineChart>
      <c:dateAx>
        <c:axId val="3726809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552896"/>
        <c:crosses val="autoZero"/>
        <c:auto val="1"/>
        <c:lblOffset val="100"/>
        <c:baseTimeUnit val="months"/>
      </c:dateAx>
      <c:valAx>
        <c:axId val="37552896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37268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92155442995897829"/>
          <c:y val="0.39978491043498582"/>
          <c:w val="7.0620044308238386E-2"/>
          <c:h val="0.20042996094219614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ALMOXARIFADO!$M$57:$O$57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ALMOXARIFADO!$M$58:$O$58</c:f>
              <c:numCache>
                <c:formatCode>_-[$R$-416]\ * #,##0.00_-;\-[$R$-416]\ * #,##0.00_-;_-[$R$-416]\ * "-"??_-;_-@_-</c:formatCode>
                <c:ptCount val="3"/>
                <c:pt idx="0">
                  <c:v>116009.5</c:v>
                </c:pt>
                <c:pt idx="1">
                  <c:v>106660.74</c:v>
                </c:pt>
                <c:pt idx="2" formatCode="_-&quot;R$ &quot;* #,##0.00_-;&quot;-R$ &quot;* #,##0.00_-;_-&quot;R$ &quot;* \-??_-;_-@_-">
                  <c:v>120282.84</c:v>
                </c:pt>
              </c:numCache>
            </c:numRef>
          </c:val>
          <c:smooth val="0"/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ALMOXARIFADO!$M$57:$O$57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ALMOXARIFADO!$A$62:$C$62</c:f>
              <c:numCache>
                <c:formatCode>_-"R$ "* #,##0.00_-;"-R$ "* #,##0.00_-;_-"R$ "* \-??_-;_-@_-</c:formatCode>
                <c:ptCount val="3"/>
                <c:pt idx="0">
                  <c:v>29440.240000000002</c:v>
                </c:pt>
                <c:pt idx="1">
                  <c:v>28892.91</c:v>
                </c:pt>
                <c:pt idx="2">
                  <c:v>35039.82</c:v>
                </c:pt>
              </c:numCache>
            </c:numRef>
          </c:val>
          <c:smooth val="0"/>
        </c:ser>
        <c:ser>
          <c:idx val="2"/>
          <c:order val="2"/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c:spPr>
          </c:marker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ALMOXARIFADO!$M$57:$O$57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ALMOXARIFADO!$A$65:$C$65</c:f>
              <c:numCache>
                <c:formatCode>_-"R$ "* #,##0.00_-;"-R$ "* #,##0.00_-;_-"R$ "* \-??_-;_-@_-</c:formatCode>
                <c:ptCount val="3"/>
                <c:pt idx="0">
                  <c:v>70252.73</c:v>
                </c:pt>
                <c:pt idx="1">
                  <c:v>58040.51</c:v>
                </c:pt>
                <c:pt idx="2">
                  <c:v>68613.34</c:v>
                </c:pt>
              </c:numCache>
            </c:numRef>
          </c:val>
          <c:smooth val="0"/>
        </c:ser>
        <c:ser>
          <c:idx val="3"/>
          <c:order val="3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ALMOXARIFADO!$M$57:$O$57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ALMOXARIFADO!$A$68:$C$68</c:f>
              <c:numCache>
                <c:formatCode>_-"R$ "* #,##0.00_-;"-R$ "* #,##0.00_-;_-"R$ "* \-??_-;_-@_-</c:formatCode>
                <c:ptCount val="3"/>
                <c:pt idx="0">
                  <c:v>7836.49</c:v>
                </c:pt>
                <c:pt idx="1">
                  <c:v>6847.12</c:v>
                </c:pt>
                <c:pt idx="2">
                  <c:v>3747.39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611008"/>
        <c:axId val="37612928"/>
      </c:lineChart>
      <c:dateAx>
        <c:axId val="3761100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/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612928"/>
        <c:crosses val="autoZero"/>
        <c:auto val="1"/>
        <c:lblOffset val="100"/>
        <c:baseTimeUnit val="months"/>
      </c:dateAx>
      <c:valAx>
        <c:axId val="37612928"/>
        <c:scaling>
          <c:orientation val="minMax"/>
        </c:scaling>
        <c:delete val="0"/>
        <c:axPos val="l"/>
        <c:majorGridlines/>
        <c:numFmt formatCode="_-[$R$-416]\ * #,##0.00_-;\-[$R$-416]\ * #,##0.00_-;_-[$R$-416]\ * &quot;-&quot;??_-;_-@_-" sourceLinked="1"/>
        <c:majorTickMark val="out"/>
        <c:minorTickMark val="none"/>
        <c:tickLblPos val="nextTo"/>
        <c:crossAx val="3761100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ALMOXARIFADO!$A$114:$C$114</c:f>
              <c:numCache>
                <c:formatCode>mmm\-yy</c:formatCode>
                <c:ptCount val="3"/>
                <c:pt idx="0">
                  <c:v>43101</c:v>
                </c:pt>
                <c:pt idx="1">
                  <c:v>43132</c:v>
                </c:pt>
                <c:pt idx="2">
                  <c:v>43160</c:v>
                </c:pt>
              </c:numCache>
            </c:numRef>
          </c:cat>
          <c:val>
            <c:numRef>
              <c:f>ALMOXARIFADO!$A$115:$C$115</c:f>
              <c:numCache>
                <c:formatCode>_-[$R$-416]* #,##0.00_-;\-[$R$-416]* #,##0.00_-;_-[$R$-416]* "-"??_-;_-@_-</c:formatCode>
                <c:ptCount val="3"/>
                <c:pt idx="0">
                  <c:v>75517.17</c:v>
                </c:pt>
                <c:pt idx="1">
                  <c:v>59556.68</c:v>
                </c:pt>
                <c:pt idx="2" formatCode="_-[$R$-416]\ * #,##0.00_-;\-[$R$-416]\ * #,##0.00_-;_-[$R$-416]\ * &quot;-&quot;??_-;_-@_-">
                  <c:v>62106.080000000002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dropLines/>
        <c:marker val="1"/>
        <c:smooth val="0"/>
        <c:axId val="37818752"/>
        <c:axId val="37820672"/>
      </c:lineChart>
      <c:dateAx>
        <c:axId val="378187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pt-BR" sz="1000" b="1" i="0" u="none" strike="noStrike" baseline="0">
                    <a:effectLst/>
                  </a:rPr>
                  <a:t>ANÁLISE DE PICOS DE CRESCIMENTO</a:t>
                </a:r>
              </a:p>
            </c:rich>
          </c:tx>
          <c:layout/>
          <c:overlay val="0"/>
        </c:title>
        <c:numFmt formatCode="mmm\-yy" sourceLinked="1"/>
        <c:majorTickMark val="none"/>
        <c:minorTickMark val="none"/>
        <c:tickLblPos val="nextTo"/>
        <c:crossAx val="37820672"/>
        <c:crosses val="autoZero"/>
        <c:auto val="1"/>
        <c:lblOffset val="100"/>
        <c:baseTimeUnit val="months"/>
      </c:dateAx>
      <c:valAx>
        <c:axId val="37820672"/>
        <c:scaling>
          <c:orientation val="minMax"/>
        </c:scaling>
        <c:delete val="0"/>
        <c:axPos val="l"/>
        <c:majorGridlines/>
        <c:numFmt formatCode="_-[$R$-416]* #,##0.00_-;\-[$R$-416]* #,##0.00_-;_-[$R$-416]* &quot;-&quot;??_-;_-@_-" sourceLinked="1"/>
        <c:majorTickMark val="out"/>
        <c:minorTickMark val="none"/>
        <c:tickLblPos val="nextTo"/>
        <c:crossAx val="3781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6866" y="1"/>
            <a:ext cx="2890665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C7CDA-8630-4C0A-842E-D447EEEC5F64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6866" y="9428630"/>
            <a:ext cx="2890665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0A964-8CCC-4FD2-8027-35A9D42D2D9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9401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929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8266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4220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3915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752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93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866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1692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725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698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43239C-21C2-4F19-9AA0-26B5BE984ACF}" type="datetimeFigureOut">
              <a:rPr lang="pt-BR" smtClean="0"/>
              <a:t>04/04/2018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AE87AB-F212-4B2F-BB13-CBFC4908FBD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426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119" y="-720718"/>
            <a:ext cx="7699513" cy="5133008"/>
          </a:xfrm>
          <a:prstGeom prst="rect">
            <a:avLst/>
          </a:prstGeom>
        </p:spPr>
      </p:pic>
      <p:pic>
        <p:nvPicPr>
          <p:cNvPr id="1030" name="Picture 6" descr="http://www.hcp.org.br/images/upaearruda/upae-arru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307" y="3299790"/>
            <a:ext cx="6759594" cy="380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hcp.org.br/images/layout/imagem-upae-arcoverde-extern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8156" y="2842591"/>
            <a:ext cx="7820462" cy="438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hcp.org.br/images/layout/upae-padre-assis-neves-belo-jardi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2688" y="-261611"/>
            <a:ext cx="6374996" cy="357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ângulo 8"/>
          <p:cNvSpPr/>
          <p:nvPr/>
        </p:nvSpPr>
        <p:spPr>
          <a:xfrm>
            <a:off x="-745106" y="-715616"/>
            <a:ext cx="13525500" cy="4031088"/>
          </a:xfrm>
          <a:prstGeom prst="rect">
            <a:avLst/>
          </a:prstGeom>
          <a:solidFill>
            <a:srgbClr val="92D050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-542559" y="3315471"/>
            <a:ext cx="13023606" cy="4522872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73844" y="4999379"/>
            <a:ext cx="90282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b="1" dirty="0" smtClean="0">
                <a:solidFill>
                  <a:schemeClr val="bg1"/>
                </a:solidFill>
              </a:rPr>
              <a:t>Indicadores – Suprimentos HMR</a:t>
            </a:r>
            <a:endParaRPr lang="pt-BR" sz="6000" b="1" dirty="0">
              <a:solidFill>
                <a:schemeClr val="bg1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599" y="4627355"/>
            <a:ext cx="2068191" cy="1947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64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F7FCF2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Compras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6845025" y="2273766"/>
            <a:ext cx="450507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7391366"/>
              </p:ext>
            </p:extLst>
          </p:nvPr>
        </p:nvGraphicFramePr>
        <p:xfrm>
          <a:off x="1046667" y="1492343"/>
          <a:ext cx="8050895" cy="396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89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152702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Geral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0" name="CaixaDeTexto 1"/>
          <p:cNvSpPr txBox="1"/>
          <p:nvPr/>
        </p:nvSpPr>
        <p:spPr>
          <a:xfrm>
            <a:off x="7635631" y="2389452"/>
            <a:ext cx="3169052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3" name="Gráfico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1831876"/>
              </p:ext>
            </p:extLst>
          </p:nvPr>
        </p:nvGraphicFramePr>
        <p:xfrm>
          <a:off x="733669" y="1393607"/>
          <a:ext cx="9726160" cy="4430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" name="CaixaDeTexto 2"/>
          <p:cNvSpPr txBox="1"/>
          <p:nvPr/>
        </p:nvSpPr>
        <p:spPr>
          <a:xfrm>
            <a:off x="9989132" y="3153452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Estoque Geral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987362" y="3378157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Manutenção</a:t>
            </a:r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973503" y="3602861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Higienização e Limpeza</a:t>
            </a:r>
            <a:endParaRPr lang="pt-BR" sz="10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9967459" y="3835380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Expediente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68101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C.A.F.</a:t>
            </a:r>
            <a:r>
              <a:rPr lang="pt-BR" sz="6000" b="1" dirty="0">
                <a:solidFill>
                  <a:srgbClr val="0070C0"/>
                </a:solidFill>
              </a:rPr>
              <a:t> 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graphicFrame>
        <p:nvGraphicFramePr>
          <p:cNvPr id="22" name="Gráfico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254028"/>
              </p:ext>
            </p:extLst>
          </p:nvPr>
        </p:nvGraphicFramePr>
        <p:xfrm>
          <a:off x="805553" y="1502973"/>
          <a:ext cx="9593183" cy="4210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9942242" y="3153452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Estoque Geral</a:t>
            </a:r>
            <a:endParaRPr lang="pt-BR" sz="10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9940472" y="3378157"/>
            <a:ext cx="1025951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Medicamentos</a:t>
            </a:r>
            <a:endParaRPr lang="pt-BR" sz="10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9926613" y="3602861"/>
            <a:ext cx="1405698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Descartáveis</a:t>
            </a:r>
            <a:endParaRPr lang="pt-BR" sz="10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9920569" y="3835380"/>
            <a:ext cx="1047624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000" dirty="0" smtClean="0"/>
              <a:t>Assistenciais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230740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2" y="5680794"/>
            <a:ext cx="6148145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" y="6035160"/>
            <a:ext cx="6148145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33045" y="518967"/>
            <a:ext cx="10925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solidFill>
                  <a:srgbClr val="0070C0"/>
                </a:solidFill>
              </a:rPr>
              <a:t>Almoxarifado </a:t>
            </a:r>
            <a:r>
              <a:rPr lang="pt-BR" sz="5400" b="1" dirty="0" smtClean="0">
                <a:solidFill>
                  <a:srgbClr val="0070C0"/>
                </a:solidFill>
              </a:rPr>
              <a:t>Nutrição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765" y="332316"/>
            <a:ext cx="1180090" cy="1160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9763" y="425191"/>
            <a:ext cx="1064270" cy="999676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5909306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5900785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680794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5909306"/>
            <a:ext cx="834985" cy="435750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11451587" y="634777"/>
            <a:ext cx="1070613" cy="35436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11451587" y="989143"/>
            <a:ext cx="1070613" cy="409537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pt-BR" dirty="0"/>
          </a:p>
        </p:txBody>
      </p:sp>
      <p:sp>
        <p:nvSpPr>
          <p:cNvPr id="19" name="CaixaDeTexto 1"/>
          <p:cNvSpPr txBox="1"/>
          <p:nvPr/>
        </p:nvSpPr>
        <p:spPr>
          <a:xfrm>
            <a:off x="7524604" y="2486031"/>
            <a:ext cx="3322865" cy="4000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8124624"/>
              </p:ext>
            </p:extLst>
          </p:nvPr>
        </p:nvGraphicFramePr>
        <p:xfrm>
          <a:off x="554892" y="1592766"/>
          <a:ext cx="9733974" cy="40880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176285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989916"/>
            <a:ext cx="12496800" cy="8331200"/>
          </a:xfrm>
          <a:prstGeom prst="rect">
            <a:avLst/>
          </a:prstGeom>
        </p:spPr>
      </p:pic>
      <p:sp>
        <p:nvSpPr>
          <p:cNvPr id="6" name="Retângulo 5"/>
          <p:cNvSpPr/>
          <p:nvPr/>
        </p:nvSpPr>
        <p:spPr>
          <a:xfrm>
            <a:off x="-393456" y="-1129085"/>
            <a:ext cx="13023606" cy="8896350"/>
          </a:xfrm>
          <a:prstGeom prst="rect">
            <a:avLst/>
          </a:prstGeom>
          <a:solidFill>
            <a:srgbClr val="0070C0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6076950" y="5772150"/>
            <a:ext cx="7239000" cy="1085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520943" y="3175684"/>
            <a:ext cx="2069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 smtClean="0">
                <a:solidFill>
                  <a:schemeClr val="bg1"/>
                </a:solidFill>
              </a:rPr>
              <a:t>Obrigada</a:t>
            </a:r>
            <a:endParaRPr lang="pt-BR" sz="36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733" y="6135227"/>
            <a:ext cx="2051901" cy="403986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9511" y="6126706"/>
            <a:ext cx="834986" cy="452791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08" y="5906715"/>
            <a:ext cx="899850" cy="818522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48" y="6135227"/>
            <a:ext cx="834985" cy="435750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3120" y="2345291"/>
            <a:ext cx="2068191" cy="1947597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6111" y="2743200"/>
            <a:ext cx="930492" cy="1297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3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42</Words>
  <Application>Microsoft Office PowerPoint</Application>
  <PresentationFormat>Personalizar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Fabiana</dc:creator>
  <cp:lastModifiedBy>Jailson Antonio da Silva Filho</cp:lastModifiedBy>
  <cp:revision>89</cp:revision>
  <cp:lastPrinted>2018-01-29T20:17:21Z</cp:lastPrinted>
  <dcterms:created xsi:type="dcterms:W3CDTF">2017-06-28T23:09:23Z</dcterms:created>
  <dcterms:modified xsi:type="dcterms:W3CDTF">2018-04-04T16:54:21Z</dcterms:modified>
</cp:coreProperties>
</file>