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11" r:id="rId3"/>
    <p:sldId id="312" r:id="rId4"/>
    <p:sldId id="305" r:id="rId5"/>
    <p:sldId id="310" r:id="rId6"/>
    <p:sldId id="265" r:id="rId7"/>
    <p:sldId id="308" r:id="rId8"/>
    <p:sldId id="313" r:id="rId9"/>
    <p:sldId id="314" r:id="rId10"/>
    <p:sldId id="315" r:id="rId11"/>
    <p:sldId id="316" r:id="rId12"/>
    <p:sldId id="317" r:id="rId13"/>
    <p:sldId id="257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0" d="100"/>
          <a:sy n="120" d="100"/>
        </p:scale>
        <p:origin x="-22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-%20ARRUD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-%20ARRUD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-%20ARRUD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%20-%20ARCOVERD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%20-%20ARCOVERD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%20-%20ARCOVERD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%20-%20BELO%20JARDIM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%20-%20BELO%20JARDIM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%20-%20BELO%20JARDI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COMPRAS!$M$4:$O$4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COMPRAS!$M$6:$O$6</c:f>
              <c:numCache>
                <c:formatCode>0%</c:formatCode>
                <c:ptCount val="3"/>
                <c:pt idx="0">
                  <c:v>0.33333333333333331</c:v>
                </c:pt>
                <c:pt idx="1">
                  <c:v>0.59375</c:v>
                </c:pt>
                <c:pt idx="2">
                  <c:v>0.7857142857142857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98155136"/>
        <c:axId val="98157312"/>
      </c:lineChart>
      <c:dateAx>
        <c:axId val="98155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ATENDIMENTO DAS SOLICITAÇÕES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98157312"/>
        <c:crosses val="autoZero"/>
        <c:auto val="1"/>
        <c:lblOffset val="100"/>
        <c:baseTimeUnit val="months"/>
      </c:dateAx>
      <c:valAx>
        <c:axId val="981573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8155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ALMOXARIFADO!$A$2:$C$2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ALMOXARIFADO!$A$3:$C$3</c:f>
              <c:numCache>
                <c:formatCode>#,##0.00</c:formatCode>
                <c:ptCount val="3"/>
                <c:pt idx="0">
                  <c:v>4094.55</c:v>
                </c:pt>
                <c:pt idx="1">
                  <c:v>6308.4</c:v>
                </c:pt>
                <c:pt idx="2">
                  <c:v>6217.98</c:v>
                </c:pt>
              </c:numCache>
            </c:numRef>
          </c:val>
          <c:smooth val="0"/>
        </c:ser>
        <c:ser>
          <c:idx val="1"/>
          <c:order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ALMOXARIFADO!$A$2:$C$2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ALMOXARIFADO!$A$8:$C$8</c:f>
              <c:numCache>
                <c:formatCode>#,##0.00</c:formatCode>
                <c:ptCount val="3"/>
                <c:pt idx="0">
                  <c:v>1684.69</c:v>
                </c:pt>
                <c:pt idx="1">
                  <c:v>3090.47</c:v>
                </c:pt>
                <c:pt idx="2">
                  <c:v>2605.69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99161600"/>
        <c:axId val="99163520"/>
      </c:lineChart>
      <c:dateAx>
        <c:axId val="99161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ANÁLISE DOS</a:t>
                </a:r>
                <a:r>
                  <a:rPr lang="pt-BR" baseline="0"/>
                  <a:t> PICOS DE CONSUMO</a:t>
                </a:r>
                <a:endParaRPr lang="pt-BR"/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99163520"/>
        <c:crosses val="autoZero"/>
        <c:auto val="1"/>
        <c:lblOffset val="100"/>
        <c:baseTimeUnit val="months"/>
      </c:dateAx>
      <c:valAx>
        <c:axId val="9916352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99161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07879749635068"/>
          <c:y val="3.5857718344388591E-2"/>
          <c:w val="0.88187687994868846"/>
          <c:h val="0.79641014777174168"/>
        </c:manualLayout>
      </c:layout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ALMOXARIFADO!$A$52:$C$52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ALMOXARIFADO!$A$53:$C$53</c:f>
              <c:numCache>
                <c:formatCode>#,##0.00</c:formatCode>
                <c:ptCount val="3"/>
                <c:pt idx="0">
                  <c:v>24941.919999999998</c:v>
                </c:pt>
                <c:pt idx="1">
                  <c:v>35994.800000000003</c:v>
                </c:pt>
                <c:pt idx="2" formatCode="_-[$R$-416]\ * #,##0.00_-;\-[$R$-416]\ * #,##0.00_-;_-[$R$-416]\ * &quot;-&quot;??_-;_-@_-">
                  <c:v>24114.79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99303424"/>
        <c:axId val="99305344"/>
      </c:lineChart>
      <c:dateAx>
        <c:axId val="99303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 smtClean="0"/>
                  <a:t>ANÁLISE DE PICOS DE CONSUMO</a:t>
                </a:r>
                <a:endParaRPr lang="pt-BR" dirty="0"/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99305344"/>
        <c:crosses val="autoZero"/>
        <c:auto val="1"/>
        <c:lblOffset val="100"/>
        <c:baseTimeUnit val="months"/>
      </c:dateAx>
      <c:valAx>
        <c:axId val="9930534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99303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COMPRAS!$A$7:$C$7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COMPRAS!$A$9:$C$9</c:f>
              <c:numCache>
                <c:formatCode>0%</c:formatCode>
                <c:ptCount val="3"/>
                <c:pt idx="0">
                  <c:v>0.93333333333333335</c:v>
                </c:pt>
                <c:pt idx="1">
                  <c:v>1</c:v>
                </c:pt>
                <c:pt idx="2">
                  <c:v>0.78947368421052633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99259904"/>
        <c:axId val="99261824"/>
      </c:lineChart>
      <c:dateAx>
        <c:axId val="99259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ATENDIMENTOS DAS SOLICITAÇÕES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99261824"/>
        <c:crosses val="autoZero"/>
        <c:auto val="1"/>
        <c:lblOffset val="100"/>
        <c:baseTimeUnit val="months"/>
      </c:dateAx>
      <c:valAx>
        <c:axId val="992618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9259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ALMOXARIFADO!$A$2:$C$2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ALMOXARIFADO!$A$3:$C$3</c:f>
              <c:numCache>
                <c:formatCode>_("R$"* #,##0.00_);_("R$"* \(#,##0.00\);_("R$"* "-"??_);_(@_)</c:formatCode>
                <c:ptCount val="3"/>
                <c:pt idx="0">
                  <c:v>5248.3499999999995</c:v>
                </c:pt>
                <c:pt idx="1">
                  <c:v>3225.85</c:v>
                </c:pt>
                <c:pt idx="2">
                  <c:v>3867.2799999999997</c:v>
                </c:pt>
              </c:numCache>
            </c:numRef>
          </c:val>
          <c:smooth val="0"/>
        </c:ser>
        <c:ser>
          <c:idx val="1"/>
          <c:order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ALMOXARIFADO!$A$2:$C$2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ALMOXARIFADO!$A$7:$C$7</c:f>
              <c:numCache>
                <c:formatCode>General</c:formatCode>
                <c:ptCount val="3"/>
              </c:numCache>
            </c:numRef>
          </c:val>
          <c:smooth val="0"/>
        </c:ser>
        <c:ser>
          <c:idx val="2"/>
          <c:order val="2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ALMOXARIFADO!$A$2:$C$2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ALMOXARIFADO!$A$12:$L$12</c:f>
              <c:numCache>
                <c:formatCode>General</c:formatCode>
                <c:ptCount val="12"/>
              </c:numCache>
            </c:numRef>
          </c:val>
          <c:smooth val="0"/>
        </c:ser>
        <c:ser>
          <c:idx val="3"/>
          <c:order val="3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ALMOXARIFADO!$A$2:$C$2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ALMOXARIFADO!$A$17:$L$17</c:f>
              <c:numCache>
                <c:formatCode>General</c:formatCode>
                <c:ptCount val="12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99404416"/>
        <c:axId val="99414784"/>
      </c:lineChart>
      <c:dateAx>
        <c:axId val="99404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/>
                  <a:t>ANÁLISE DE PICOS DE CRESCIMENTO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99414784"/>
        <c:crosses val="autoZero"/>
        <c:auto val="1"/>
        <c:lblOffset val="100"/>
        <c:baseTimeUnit val="months"/>
      </c:dateAx>
      <c:valAx>
        <c:axId val="99414784"/>
        <c:scaling>
          <c:orientation val="minMax"/>
        </c:scaling>
        <c:delete val="0"/>
        <c:axPos val="l"/>
        <c:majorGridlines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99404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ALMOXARIFADO!$A$40:$C$40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ALMOXARIFADO!$A$41:$C$41</c:f>
              <c:numCache>
                <c:formatCode>_-"R$ "* #,##0.00_-;"-R$ "* #,##0.00_-;_-"R$ "* \-??_-;_-@_-</c:formatCode>
                <c:ptCount val="3"/>
                <c:pt idx="0">
                  <c:v>4193.82</c:v>
                </c:pt>
                <c:pt idx="1">
                  <c:v>3604.88</c:v>
                </c:pt>
                <c:pt idx="2">
                  <c:v>3385.67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99418496"/>
        <c:axId val="99420416"/>
      </c:lineChart>
      <c:dateAx>
        <c:axId val="99418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 smtClean="0"/>
                  <a:t>ANÁLISE DE PICOS DE CRESCIMENTO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99420416"/>
        <c:crosses val="autoZero"/>
        <c:auto val="1"/>
        <c:lblOffset val="100"/>
        <c:baseTimeUnit val="months"/>
      </c:dateAx>
      <c:valAx>
        <c:axId val="99420416"/>
        <c:scaling>
          <c:orientation val="minMax"/>
        </c:scaling>
        <c:delete val="0"/>
        <c:axPos val="l"/>
        <c:majorGridlines/>
        <c:numFmt formatCode="_-&quot;R$ &quot;* #,##0.00_-;&quot;-R$ &quot;* #,##0.00_-;_-&quot;R$ &quot;* \-??_-;_-@_-" sourceLinked="1"/>
        <c:majorTickMark val="out"/>
        <c:minorTickMark val="none"/>
        <c:tickLblPos val="nextTo"/>
        <c:crossAx val="99418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COMPRAS!$A$7:$C$7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COMPRAS!$A$9:$C$9</c:f>
              <c:numCache>
                <c:formatCode>0%</c:formatCode>
                <c:ptCount val="3"/>
                <c:pt idx="0">
                  <c:v>0.75</c:v>
                </c:pt>
                <c:pt idx="1">
                  <c:v>0.95833333333333337</c:v>
                </c:pt>
                <c:pt idx="2">
                  <c:v>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99719040"/>
        <c:axId val="99721216"/>
      </c:lineChart>
      <c:dateAx>
        <c:axId val="99719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ATENDIMENTOS DAS SOLICITAÇÕES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99721216"/>
        <c:crosses val="autoZero"/>
        <c:auto val="1"/>
        <c:lblOffset val="100"/>
        <c:baseTimeUnit val="months"/>
      </c:dateAx>
      <c:valAx>
        <c:axId val="997212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9719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ALMOXARIFADO!$A$2:$C$2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ALMOXARIFADO!$A$3:$C$3</c:f>
              <c:numCache>
                <c:formatCode>_("R$"* #,##0.00_);_("R$"* \(#,##0.00\);_("R$"* "-"??_);_(@_)</c:formatCode>
                <c:ptCount val="3"/>
                <c:pt idx="0">
                  <c:v>5364.45</c:v>
                </c:pt>
                <c:pt idx="1">
                  <c:v>5784.58</c:v>
                </c:pt>
                <c:pt idx="2">
                  <c:v>5590.12</c:v>
                </c:pt>
              </c:numCache>
            </c:numRef>
          </c:val>
          <c:smooth val="0"/>
        </c:ser>
        <c:ser>
          <c:idx val="1"/>
          <c:order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ALMOXARIFADO!$A$2:$C$2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ALMOXARIFADO!$A$7:$C$7</c:f>
              <c:numCache>
                <c:formatCode>General</c:formatCode>
                <c:ptCount val="3"/>
              </c:numCache>
            </c:numRef>
          </c:val>
          <c:smooth val="0"/>
        </c:ser>
        <c:ser>
          <c:idx val="2"/>
          <c:order val="2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ALMOXARIFADO!$A$2:$C$2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ALMOXARIFADO!$A$12:$L$12</c:f>
              <c:numCache>
                <c:formatCode>General</c:formatCode>
                <c:ptCount val="12"/>
              </c:numCache>
            </c:numRef>
          </c:val>
          <c:smooth val="0"/>
        </c:ser>
        <c:ser>
          <c:idx val="3"/>
          <c:order val="3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ALMOXARIFADO!$A$2:$C$2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ALMOXARIFADO!$A$17:$L$17</c:f>
              <c:numCache>
                <c:formatCode>General</c:formatCode>
                <c:ptCount val="12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99843072"/>
        <c:axId val="99853440"/>
      </c:lineChart>
      <c:dateAx>
        <c:axId val="99843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ANÁLISE DE PICOS DE CRESCIMENTO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99853440"/>
        <c:crosses val="autoZero"/>
        <c:auto val="1"/>
        <c:lblOffset val="100"/>
        <c:baseTimeUnit val="months"/>
      </c:dateAx>
      <c:valAx>
        <c:axId val="99853440"/>
        <c:scaling>
          <c:orientation val="minMax"/>
        </c:scaling>
        <c:delete val="0"/>
        <c:axPos val="l"/>
        <c:majorGridlines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99843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ALMOXARIFADO!$A$57:$L$57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ALMOXARIFADO!$A$58:$L$58</c:f>
              <c:numCache>
                <c:formatCode>_-"R$ "* #,##0.00_-;"-R$ "* #,##0.00_-;_-"R$ "* \-??_-;_-@_-</c:formatCode>
                <c:ptCount val="12"/>
                <c:pt idx="0">
                  <c:v>3607.4</c:v>
                </c:pt>
                <c:pt idx="1">
                  <c:v>4178.16</c:v>
                </c:pt>
                <c:pt idx="2">
                  <c:v>4268.03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99603200"/>
        <c:axId val="99605120"/>
      </c:lineChart>
      <c:dateAx>
        <c:axId val="99603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ANÁLISE DE PICOS DE CRESCIMENTO</a:t>
                </a:r>
                <a:endParaRPr lang="en-US" dirty="0"/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99605120"/>
        <c:crosses val="autoZero"/>
        <c:auto val="1"/>
        <c:lblOffset val="100"/>
        <c:baseTimeUnit val="months"/>
      </c:dateAx>
      <c:valAx>
        <c:axId val="99605120"/>
        <c:scaling>
          <c:orientation val="minMax"/>
        </c:scaling>
        <c:delete val="0"/>
        <c:axPos val="l"/>
        <c:majorGridlines/>
        <c:numFmt formatCode="_-&quot;R$ &quot;* #,##0.00_-;&quot;-R$ &quot;* #,##0.00_-;_-&quot;R$ &quot;* \-??_-;_-@_-" sourceLinked="1"/>
        <c:majorTickMark val="out"/>
        <c:minorTickMark val="none"/>
        <c:tickLblPos val="nextTo"/>
        <c:crossAx val="99603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4999379"/>
            <a:ext cx="9028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Indicadores – Suprimentos </a:t>
            </a:r>
            <a:r>
              <a:rPr lang="pt-BR" sz="6000" b="1" dirty="0" smtClean="0">
                <a:solidFill>
                  <a:schemeClr val="bg1"/>
                </a:solidFill>
              </a:rPr>
              <a:t>UPAE </a:t>
            </a:r>
            <a:r>
              <a:rPr lang="pt-BR" sz="6000" b="1" dirty="0" smtClean="0">
                <a:solidFill>
                  <a:schemeClr val="bg1"/>
                </a:solidFill>
              </a:rPr>
              <a:t>ARRUDA</a:t>
            </a:r>
            <a:endParaRPr lang="pt-BR" sz="6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685192" y="569013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Compras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44" name="CaixaDeTexto 1"/>
          <p:cNvSpPr txBox="1"/>
          <p:nvPr/>
        </p:nvSpPr>
        <p:spPr>
          <a:xfrm>
            <a:off x="6845025" y="2273766"/>
            <a:ext cx="450507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483927"/>
              </p:ext>
            </p:extLst>
          </p:nvPr>
        </p:nvGraphicFramePr>
        <p:xfrm>
          <a:off x="1367625" y="1547824"/>
          <a:ext cx="8905460" cy="413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41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Almoxarifado Geral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0" name="CaixaDeTexto 1"/>
          <p:cNvSpPr txBox="1"/>
          <p:nvPr/>
        </p:nvSpPr>
        <p:spPr>
          <a:xfrm>
            <a:off x="7481818" y="2420712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061002"/>
              </p:ext>
            </p:extLst>
          </p:nvPr>
        </p:nvGraphicFramePr>
        <p:xfrm>
          <a:off x="633045" y="1424868"/>
          <a:ext cx="6626496" cy="3504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196717"/>
              </p:ext>
            </p:extLst>
          </p:nvPr>
        </p:nvGraphicFramePr>
        <p:xfrm>
          <a:off x="7344497" y="2420712"/>
          <a:ext cx="4310651" cy="138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5154"/>
                <a:gridCol w="883671"/>
                <a:gridCol w="807657"/>
                <a:gridCol w="874169"/>
              </a:tblGrid>
              <a:tr h="20522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UPAE - BELO JARDIM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522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ALMOXARIFADO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52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DESCRIÇÃO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jan/18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fev/18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mar/18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5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Dispensação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  5.364,45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5.784,58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  5.590,12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522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Quantidade de Atendimentos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1900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1487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1743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522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Dias úteis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7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Farmácia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"/>
          <p:cNvSpPr txBox="1"/>
          <p:nvPr/>
        </p:nvSpPr>
        <p:spPr>
          <a:xfrm>
            <a:off x="7524604" y="2559507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407836"/>
              </p:ext>
            </p:extLst>
          </p:nvPr>
        </p:nvGraphicFramePr>
        <p:xfrm>
          <a:off x="489799" y="1398680"/>
          <a:ext cx="6205200" cy="3984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645604"/>
              </p:ext>
            </p:extLst>
          </p:nvPr>
        </p:nvGraphicFramePr>
        <p:xfrm>
          <a:off x="7084613" y="2666835"/>
          <a:ext cx="4527124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9594"/>
                <a:gridCol w="942927"/>
                <a:gridCol w="861815"/>
                <a:gridCol w="932788"/>
              </a:tblGrid>
              <a:tr h="1905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UPAE - BELO JARDIM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FARMÁCIA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DESCRIÇÃO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jan/18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fev/18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mar/18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</a:rPr>
                        <a:t>Dispensação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  3.607,40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4.178,16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  4.268,03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Quantidade de Atendimentos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1900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1487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1743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Dias úteis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Quantidade de Exames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1323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937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1.102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8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0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Obrigada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685192" y="569013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Compras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44" name="CaixaDeTexto 1"/>
          <p:cNvSpPr txBox="1"/>
          <p:nvPr/>
        </p:nvSpPr>
        <p:spPr>
          <a:xfrm>
            <a:off x="6845025" y="2273766"/>
            <a:ext cx="450507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926487"/>
              </p:ext>
            </p:extLst>
          </p:nvPr>
        </p:nvGraphicFramePr>
        <p:xfrm>
          <a:off x="1319917" y="1582311"/>
          <a:ext cx="8727847" cy="401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336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85193" y="50153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Almoxarifado Geral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0" name="CaixaDeTexto 1"/>
          <p:cNvSpPr txBox="1"/>
          <p:nvPr/>
        </p:nvSpPr>
        <p:spPr>
          <a:xfrm>
            <a:off x="7481818" y="2420712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281411"/>
              </p:ext>
            </p:extLst>
          </p:nvPr>
        </p:nvGraphicFramePr>
        <p:xfrm>
          <a:off x="7593495" y="2099143"/>
          <a:ext cx="4237137" cy="19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536"/>
                <a:gridCol w="724688"/>
                <a:gridCol w="724688"/>
                <a:gridCol w="771225"/>
              </a:tblGrid>
              <a:tr h="29674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UPAE - ARRUDA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843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ALMOXARIFADO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84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</a:rPr>
                        <a:t>DESCRIÇÃO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Janeiro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Fevereiro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Março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75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</a:rPr>
                        <a:t>Dispensação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</a:rPr>
                        <a:t>R$ 4.094,55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</a:rPr>
                        <a:t>R$ 6.308,40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</a:rPr>
                        <a:t>R$ 6.217,98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4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Quantidade de Atendimentos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6.841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6.046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7.191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4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Dias úteis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678082"/>
              </p:ext>
            </p:extLst>
          </p:nvPr>
        </p:nvGraphicFramePr>
        <p:xfrm>
          <a:off x="276376" y="1507496"/>
          <a:ext cx="7068121" cy="395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835385" y="3237775"/>
            <a:ext cx="61189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GERAL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851287" y="3460142"/>
            <a:ext cx="72746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Limpeza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Farmácia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"/>
          <p:cNvSpPr txBox="1"/>
          <p:nvPr/>
        </p:nvSpPr>
        <p:spPr>
          <a:xfrm>
            <a:off x="7524604" y="2559507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346043"/>
              </p:ext>
            </p:extLst>
          </p:nvPr>
        </p:nvGraphicFramePr>
        <p:xfrm>
          <a:off x="762000" y="1566408"/>
          <a:ext cx="6648616" cy="348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362383"/>
              </p:ext>
            </p:extLst>
          </p:nvPr>
        </p:nvGraphicFramePr>
        <p:xfrm>
          <a:off x="7569642" y="2241136"/>
          <a:ext cx="4417251" cy="1901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1208"/>
                <a:gridCol w="888681"/>
                <a:gridCol w="888681"/>
                <a:gridCol w="888681"/>
              </a:tblGrid>
              <a:tr h="31686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UPAE - ARRUDA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686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CAF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DESCRIÇÃO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Janeiro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Fevereiro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Março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Dispensação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24.941,92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35.994,80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24.114,79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Quantidade de Atendimentos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6.841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6.046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7.191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Dias úteis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4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4999379"/>
            <a:ext cx="9028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Indicadores – Suprimentos </a:t>
            </a:r>
            <a:r>
              <a:rPr lang="pt-BR" sz="6000" b="1" dirty="0" smtClean="0">
                <a:solidFill>
                  <a:schemeClr val="bg1"/>
                </a:solidFill>
              </a:rPr>
              <a:t>UPAE </a:t>
            </a:r>
            <a:r>
              <a:rPr lang="pt-BR" sz="6000" b="1" dirty="0" smtClean="0">
                <a:solidFill>
                  <a:schemeClr val="bg1"/>
                </a:solidFill>
              </a:rPr>
              <a:t>ARCOVERDE</a:t>
            </a:r>
            <a:endParaRPr lang="pt-BR" sz="6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685192" y="569013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Compras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44" name="CaixaDeTexto 1"/>
          <p:cNvSpPr txBox="1"/>
          <p:nvPr/>
        </p:nvSpPr>
        <p:spPr>
          <a:xfrm>
            <a:off x="6845025" y="2273766"/>
            <a:ext cx="450507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49413"/>
              </p:ext>
            </p:extLst>
          </p:nvPr>
        </p:nvGraphicFramePr>
        <p:xfrm>
          <a:off x="1534602" y="1796994"/>
          <a:ext cx="8364771" cy="3760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Almoxarifado Geral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0" name="CaixaDeTexto 1"/>
          <p:cNvSpPr txBox="1"/>
          <p:nvPr/>
        </p:nvSpPr>
        <p:spPr>
          <a:xfrm>
            <a:off x="7481818" y="2420712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342622"/>
              </p:ext>
            </p:extLst>
          </p:nvPr>
        </p:nvGraphicFramePr>
        <p:xfrm>
          <a:off x="319857" y="1442298"/>
          <a:ext cx="6884025" cy="359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903602"/>
              </p:ext>
            </p:extLst>
          </p:nvPr>
        </p:nvGraphicFramePr>
        <p:xfrm>
          <a:off x="7311668" y="2492807"/>
          <a:ext cx="4468979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5571"/>
                <a:gridCol w="888772"/>
                <a:gridCol w="812318"/>
                <a:gridCol w="812318"/>
              </a:tblGrid>
              <a:tr h="1905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UPAE - ARCOVERDE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ALMOXARIFADO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DESCRIÇÃO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Janeiro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Fevereiro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Março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</a:rPr>
                        <a:t>Dispensação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  5.248,35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3.225,85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3.867,28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Quantidade de Atendimentos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3559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3403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3130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Dias úteis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6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Farmácia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"/>
          <p:cNvSpPr txBox="1"/>
          <p:nvPr/>
        </p:nvSpPr>
        <p:spPr>
          <a:xfrm>
            <a:off x="7524604" y="2559507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184965"/>
              </p:ext>
            </p:extLst>
          </p:nvPr>
        </p:nvGraphicFramePr>
        <p:xfrm>
          <a:off x="428115" y="1492343"/>
          <a:ext cx="6712155" cy="364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008610"/>
              </p:ext>
            </p:extLst>
          </p:nvPr>
        </p:nvGraphicFramePr>
        <p:xfrm>
          <a:off x="7180029" y="2544417"/>
          <a:ext cx="4738978" cy="15823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9889"/>
                <a:gridCol w="880173"/>
                <a:gridCol w="804458"/>
                <a:gridCol w="804458"/>
              </a:tblGrid>
              <a:tr h="21372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UPAE - ARCOVERDE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863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FARMÁCIA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8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DESCRIÇÃO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Janeiro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Fevereiro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Março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4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Dispensação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  4.193,82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3.604,88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3.385,67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8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Quantidade de Atendimentos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3559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3403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3130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8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Dias úteis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86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Quantidade de Exames (Endoscopia)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3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4999379"/>
            <a:ext cx="9028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Indicadores – Suprimentos </a:t>
            </a:r>
            <a:r>
              <a:rPr lang="pt-BR" sz="6000" b="1" dirty="0" smtClean="0">
                <a:solidFill>
                  <a:schemeClr val="bg1"/>
                </a:solidFill>
              </a:rPr>
              <a:t>UPAE </a:t>
            </a:r>
            <a:r>
              <a:rPr lang="pt-BR" sz="6000" b="1" dirty="0" smtClean="0">
                <a:solidFill>
                  <a:schemeClr val="bg1"/>
                </a:solidFill>
              </a:rPr>
              <a:t>BELO JARDIM</a:t>
            </a:r>
            <a:endParaRPr lang="pt-BR" sz="6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276</Words>
  <Application>Microsoft Office PowerPoint</Application>
  <PresentationFormat>Personalizar</PresentationFormat>
  <Paragraphs>140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Jailson Antonio da Silva Filho</cp:lastModifiedBy>
  <cp:revision>101</cp:revision>
  <dcterms:created xsi:type="dcterms:W3CDTF">2017-06-28T23:09:23Z</dcterms:created>
  <dcterms:modified xsi:type="dcterms:W3CDTF">2018-04-04T16:51:18Z</dcterms:modified>
</cp:coreProperties>
</file>