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12" r:id="rId4"/>
    <p:sldId id="305" r:id="rId5"/>
    <p:sldId id="310" r:id="rId6"/>
    <p:sldId id="265" r:id="rId7"/>
    <p:sldId id="308" r:id="rId8"/>
    <p:sldId id="313" r:id="rId9"/>
    <p:sldId id="314" r:id="rId10"/>
    <p:sldId id="315" r:id="rId11"/>
    <p:sldId id="316" r:id="rId12"/>
    <p:sldId id="317" r:id="rId13"/>
    <p:sldId id="25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8" autoAdjust="0"/>
    <p:restoredTop sz="94660"/>
  </p:normalViewPr>
  <p:slideViewPr>
    <p:cSldViewPr snapToGrid="0">
      <p:cViewPr>
        <p:scale>
          <a:sx n="120" d="100"/>
          <a:sy n="120" d="100"/>
        </p:scale>
        <p:origin x="-2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-%20ARRU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-%20ARRU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-%20ARRU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ARCOVER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ARCOVER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ARCOVERD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BELO%20JARDI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BELO%20JARDI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BELO%20JARD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- ARRUDA.xlsx]COMPRAS'!$A$4:$R$4</c:f>
              <c:numCache>
                <c:formatCode>mmm\-yy</c:formatCode>
                <c:ptCount val="1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</c:numCache>
            </c:numRef>
          </c:cat>
          <c:val>
            <c:numRef>
              <c:f>'[INDICADORES - ARRUDA.xlsx]COMPRAS'!$M$6:$R$6</c:f>
              <c:numCache>
                <c:formatCode>0%</c:formatCode>
                <c:ptCount val="6"/>
                <c:pt idx="0">
                  <c:v>0.33333333333333331</c:v>
                </c:pt>
                <c:pt idx="1">
                  <c:v>0.6875</c:v>
                </c:pt>
                <c:pt idx="2">
                  <c:v>0.9285714285714286</c:v>
                </c:pt>
                <c:pt idx="3">
                  <c:v>0.96</c:v>
                </c:pt>
                <c:pt idx="4">
                  <c:v>1</c:v>
                </c:pt>
                <c:pt idx="5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1303552"/>
        <c:axId val="100139392"/>
      </c:lineChart>
      <c:dateAx>
        <c:axId val="3130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00139392"/>
        <c:crosses val="autoZero"/>
        <c:auto val="1"/>
        <c:lblOffset val="100"/>
        <c:baseTimeUnit val="months"/>
      </c:dateAx>
      <c:valAx>
        <c:axId val="100139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30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GERAL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- ARRUDA.xlsx]ALMOXARIFADO'!$A$2:$F$2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- ARRUDA.xlsx]ALMOXARIFADO'!$A$3:$F$3</c:f>
              <c:numCache>
                <c:formatCode>#,##0.00</c:formatCode>
                <c:ptCount val="6"/>
                <c:pt idx="0">
                  <c:v>4094.55</c:v>
                </c:pt>
                <c:pt idx="1">
                  <c:v>6308.4</c:v>
                </c:pt>
                <c:pt idx="2">
                  <c:v>6217.98</c:v>
                </c:pt>
                <c:pt idx="3">
                  <c:v>9569.94</c:v>
                </c:pt>
                <c:pt idx="4">
                  <c:v>18256.63</c:v>
                </c:pt>
                <c:pt idx="5">
                  <c:v>9369.2800000000007</c:v>
                </c:pt>
              </c:numCache>
            </c:numRef>
          </c:val>
          <c:smooth val="0"/>
        </c:ser>
        <c:ser>
          <c:idx val="1"/>
          <c:order val="1"/>
          <c:tx>
            <c:v>LIMPEZA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- ARRUDA.xlsx]ALMOXARIFADO'!$A$2:$F$2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- ARRUDA.xlsx]ALMOXARIFADO'!$A$8:$F$8</c:f>
              <c:numCache>
                <c:formatCode>#,##0.00</c:formatCode>
                <c:ptCount val="6"/>
                <c:pt idx="0">
                  <c:v>1684.69</c:v>
                </c:pt>
                <c:pt idx="1">
                  <c:v>3090.47</c:v>
                </c:pt>
                <c:pt idx="2">
                  <c:v>2605.69</c:v>
                </c:pt>
                <c:pt idx="3">
                  <c:v>3751.09</c:v>
                </c:pt>
                <c:pt idx="4">
                  <c:v>5324.74</c:v>
                </c:pt>
                <c:pt idx="5">
                  <c:v>3008.6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00340480"/>
        <c:axId val="100342400"/>
      </c:lineChart>
      <c:dateAx>
        <c:axId val="100340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DOS</a:t>
                </a:r>
                <a:r>
                  <a:rPr lang="pt-BR" baseline="0"/>
                  <a:t> PICOS DE CONSUMO</a:t>
                </a:r>
                <a:endParaRPr lang="pt-BR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00342400"/>
        <c:crosses val="autoZero"/>
        <c:auto val="1"/>
        <c:lblOffset val="100"/>
        <c:baseTimeUnit val="months"/>
      </c:dateAx>
      <c:valAx>
        <c:axId val="1003424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0340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- ARRUDA.xlsx]ALMOXARIFADO'!$A$52:$F$52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- ARRUDA.xlsx]ALMOXARIFADO'!$A$53:$F$53</c:f>
              <c:numCache>
                <c:formatCode>#,##0.00</c:formatCode>
                <c:ptCount val="6"/>
                <c:pt idx="0">
                  <c:v>24941.919999999998</c:v>
                </c:pt>
                <c:pt idx="1">
                  <c:v>35994.800000000003</c:v>
                </c:pt>
                <c:pt idx="2" formatCode="_-[$R$-416]\ * #,##0.00_-;\-[$R$-416]\ * #,##0.00_-;_-[$R$-416]\ * &quot;-&quot;??_-;_-@_-">
                  <c:v>24114.79</c:v>
                </c:pt>
                <c:pt idx="3">
                  <c:v>25326.18</c:v>
                </c:pt>
                <c:pt idx="4">
                  <c:v>25452.77</c:v>
                </c:pt>
                <c:pt idx="5">
                  <c:v>24391.19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00366592"/>
        <c:axId val="100376960"/>
      </c:lineChart>
      <c:dateAx>
        <c:axId val="10036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PICOS DE CONSUMO DE FARMÁCIA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00376960"/>
        <c:crosses val="autoZero"/>
        <c:auto val="1"/>
        <c:lblOffset val="100"/>
        <c:baseTimeUnit val="months"/>
      </c:dateAx>
      <c:valAx>
        <c:axId val="1003769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0366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ARCOVERDE.xlsx]COMPRAS'!$A$7:$F$7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ARCOVERDE.xlsx]COMPRAS'!$A$9:$F$9</c:f>
              <c:numCache>
                <c:formatCode>0%</c:formatCode>
                <c:ptCount val="6"/>
                <c:pt idx="0">
                  <c:v>0.93333333333333335</c:v>
                </c:pt>
                <c:pt idx="1">
                  <c:v>1</c:v>
                </c:pt>
                <c:pt idx="2">
                  <c:v>1</c:v>
                </c:pt>
                <c:pt idx="3">
                  <c:v>0.94736842105263153</c:v>
                </c:pt>
                <c:pt idx="4">
                  <c:v>0.92</c:v>
                </c:pt>
                <c:pt idx="5">
                  <c:v>0.94736842105263153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01045376"/>
        <c:axId val="101047296"/>
      </c:lineChart>
      <c:dateAx>
        <c:axId val="10104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01047296"/>
        <c:crosses val="autoZero"/>
        <c:auto val="1"/>
        <c:lblOffset val="100"/>
        <c:baseTimeUnit val="months"/>
      </c:dateAx>
      <c:valAx>
        <c:axId val="101047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104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ARCOVERDE.xlsx]ALMOXARIFADO'!$A$3:$F$3</c:f>
              <c:numCache>
                <c:formatCode>_("R$"* #,##0.00_);_("R$"* \(#,##0.00\);_("R$"* "-"??_);_(@_)</c:formatCode>
                <c:ptCount val="6"/>
                <c:pt idx="0">
                  <c:v>5248.3499999999995</c:v>
                </c:pt>
                <c:pt idx="1">
                  <c:v>3225.85</c:v>
                </c:pt>
                <c:pt idx="2">
                  <c:v>3867.2799999999997</c:v>
                </c:pt>
                <c:pt idx="3" formatCode="#,##0.00">
                  <c:v>4079.3</c:v>
                </c:pt>
                <c:pt idx="4" formatCode="#,##0.00">
                  <c:v>5585.47</c:v>
                </c:pt>
                <c:pt idx="5" formatCode="#,##0.00">
                  <c:v>4075.28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ARCOVERDE.xlsx]ALMOXARIFADO'!$A$7:$C$7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ARCOVERDE.xlsx]ALMOXARIFADO'!$A$12:$L$12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ARCOVERDE.xlsx]ALMOXARIFADO'!$A$17:$L$17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16984064"/>
        <c:axId val="117006720"/>
      </c:lineChart>
      <c:dateAx>
        <c:axId val="116984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17006720"/>
        <c:crosses val="autoZero"/>
        <c:auto val="1"/>
        <c:lblOffset val="100"/>
        <c:baseTimeUnit val="months"/>
      </c:dateAx>
      <c:valAx>
        <c:axId val="117006720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16984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ARCOVERDE.xlsx]ALMOXARIFADO'!$A$40:$F$40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ARCOVERDE.xlsx]ALMOXARIFADO'!$A$41:$F$41</c:f>
              <c:numCache>
                <c:formatCode>_-"R$ "* #,##0.00_-;"-R$ "* #,##0.00_-;_-"R$ "* \-??_-;_-@_-</c:formatCode>
                <c:ptCount val="6"/>
                <c:pt idx="0">
                  <c:v>4193.82</c:v>
                </c:pt>
                <c:pt idx="1">
                  <c:v>3604.88</c:v>
                </c:pt>
                <c:pt idx="2">
                  <c:v>3385.67</c:v>
                </c:pt>
                <c:pt idx="3" formatCode="#,##0.00">
                  <c:v>3323.79</c:v>
                </c:pt>
                <c:pt idx="4" formatCode="#,##0.00">
                  <c:v>3366.24</c:v>
                </c:pt>
                <c:pt idx="5" formatCode="#,##0.00">
                  <c:v>3328.23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17034368"/>
        <c:axId val="117044736"/>
      </c:lineChart>
      <c:dateAx>
        <c:axId val="11703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17044736"/>
        <c:crosses val="autoZero"/>
        <c:auto val="1"/>
        <c:lblOffset val="100"/>
        <c:baseTimeUnit val="months"/>
      </c:dateAx>
      <c:valAx>
        <c:axId val="117044736"/>
        <c:scaling>
          <c:orientation val="minMax"/>
        </c:scaling>
        <c:delete val="0"/>
        <c:axPos val="l"/>
        <c:majorGridlines/>
        <c:numFmt formatCode="_-&quot;R$ &quot;* #,##0.00_-;&quot;-R$ &quot;* #,##0.00_-;_-&quot;R$ &quot;* \-??_-;_-@_-" sourceLinked="1"/>
        <c:majorTickMark val="out"/>
        <c:minorTickMark val="none"/>
        <c:tickLblPos val="nextTo"/>
        <c:crossAx val="11703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JARDIM.xlsx]COMPRAS'!$A$7:$F$7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BELO JARDIM.xlsx]COMPRAS'!$A$9:$F$9</c:f>
              <c:numCache>
                <c:formatCode>0%</c:formatCode>
                <c:ptCount val="6"/>
                <c:pt idx="0">
                  <c:v>0.75</c:v>
                </c:pt>
                <c:pt idx="1">
                  <c:v>0.95833333333333337</c:v>
                </c:pt>
                <c:pt idx="2">
                  <c:v>0.96666666666666667</c:v>
                </c:pt>
                <c:pt idx="3">
                  <c:v>0.92592592592592593</c:v>
                </c:pt>
                <c:pt idx="4">
                  <c:v>0.94444444444444442</c:v>
                </c:pt>
                <c:pt idx="5">
                  <c:v>0.80952380952380953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6719360"/>
        <c:axId val="26787200"/>
      </c:lineChart>
      <c:dateAx>
        <c:axId val="26719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26787200"/>
        <c:crosses val="autoZero"/>
        <c:auto val="1"/>
        <c:lblOffset val="100"/>
        <c:baseTimeUnit val="months"/>
      </c:dateAx>
      <c:valAx>
        <c:axId val="26787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719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21359200885754E-2"/>
          <c:y val="3.9077877128395028E-2"/>
          <c:w val="0.898655394533042"/>
          <c:h val="0.84105845535669677"/>
        </c:manualLayout>
      </c:layout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BELO JARDIM.xlsx]ALMOXARIFADO'!$A$3:$F$3</c:f>
              <c:numCache>
                <c:formatCode>_("R$"* #,##0.00_);_("R$"* \(#,##0.00\);_("R$"* "-"??_);_(@_)</c:formatCode>
                <c:ptCount val="6"/>
                <c:pt idx="0">
                  <c:v>5364.45</c:v>
                </c:pt>
                <c:pt idx="1">
                  <c:v>5784.58</c:v>
                </c:pt>
                <c:pt idx="2">
                  <c:v>5590.12</c:v>
                </c:pt>
                <c:pt idx="3" formatCode="#,##0.00">
                  <c:v>3849.91</c:v>
                </c:pt>
                <c:pt idx="4" formatCode="#,##0.00">
                  <c:v>5889.6</c:v>
                </c:pt>
                <c:pt idx="5" formatCode="#,##0.00">
                  <c:v>2246.98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BELO JARDIM.xlsx]ALMOXARIFADO'!$A$7:$C$7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BELO JARDIM.xlsx]ALMOXARIFADO'!$A$12:$L$12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JARDIM.xlsx]ALMOXARIFADO'!$A$2:$F$2</c:f>
              <c:numCache>
                <c:formatCode>mmm\-yy</c:formatCode>
                <c:ptCount val="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BELO JARDIM.xlsx]ALMOXARIFADO'!$A$17:$L$17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17185920"/>
        <c:axId val="117200384"/>
      </c:lineChart>
      <c:dateAx>
        <c:axId val="117185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17200384"/>
        <c:crosses val="autoZero"/>
        <c:auto val="1"/>
        <c:lblOffset val="100"/>
        <c:baseTimeUnit val="months"/>
      </c:dateAx>
      <c:valAx>
        <c:axId val="117200384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17185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JARDIM.xlsx]ALMOXARIFADO'!$A$57:$L$57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</c:numCache>
            </c:numRef>
          </c:cat>
          <c:val>
            <c:numRef>
              <c:f>'[INDICADORES  - BELO JARDIM.xlsx]ALMOXARIFADO'!$A$58:$L$58</c:f>
              <c:numCache>
                <c:formatCode>_-"R$ "* #,##0.00_-;"-R$ "* #,##0.00_-;_-"R$ "* \-??_-;_-@_-</c:formatCode>
                <c:ptCount val="12"/>
                <c:pt idx="0">
                  <c:v>3607.4</c:v>
                </c:pt>
                <c:pt idx="1">
                  <c:v>4178.16</c:v>
                </c:pt>
                <c:pt idx="2">
                  <c:v>4268.03</c:v>
                </c:pt>
                <c:pt idx="3" formatCode="#,##0.00">
                  <c:v>3299.26</c:v>
                </c:pt>
                <c:pt idx="4" formatCode="#,##0.00">
                  <c:v>4193.1499999999996</c:v>
                </c:pt>
                <c:pt idx="5" formatCode="#,##0.00">
                  <c:v>3081.03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17334784"/>
        <c:axId val="117336704"/>
      </c:lineChart>
      <c:dateAx>
        <c:axId val="117334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17336704"/>
        <c:crosses val="autoZero"/>
        <c:auto val="1"/>
        <c:lblOffset val="100"/>
        <c:baseTimeUnit val="months"/>
      </c:dateAx>
      <c:valAx>
        <c:axId val="117336704"/>
        <c:scaling>
          <c:orientation val="minMax"/>
        </c:scaling>
        <c:delete val="0"/>
        <c:axPos val="l"/>
        <c:majorGridlines/>
        <c:numFmt formatCode="_-&quot;R$ &quot;* #,##0.00_-;&quot;-R$ &quot;* #,##0.00_-;_-&quot;R$ &quot;* \-??_-;_-@_-" sourceLinked="1"/>
        <c:majorTickMark val="out"/>
        <c:minorTickMark val="none"/>
        <c:tickLblPos val="nextTo"/>
        <c:crossAx val="11733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ARRUDA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5214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088102"/>
              </p:ext>
            </p:extLst>
          </p:nvPr>
        </p:nvGraphicFramePr>
        <p:xfrm>
          <a:off x="797762" y="1398680"/>
          <a:ext cx="7710133" cy="428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41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840425"/>
              </p:ext>
            </p:extLst>
          </p:nvPr>
        </p:nvGraphicFramePr>
        <p:xfrm>
          <a:off x="558394" y="1398680"/>
          <a:ext cx="8029015" cy="412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37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684533"/>
              </p:ext>
            </p:extLst>
          </p:nvPr>
        </p:nvGraphicFramePr>
        <p:xfrm>
          <a:off x="507982" y="1398680"/>
          <a:ext cx="8138326" cy="414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85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535780"/>
              </p:ext>
            </p:extLst>
          </p:nvPr>
        </p:nvGraphicFramePr>
        <p:xfrm>
          <a:off x="558538" y="1492343"/>
          <a:ext cx="8087770" cy="391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336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5193" y="50153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584146"/>
              </p:ext>
            </p:extLst>
          </p:nvPr>
        </p:nvGraphicFramePr>
        <p:xfrm>
          <a:off x="685193" y="1397930"/>
          <a:ext cx="8296275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300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259702"/>
              </p:ext>
            </p:extLst>
          </p:nvPr>
        </p:nvGraphicFramePr>
        <p:xfrm>
          <a:off x="459791" y="1398681"/>
          <a:ext cx="8525184" cy="419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ARCOVERDE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04057"/>
              </p:ext>
            </p:extLst>
          </p:nvPr>
        </p:nvGraphicFramePr>
        <p:xfrm>
          <a:off x="572369" y="1398680"/>
          <a:ext cx="7841364" cy="425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322433"/>
              </p:ext>
            </p:extLst>
          </p:nvPr>
        </p:nvGraphicFramePr>
        <p:xfrm>
          <a:off x="598064" y="1358872"/>
          <a:ext cx="8161700" cy="423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72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134583"/>
              </p:ext>
            </p:extLst>
          </p:nvPr>
        </p:nvGraphicFramePr>
        <p:xfrm>
          <a:off x="349358" y="1398680"/>
          <a:ext cx="8415297" cy="413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583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BELO JARDIM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68</Words>
  <Application>Microsoft Office PowerPoint</Application>
  <PresentationFormat>Personalizar</PresentationFormat>
  <Paragraphs>22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Jailson Antonio da Silva Filho</cp:lastModifiedBy>
  <cp:revision>121</cp:revision>
  <dcterms:created xsi:type="dcterms:W3CDTF">2017-06-28T23:09:23Z</dcterms:created>
  <dcterms:modified xsi:type="dcterms:W3CDTF">2018-07-10T12:28:56Z</dcterms:modified>
</cp:coreProperties>
</file>