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65" r:id="rId3"/>
    <p:sldId id="307" r:id="rId4"/>
    <p:sldId id="308" r:id="rId5"/>
    <p:sldId id="309" r:id="rId6"/>
    <p:sldId id="257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1722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3844" y="5356838"/>
            <a:ext cx="90282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chemeClr val="bg1"/>
                </a:solidFill>
              </a:rPr>
              <a:t>INDICE RECEBIMENTO NOTA EM ATRASO</a:t>
            </a:r>
            <a:endParaRPr lang="pt-BR" sz="66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43727" y="95003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52525" y="164333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Janeiro </a:t>
            </a:r>
            <a:r>
              <a:rPr lang="pt-BR" sz="5400" b="1" dirty="0" smtClean="0">
                <a:solidFill>
                  <a:srgbClr val="0070C0"/>
                </a:solidFill>
              </a:rPr>
              <a:t>à Junho </a:t>
            </a:r>
            <a:r>
              <a:rPr lang="pt-BR" sz="5400" b="1" dirty="0" smtClean="0">
                <a:solidFill>
                  <a:srgbClr val="0070C0"/>
                </a:solidFill>
              </a:rPr>
              <a:t>2018 </a:t>
            </a:r>
            <a:endParaRPr lang="pt-BR" sz="28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13044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138" y="270816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763919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42102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77539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6" t="41608" r="43691" b="23714"/>
          <a:stretch/>
        </p:blipFill>
        <p:spPr bwMode="auto">
          <a:xfrm>
            <a:off x="405597" y="1170788"/>
            <a:ext cx="9642168" cy="341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117781"/>
              </p:ext>
            </p:extLst>
          </p:nvPr>
        </p:nvGraphicFramePr>
        <p:xfrm>
          <a:off x="357678" y="4584495"/>
          <a:ext cx="11093908" cy="9612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9808"/>
                <a:gridCol w="590876"/>
                <a:gridCol w="3074267"/>
                <a:gridCol w="822088"/>
                <a:gridCol w="1104681"/>
                <a:gridCol w="1044736"/>
                <a:gridCol w="1181752"/>
                <a:gridCol w="687214"/>
                <a:gridCol w="1618486"/>
              </a:tblGrid>
              <a:tr h="1850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NOTA FISCAL</a:t>
                      </a:r>
                      <a:endParaRPr lang="pt-BR" sz="800" b="1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EMISSÃO</a:t>
                      </a:r>
                      <a:endParaRPr lang="pt-BR" sz="800" b="1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RAZÃO SOCIAL</a:t>
                      </a:r>
                      <a:endParaRPr lang="pt-BR" sz="800" b="1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 VALOR </a:t>
                      </a:r>
                      <a:endParaRPr lang="pt-BR" sz="800" b="1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DATA DE RECEBIMENTO</a:t>
                      </a:r>
                      <a:endParaRPr lang="pt-BR" sz="800" b="1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DATA DE VENCIMENTO</a:t>
                      </a:r>
                      <a:endParaRPr lang="pt-BR" sz="800" b="1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ORIGEM</a:t>
                      </a:r>
                      <a:endParaRPr lang="pt-BR" sz="800" b="1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COMPETÊNCIA</a:t>
                      </a:r>
                      <a:endParaRPr lang="pt-BR" sz="800" b="1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OBSERVAÇÃO</a:t>
                      </a:r>
                      <a:endParaRPr lang="pt-BR" sz="800" b="1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40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60007794201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26/05/2018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SEGURO DE VIDA MAPFRE - 02/2018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       1.274,82 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05/06/18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10/06/18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DEPARTAMENTO PESSOAL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JUNHO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ENTREGA FORA DO PRAZO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40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6279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15/05/18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WHITE MARTINS GASES INDUSTRIAIS NE LTDA</a:t>
                      </a:r>
                      <a:endParaRPr lang="fr-F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     18.590,00 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19/06/18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DEPOSITO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FABIO VARELA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MAIO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NF  SEM COMPETÊNCIA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40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7532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28/05/18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UM TELECOM SERV. DE TECNOLOGIA EM INTERNET LTDA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       1.860,00 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25/06/18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25/06/18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T.I./ANDRÉ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MAIO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NF RECEBIDA NO VENCIMENTO 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40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16610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28/05/18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UM TELECOM SERV. DE TECNOLOGIA EM INTERNET LTDA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               1.140,00 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25/06/18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25/06/18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T.I./ANDRÉ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MAIO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effectLst/>
                        </a:rPr>
                        <a:t>NF RECEBIDA NO VENCIMENTO </a:t>
                      </a:r>
                      <a:endParaRPr lang="pt-BR" sz="8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75204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118285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171228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Janeiro </a:t>
            </a:r>
            <a:r>
              <a:rPr lang="pt-BR" sz="5400" b="1" dirty="0">
                <a:solidFill>
                  <a:srgbClr val="0070C0"/>
                </a:solidFill>
              </a:rPr>
              <a:t>à</a:t>
            </a:r>
            <a:r>
              <a:rPr lang="pt-BR" sz="5400" b="1" dirty="0" smtClean="0">
                <a:solidFill>
                  <a:srgbClr val="0070C0"/>
                </a:solidFill>
              </a:rPr>
              <a:t> Junho </a:t>
            </a:r>
            <a:r>
              <a:rPr lang="pt-BR" sz="5400" b="1" dirty="0" smtClean="0">
                <a:solidFill>
                  <a:srgbClr val="0070C0"/>
                </a:solidFill>
              </a:rPr>
              <a:t>2018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11856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9566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835169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237837" y="52902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237837" y="407268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38672" r="43637" b="24002"/>
          <a:stretch/>
        </p:blipFill>
        <p:spPr bwMode="auto">
          <a:xfrm>
            <a:off x="18180" y="1011106"/>
            <a:ext cx="10029585" cy="330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901380"/>
              </p:ext>
            </p:extLst>
          </p:nvPr>
        </p:nvGraphicFramePr>
        <p:xfrm>
          <a:off x="205338" y="4391396"/>
          <a:ext cx="11460494" cy="1360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371"/>
                <a:gridCol w="615404"/>
                <a:gridCol w="2400753"/>
                <a:gridCol w="919725"/>
                <a:gridCol w="1280401"/>
                <a:gridCol w="1237571"/>
                <a:gridCol w="946776"/>
                <a:gridCol w="723607"/>
                <a:gridCol w="2605886"/>
              </a:tblGrid>
              <a:tr h="1009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</a:rPr>
                        <a:t>NOTA FISCAL</a:t>
                      </a:r>
                      <a:endParaRPr lang="pt-BR" sz="8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EMISSÃO</a:t>
                      </a:r>
                      <a:endParaRPr lang="pt-BR" sz="800" b="1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RAZÃO SOCIAL</a:t>
                      </a:r>
                      <a:endParaRPr lang="pt-BR" sz="800" b="1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VALOR</a:t>
                      </a:r>
                      <a:endParaRPr lang="pt-BR" sz="800" b="1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DATA DE RECEBIMENTO</a:t>
                      </a:r>
                      <a:endParaRPr lang="pt-BR" sz="800" b="1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DATA DE VENCIMENTO</a:t>
                      </a:r>
                      <a:endParaRPr lang="pt-BR" sz="800" b="1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ORIGEM</a:t>
                      </a:r>
                      <a:endParaRPr lang="pt-BR" sz="800" b="1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COMPETÊNCIA</a:t>
                      </a:r>
                      <a:endParaRPr lang="pt-BR" sz="800" b="1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OBSERVAÇÃO</a:t>
                      </a:r>
                      <a:endParaRPr lang="pt-BR" sz="800" b="1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009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48271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24/5/2018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FADE - FUNDAÇAO DE APOIO AO DESENVOLVIMENTO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525,00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05/06/18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</a:rPr>
                        <a:t>10/06/18</a:t>
                      </a:r>
                      <a:endParaRPr lang="pt-BR" sz="8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ADRIANA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NF  SEM COMPETÊNCIA, FOI CANCELADA EMITIU NOVA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009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972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6/6/2018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SL ENGENHARIA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5.750,00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11/06/18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25/06/18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ADRIANA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MAIO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NF CANCELADO E NÃO INFORMADA, SENDO SUBSTITUIDA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009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23023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05/06/2018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DPROSMED DISTRICUIDORA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410,00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15/06/18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05/07/18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ADRIANA  BEZERRA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JUNHO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NF SEM  ASSINATURA 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009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24451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12/06/2018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PHAMAMED COMERCIO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470,70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15/06/18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12/07/18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ADRIANA  BEZERRA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JUNHO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NF SEM  ASSINATURA 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009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16815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1/6/2018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UM TELECOM</a:t>
                      </a:r>
                      <a:endParaRPr lang="pt-BR" sz="8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494,00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</a:rPr>
                        <a:t>19/06/18</a:t>
                      </a:r>
                      <a:endParaRPr lang="pt-BR" sz="8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20/06/18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DANIELE BEZERRA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MAIO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effectLst/>
                        </a:rPr>
                        <a:t>NF CHEGOU NO DIA DO VENCIMENTO</a:t>
                      </a:r>
                      <a:endParaRPr lang="pt-BR" sz="8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414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7716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1/6/2018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UM TELECOM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806,00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</a:rPr>
                        <a:t>19/06/18</a:t>
                      </a:r>
                      <a:endParaRPr lang="pt-BR" sz="8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20/06/18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DANIELE BEZERRA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MAIO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NF CHEGOU NO DIA DO VENCIMENTO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009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6445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18/6/2018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SHC COMERCIO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880,00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</a:rPr>
                        <a:t>20/06/18</a:t>
                      </a:r>
                      <a:endParaRPr lang="pt-BR" sz="8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17/07/18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ADRIANA  BEZERRA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JUNHO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NF SEM  ASSINATURA 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009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623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14/6/2018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AGAPE-PE COMERCIO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1.264,80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</a:rPr>
                        <a:t>20/06/18</a:t>
                      </a:r>
                      <a:endParaRPr lang="pt-BR" sz="8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05/07/18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ADRIANA  BEZERRA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JUNHO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NF SEM  ASSINATURA 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009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2847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18/6/2018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A FREITAS DE OLIVEIRA PESSOA DE ANDRADE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440,00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20/06/18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18/07/18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ADRIANA  BEZERRA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JUNHO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NF SEM  ASSINATURA 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009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47338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4/6/2018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WHITE MARTINS GASES INDUSTRIAIS NE LTDA</a:t>
                      </a:r>
                      <a:endParaRPr lang="fr-F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107,38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20/06/18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02/07/18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ADRIANA  BEZERRA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JUNHO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effectLst/>
                        </a:rPr>
                        <a:t>NF SEM  ASSINATURA </a:t>
                      </a:r>
                      <a:endParaRPr lang="pt-BR" sz="8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0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" y="52902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977669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34391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32575" y="350295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Janeiro </a:t>
            </a:r>
            <a:r>
              <a:rPr lang="pt-BR" sz="5400" b="1" dirty="0">
                <a:solidFill>
                  <a:srgbClr val="0070C0"/>
                </a:solidFill>
              </a:rPr>
              <a:t>à</a:t>
            </a:r>
            <a:r>
              <a:rPr lang="pt-BR" sz="5400" b="1" dirty="0" smtClean="0">
                <a:solidFill>
                  <a:srgbClr val="0070C0"/>
                </a:solidFill>
              </a:rPr>
              <a:t> Junho </a:t>
            </a:r>
            <a:r>
              <a:rPr lang="pt-BR" sz="5400" b="1" dirty="0" smtClean="0">
                <a:solidFill>
                  <a:srgbClr val="0070C0"/>
                </a:solidFill>
              </a:rPr>
              <a:t>2018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40" y="3544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104566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253681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883" y="6272920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7189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25433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249712" y="52902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249712" y="407268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1" y="1195468"/>
            <a:ext cx="10827267" cy="324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33706"/>
              </p:ext>
            </p:extLst>
          </p:nvPr>
        </p:nvGraphicFramePr>
        <p:xfrm>
          <a:off x="252411" y="4441371"/>
          <a:ext cx="10939821" cy="14658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8102"/>
                <a:gridCol w="723462"/>
                <a:gridCol w="2589587"/>
                <a:gridCol w="658102"/>
                <a:gridCol w="1162947"/>
                <a:gridCol w="1126888"/>
                <a:gridCol w="892495"/>
                <a:gridCol w="730222"/>
                <a:gridCol w="2398016"/>
              </a:tblGrid>
              <a:tr h="1688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NOTA FISCAL</a:t>
                      </a:r>
                      <a:endParaRPr lang="pt-BR" sz="800" b="1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EMISSÃO</a:t>
                      </a:r>
                      <a:endParaRPr lang="pt-BR" sz="800" b="1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 RAZÃO SOCIAL </a:t>
                      </a:r>
                      <a:endParaRPr lang="pt-BR" sz="800" b="1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 VALOR </a:t>
                      </a:r>
                      <a:endParaRPr lang="pt-BR" sz="800" b="1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DATA DE RECEBIMENTO</a:t>
                      </a:r>
                      <a:endParaRPr lang="pt-BR" sz="800" b="1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DATA DE VENCIMENTO</a:t>
                      </a:r>
                      <a:endParaRPr lang="pt-BR" sz="800" b="1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ORIGEM</a:t>
                      </a:r>
                      <a:endParaRPr lang="pt-BR" sz="800" b="1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COMPETÊNCIA</a:t>
                      </a:r>
                      <a:endParaRPr lang="pt-BR" sz="800" b="1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SITUAÇÃO</a:t>
                      </a:r>
                      <a:endParaRPr lang="pt-BR" sz="800" b="1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</a:tr>
              <a:tr h="1611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14279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17/05/2018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COMERCIAL CARDOSO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            729,00 </a:t>
                      </a:r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06/06/18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17/06/2018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SALIANA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NF SEM COMPETÊNCIA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</a:tr>
              <a:tr h="1611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4723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01/06/2018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SERVHOST INTERNET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              66,66 </a:t>
                      </a:r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11/06/18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25/06/2018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SALIANA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JUNHO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NF  DIVERGENTE ENTRE ATESTO E COMPETÊNCIA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</a:tr>
              <a:tr h="1611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17275256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18/05/2018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CELPE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         4.489,86 </a:t>
                      </a:r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11/06/18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11/06/2018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SALIANA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MAIO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NF CHEGOU NA DATA DO VENCIMENTO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</a:tr>
              <a:tr h="1611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70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05/06/2018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IRLA RODRIGUES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            360,00 </a:t>
                      </a:r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11/06/18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DEPOSITO BANCARIO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SALIANA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JUNHO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effectLst/>
                        </a:rPr>
                        <a:t>NF  SEM CARIMBO E SEM BOLETO</a:t>
                      </a:r>
                      <a:endParaRPr lang="pt-BR" sz="800" b="0" i="0" u="none" strike="noStrike" dirty="0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</a:tr>
              <a:tr h="1611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13819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11/06/2018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MAPROS LTDA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         1.660,00 </a:t>
                      </a:r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15/06/2018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11/07/2018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SALIANA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NF  SEM COMPETENCIA E SEM CARTA DE CORREÇÃO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</a:tr>
              <a:tr h="1611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13818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11/06/2018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MAPROS LTDA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         1.236,00 </a:t>
                      </a:r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15/06/2018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11/07/2018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SALIANA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NF  SEM COMPETENCIA E SEM CARTA DE CORREÇÃO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</a:tr>
              <a:tr h="1611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783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15/06/2018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FARIAS ANALISES CLINICAS EIRELI EPP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       19.202,49 </a:t>
                      </a:r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25/06/2018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25/06/2018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SALIANA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MAIO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NF  RECEBIDA NO DIA DO VENCIMENTO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</a:tr>
              <a:tr h="1688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2812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11/06/2018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FUNDAÇÃO UNIV. DE DESENV. DE EXTENSAO E PESQUISA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         1.450,00 </a:t>
                      </a:r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25/06/2018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01/07/2018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SALIANA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JUNHO</a:t>
                      </a:r>
                      <a:endParaRPr lang="pt-BR" sz="800" b="0" i="0" u="none" strike="noStrike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effectLst/>
                        </a:rPr>
                        <a:t>NF  SEM COMPETENCIA E SEM CARTA DE CORREÇÃO</a:t>
                      </a:r>
                      <a:endParaRPr lang="pt-BR" sz="800" b="0" i="0" u="none" strike="noStrike" dirty="0">
                        <a:effectLst/>
                        <a:latin typeface="Calibri"/>
                      </a:endParaRPr>
                    </a:p>
                  </a:txBody>
                  <a:tcPr marL="6502" marR="6502" marT="650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39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95539" y="520780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Janeiro </a:t>
            </a:r>
            <a:r>
              <a:rPr lang="pt-BR" sz="5400" b="1" dirty="0">
                <a:solidFill>
                  <a:srgbClr val="0070C0"/>
                </a:solidFill>
              </a:rPr>
              <a:t>à</a:t>
            </a:r>
            <a:r>
              <a:rPr lang="pt-BR" sz="5400" b="1" dirty="0" smtClean="0">
                <a:solidFill>
                  <a:srgbClr val="0070C0"/>
                </a:solidFill>
              </a:rPr>
              <a:t> </a:t>
            </a:r>
            <a:r>
              <a:rPr lang="pt-BR" sz="5400" b="1" dirty="0" smtClean="0">
                <a:solidFill>
                  <a:srgbClr val="0070C0"/>
                </a:solidFill>
              </a:rPr>
              <a:t>Junh</a:t>
            </a:r>
            <a:r>
              <a:rPr lang="pt-BR" sz="5400" b="1" dirty="0" smtClean="0">
                <a:solidFill>
                  <a:srgbClr val="0070C0"/>
                </a:solidFill>
              </a:rPr>
              <a:t>o </a:t>
            </a:r>
            <a:r>
              <a:rPr lang="pt-BR" sz="5400" b="1" dirty="0" smtClean="0">
                <a:solidFill>
                  <a:srgbClr val="0070C0"/>
                </a:solidFill>
              </a:rPr>
              <a:t>2018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74" y="1614872"/>
            <a:ext cx="9822634" cy="280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605139"/>
              </p:ext>
            </p:extLst>
          </p:nvPr>
        </p:nvGraphicFramePr>
        <p:xfrm>
          <a:off x="205439" y="4593813"/>
          <a:ext cx="10515599" cy="42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58"/>
                <a:gridCol w="2120715"/>
                <a:gridCol w="851991"/>
                <a:gridCol w="1159911"/>
                <a:gridCol w="1194639"/>
                <a:gridCol w="685297"/>
                <a:gridCol w="935337"/>
                <a:gridCol w="2796751"/>
              </a:tblGrid>
              <a:tr h="1459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EMISSÃO</a:t>
                      </a:r>
                      <a:endParaRPr lang="pt-BR" sz="900" b="1" i="0" u="none" strike="noStrike" dirty="0">
                        <a:effectLst/>
                        <a:latin typeface="Calibri"/>
                      </a:endParaRPr>
                    </a:p>
                  </a:txBody>
                  <a:tcPr marL="6949" marR="6949" marT="6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RAZÃO SOCIAL</a:t>
                      </a:r>
                      <a:endParaRPr lang="pt-BR" sz="900" b="1" i="0" u="none" strike="noStrike">
                        <a:effectLst/>
                        <a:latin typeface="Calibri"/>
                      </a:endParaRPr>
                    </a:p>
                  </a:txBody>
                  <a:tcPr marL="6949" marR="6949" marT="6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 VALOR </a:t>
                      </a:r>
                      <a:endParaRPr lang="pt-BR" sz="900" b="1" i="0" u="none" strike="noStrike">
                        <a:effectLst/>
                        <a:latin typeface="Calibri"/>
                      </a:endParaRPr>
                    </a:p>
                  </a:txBody>
                  <a:tcPr marL="6949" marR="6949" marT="6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DATA DE RECEBIMENTO</a:t>
                      </a:r>
                      <a:endParaRPr lang="pt-BR" sz="900" b="1" i="0" u="none" strike="noStrike">
                        <a:effectLst/>
                        <a:latin typeface="Calibri"/>
                      </a:endParaRPr>
                    </a:p>
                  </a:txBody>
                  <a:tcPr marL="6949" marR="6949" marT="6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DATA DE VENCIMENTO</a:t>
                      </a:r>
                      <a:endParaRPr lang="pt-BR" sz="900" b="1" i="0" u="none" strike="noStrike">
                        <a:effectLst/>
                        <a:latin typeface="Calibri"/>
                      </a:endParaRPr>
                    </a:p>
                  </a:txBody>
                  <a:tcPr marL="6949" marR="6949" marT="6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ORIGEM</a:t>
                      </a:r>
                      <a:endParaRPr lang="pt-BR" sz="900" b="1" i="0" u="none" strike="noStrike">
                        <a:effectLst/>
                        <a:latin typeface="Calibri"/>
                      </a:endParaRPr>
                    </a:p>
                  </a:txBody>
                  <a:tcPr marL="6949" marR="6949" marT="6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COMPETÊNCIA</a:t>
                      </a:r>
                      <a:endParaRPr lang="pt-BR" sz="900" b="1" i="0" u="none" strike="noStrike">
                        <a:effectLst/>
                        <a:latin typeface="Calibri"/>
                      </a:endParaRPr>
                    </a:p>
                  </a:txBody>
                  <a:tcPr marL="6949" marR="6949" marT="6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SITUAÇÃO</a:t>
                      </a:r>
                      <a:endParaRPr lang="pt-BR" sz="900" b="1" i="0" u="none" strike="noStrike">
                        <a:effectLst/>
                        <a:latin typeface="Calibri"/>
                      </a:endParaRPr>
                    </a:p>
                  </a:txBody>
                  <a:tcPr marL="6949" marR="6949" marT="6949" marB="0" anchor="b"/>
                </a:tc>
              </a:tr>
              <a:tr h="1459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20/06/2018</a:t>
                      </a:r>
                      <a:endParaRPr lang="pt-BR" sz="900" b="0" i="0" u="none" strike="noStrike">
                        <a:effectLst/>
                        <a:latin typeface="Calibri"/>
                      </a:endParaRPr>
                    </a:p>
                  </a:txBody>
                  <a:tcPr marL="6949" marR="6949" marT="69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R M SIQUEIRA DISTRIBUIDORA DE GAS LTDA</a:t>
                      </a:r>
                      <a:endParaRPr lang="pt-BR" sz="900" b="0" i="0" u="none" strike="noStrike">
                        <a:effectLst/>
                        <a:latin typeface="Calibri"/>
                      </a:endParaRPr>
                    </a:p>
                  </a:txBody>
                  <a:tcPr marL="6949" marR="6949" marT="69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                  210,00 </a:t>
                      </a:r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6949" marR="6949" marT="6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25/06/18</a:t>
                      </a:r>
                      <a:endParaRPr lang="pt-BR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6949" marR="6949" marT="6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DEPOSITO BANCARIO</a:t>
                      </a:r>
                      <a:endParaRPr lang="pt-BR" sz="900" b="0" i="0" u="none" strike="noStrike">
                        <a:effectLst/>
                        <a:latin typeface="Calibri"/>
                      </a:endParaRPr>
                    </a:p>
                  </a:txBody>
                  <a:tcPr marL="6949" marR="6949" marT="6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JOAO PEIXOTO</a:t>
                      </a:r>
                      <a:endParaRPr lang="pt-BR" sz="900" b="0" i="0" u="none" strike="noStrike">
                        <a:effectLst/>
                        <a:latin typeface="Calibri"/>
                      </a:endParaRPr>
                    </a:p>
                  </a:txBody>
                  <a:tcPr marL="6949" marR="6949" marT="6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JUNHO</a:t>
                      </a:r>
                      <a:endParaRPr lang="pt-BR" sz="900" b="0" i="0" u="none" strike="noStrike">
                        <a:effectLst/>
                        <a:latin typeface="Calibri"/>
                      </a:endParaRPr>
                    </a:p>
                  </a:txBody>
                  <a:tcPr marL="6949" marR="6949" marT="69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NF SEM ATESTO - DEVOLVIDA PARA ASSINATURA E CARIMBO</a:t>
                      </a:r>
                      <a:endParaRPr lang="pt-BR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6949" marR="6949" marT="694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70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93456" y="-1129085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5285394" y="5810177"/>
            <a:ext cx="7239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0943" y="3175684"/>
            <a:ext cx="206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Obrigado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488</Words>
  <Application>Microsoft Office PowerPoint</Application>
  <PresentationFormat>Personalizar</PresentationFormat>
  <Paragraphs>247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Silvania Severina Martins Souza</cp:lastModifiedBy>
  <cp:revision>87</cp:revision>
  <dcterms:created xsi:type="dcterms:W3CDTF">2017-06-28T23:09:23Z</dcterms:created>
  <dcterms:modified xsi:type="dcterms:W3CDTF">2018-07-10T13:14:36Z</dcterms:modified>
</cp:coreProperties>
</file>