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6" r:id="rId3"/>
    <p:sldId id="320" r:id="rId4"/>
    <p:sldId id="324" r:id="rId5"/>
    <p:sldId id="307" r:id="rId6"/>
    <p:sldId id="305" r:id="rId7"/>
    <p:sldId id="308" r:id="rId8"/>
    <p:sldId id="321" r:id="rId9"/>
    <p:sldId id="309" r:id="rId10"/>
    <p:sldId id="311" r:id="rId11"/>
    <p:sldId id="313" r:id="rId12"/>
    <p:sldId id="314" r:id="rId13"/>
    <p:sldId id="315" r:id="rId14"/>
    <p:sldId id="317" r:id="rId15"/>
    <p:sldId id="322" r:id="rId16"/>
    <p:sldId id="318" r:id="rId17"/>
    <p:sldId id="319" r:id="rId18"/>
    <p:sldId id="257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508" autoAdjust="0"/>
    <p:restoredTop sz="98055" autoAdjust="0"/>
  </p:normalViewPr>
  <p:slideViewPr>
    <p:cSldViewPr snapToGrid="0">
      <p:cViewPr>
        <p:scale>
          <a:sx n="116" d="100"/>
          <a:sy n="116" d="100"/>
        </p:scale>
        <p:origin x="-10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759594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156" y="2842591"/>
            <a:ext cx="7820462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77504" y="5559287"/>
            <a:ext cx="936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</a:rPr>
              <a:t>Indicadores DH </a:t>
            </a:r>
            <a:r>
              <a:rPr lang="pt-BR" sz="6000" b="1" dirty="0" smtClean="0">
                <a:solidFill>
                  <a:schemeClr val="bg1"/>
                </a:solidFill>
              </a:rPr>
              <a:t>– Maio/2018</a:t>
            </a:r>
            <a:endParaRPr lang="pt-BR" sz="6000" b="1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69" y="5681192"/>
            <a:ext cx="1567237" cy="77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711" y="34592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87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047533" y="337053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047533" y="691419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86484" y="786035"/>
            <a:ext cx="7596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100" b="1" dirty="0">
                <a:solidFill>
                  <a:srgbClr val="0070C0"/>
                </a:solidFill>
              </a:rPr>
              <a:t>% </a:t>
            </a:r>
            <a:r>
              <a:rPr lang="pt-BR" sz="4100" b="1" dirty="0" smtClean="0">
                <a:solidFill>
                  <a:srgbClr val="0070C0"/>
                </a:solidFill>
              </a:rPr>
              <a:t>Movimentações Mensais</a:t>
            </a:r>
            <a:endParaRPr lang="pt-BR" sz="4100" b="1" dirty="0">
              <a:solidFill>
                <a:srgbClr val="0070C0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560" y="228679"/>
            <a:ext cx="1567237" cy="77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59" y="2027836"/>
            <a:ext cx="10875430" cy="2403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2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25679" y="2570411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Indicadores – UPAE Arruda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765" y="7514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070587" y="377602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070587" y="731968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614" y="269228"/>
            <a:ext cx="1567237" cy="77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99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4522" y="7742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39045" y="542117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Variação do Quadro de Pessoal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115" y="846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080112" y="31092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080112" y="66529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069904" y="4734982"/>
            <a:ext cx="7193399" cy="52322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numCol="1" rtlCol="0">
            <a:spAutoFit/>
          </a:bodyPr>
          <a:lstStyle/>
          <a:p>
            <a:r>
              <a:rPr lang="pt-BR" sz="1400" b="1" u="sng" dirty="0"/>
              <a:t>Comentários sobre diferenças do Custo Total entre as folhas de </a:t>
            </a:r>
            <a:r>
              <a:rPr lang="pt-BR" sz="1400" b="1" u="sng" dirty="0" err="1" smtClean="0"/>
              <a:t>Abr</a:t>
            </a:r>
            <a:r>
              <a:rPr lang="pt-BR" sz="1400" b="1" u="sng" dirty="0" smtClean="0"/>
              <a:t>/18 </a:t>
            </a:r>
            <a:r>
              <a:rPr lang="pt-BR" sz="1400" b="1" u="sng" dirty="0"/>
              <a:t>x </a:t>
            </a:r>
            <a:r>
              <a:rPr lang="pt-BR" sz="1400" b="1" u="sng" dirty="0" smtClean="0"/>
              <a:t>Maio/18</a:t>
            </a:r>
            <a:r>
              <a:rPr lang="pt-BR" sz="1400" dirty="0"/>
              <a:t>: </a:t>
            </a:r>
          </a:p>
          <a:p>
            <a:r>
              <a:rPr lang="pt-BR" sz="1400" dirty="0"/>
              <a:t>Variações financeiras da folha dentro da normalidade mensal </a:t>
            </a:r>
            <a:r>
              <a:rPr lang="pt-BR" sz="1400" dirty="0" smtClean="0"/>
              <a:t>(4%)</a:t>
            </a:r>
            <a:endParaRPr lang="pt-BR" sz="14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689" y="202553"/>
            <a:ext cx="1567237" cy="77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9" y="1856075"/>
            <a:ext cx="10804736" cy="229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0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33045" y="197925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482" y="55858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87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0909304" y="358319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0909304" y="712685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01947" y="594732"/>
            <a:ext cx="74598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100" b="1" dirty="0">
                <a:solidFill>
                  <a:srgbClr val="0070C0"/>
                </a:solidFill>
              </a:rPr>
              <a:t>% </a:t>
            </a:r>
            <a:r>
              <a:rPr lang="pt-BR" sz="4100" b="1" dirty="0" smtClean="0">
                <a:solidFill>
                  <a:srgbClr val="0070C0"/>
                </a:solidFill>
              </a:rPr>
              <a:t>Movimentações Mensais</a:t>
            </a:r>
            <a:endParaRPr lang="pt-BR" sz="4100" b="1" dirty="0">
              <a:solidFill>
                <a:srgbClr val="0070C0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331" y="249945"/>
            <a:ext cx="1567237" cy="77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65" y="2003988"/>
            <a:ext cx="10143704" cy="2377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26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25679" y="2570411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Indicadores – UPAE Belo Jardim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546" y="87757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0994368" y="390218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0994368" y="744584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395" y="281844"/>
            <a:ext cx="1567237" cy="77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3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pt-BR" dirty="0"/>
              <a:t>Segurança Patrimonial (164h)</a:t>
            </a:r>
          </a:p>
          <a:p>
            <a:pPr marL="285750" indent="-285750">
              <a:buFontTx/>
              <a:buChar char="-"/>
            </a:pPr>
            <a:r>
              <a:rPr lang="pt-BR" dirty="0"/>
              <a:t>Bloco Cirúrgico (160h)</a:t>
            </a: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22813" y="371400"/>
            <a:ext cx="70216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 smtClean="0">
                <a:solidFill>
                  <a:srgbClr val="0070C0"/>
                </a:solidFill>
              </a:rPr>
              <a:t>Status Banco </a:t>
            </a:r>
            <a:r>
              <a:rPr lang="pt-BR" sz="4500" b="1" dirty="0">
                <a:solidFill>
                  <a:srgbClr val="0070C0"/>
                </a:solidFill>
              </a:rPr>
              <a:t>de Horas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445" y="55858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026267" y="358319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026267" y="712685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85349" y="1654402"/>
            <a:ext cx="7193399" cy="47705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t-BR" sz="2500" dirty="0" smtClean="0">
                <a:solidFill>
                  <a:srgbClr val="C00000"/>
                </a:solidFill>
              </a:rPr>
              <a:t>Em atualização</a:t>
            </a:r>
            <a:endParaRPr lang="pt-BR" sz="2500" dirty="0" smtClean="0">
              <a:solidFill>
                <a:srgbClr val="C00000"/>
              </a:solidFill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294" y="249945"/>
            <a:ext cx="1567237" cy="77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59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617" y="-3205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31289" y="318824"/>
            <a:ext cx="75856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Variação do Quadro de Pessoal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1332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047533" y="31578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047533" y="67015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377" y="307838"/>
            <a:ext cx="1567237" cy="77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75" y="1924831"/>
            <a:ext cx="10261971" cy="2292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72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9615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546" y="77124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87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0994368" y="379585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0994368" y="733951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01947" y="594732"/>
            <a:ext cx="6626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100" b="1" dirty="0">
                <a:solidFill>
                  <a:srgbClr val="0070C0"/>
                </a:solidFill>
              </a:rPr>
              <a:t>% </a:t>
            </a:r>
            <a:r>
              <a:rPr lang="pt-BR" sz="4100" b="1" dirty="0" smtClean="0">
                <a:solidFill>
                  <a:srgbClr val="0070C0"/>
                </a:solidFill>
              </a:rPr>
              <a:t>Movimentações Mensais</a:t>
            </a:r>
            <a:endParaRPr lang="pt-BR" sz="4100" b="1" dirty="0">
              <a:solidFill>
                <a:srgbClr val="0070C0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395" y="271211"/>
            <a:ext cx="1567237" cy="77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19" y="2097088"/>
            <a:ext cx="11940853" cy="2588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81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93456" y="-1129085"/>
            <a:ext cx="13023606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118346" y="5794295"/>
            <a:ext cx="6207003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0943" y="3175684"/>
            <a:ext cx="2500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Obrigada!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1352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6126706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906715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135227"/>
            <a:ext cx="834985" cy="4357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11" y="2743200"/>
            <a:ext cx="930492" cy="1297897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233" y="2933164"/>
            <a:ext cx="1567237" cy="77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4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525679" y="2570411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070C0"/>
                </a:solidFill>
              </a:rPr>
              <a:t>Indicadores - HMR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990" y="18944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0965812" y="491902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0965812" y="846268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839" y="383528"/>
            <a:ext cx="1567237" cy="77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53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22813" y="371400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 smtClean="0">
                <a:solidFill>
                  <a:srgbClr val="0070C0"/>
                </a:solidFill>
              </a:rPr>
              <a:t>Status Banco </a:t>
            </a:r>
            <a:r>
              <a:rPr lang="pt-BR" sz="4500" b="1" dirty="0">
                <a:solidFill>
                  <a:srgbClr val="0070C0"/>
                </a:solidFill>
              </a:rPr>
              <a:t>de Horas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440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814861" y="4303471"/>
            <a:ext cx="7193399" cy="52322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numCol="2" rtlCol="0">
            <a:spAutoFit/>
          </a:bodyPr>
          <a:lstStyle/>
          <a:p>
            <a:r>
              <a:rPr lang="pt-BR" sz="1400" b="1" u="sng" dirty="0" smtClean="0"/>
              <a:t>Comentários</a:t>
            </a:r>
            <a:r>
              <a:rPr lang="pt-BR" sz="1400" dirty="0" smtClean="0"/>
              <a:t>: </a:t>
            </a:r>
          </a:p>
          <a:p>
            <a:r>
              <a:rPr lang="pt-BR" sz="1400" dirty="0" smtClean="0"/>
              <a:t>Os 5 setores mais críticos são: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809418" y="4891302"/>
            <a:ext cx="3540910" cy="73866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1400" dirty="0" smtClean="0"/>
              <a:t>Farmácia (361:53)</a:t>
            </a:r>
          </a:p>
          <a:p>
            <a:pPr marL="285750" indent="-285750">
              <a:buFontTx/>
              <a:buChar char="-"/>
            </a:pPr>
            <a:r>
              <a:rPr lang="pt-BR" sz="1400" dirty="0" smtClean="0"/>
              <a:t>Aloj. Conjunto (353:48)</a:t>
            </a:r>
          </a:p>
          <a:p>
            <a:pPr marL="285750" indent="-285750">
              <a:buFontTx/>
              <a:buChar char="-"/>
            </a:pPr>
            <a:r>
              <a:rPr lang="pt-BR" sz="1400" dirty="0" smtClean="0"/>
              <a:t>Contabilidade (347:41) 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5467350" y="4896750"/>
            <a:ext cx="3540910" cy="73866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1400" dirty="0" smtClean="0"/>
              <a:t>Emergência (279:59)</a:t>
            </a:r>
          </a:p>
          <a:p>
            <a:pPr marL="285750" indent="-285750">
              <a:buFontTx/>
              <a:buChar char="-"/>
            </a:pPr>
            <a:r>
              <a:rPr lang="pt-BR" sz="1400" dirty="0" smtClean="0"/>
              <a:t>CPN/PPP (246:41</a:t>
            </a:r>
            <a:r>
              <a:rPr lang="pt-BR" sz="1400" dirty="0" smtClean="0"/>
              <a:t>)</a:t>
            </a:r>
          </a:p>
          <a:p>
            <a:endParaRPr lang="pt-BR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08" y="1756702"/>
            <a:ext cx="10739355" cy="2298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289" y="526403"/>
            <a:ext cx="1567237" cy="77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tângulo 18"/>
          <p:cNvSpPr/>
          <p:nvPr/>
        </p:nvSpPr>
        <p:spPr>
          <a:xfrm>
            <a:off x="10965812" y="491902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10965812" y="846268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413687" y="2298356"/>
            <a:ext cx="7702378" cy="873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 smtClean="0"/>
              <a:t>Em revisão com a GCINET</a:t>
            </a:r>
            <a:endParaRPr lang="pt-BR" sz="2500" b="1" dirty="0"/>
          </a:p>
        </p:txBody>
      </p:sp>
    </p:spTree>
    <p:extLst>
      <p:ext uri="{BB962C8B-B14F-4D97-AF65-F5344CB8AC3E}">
        <p14:creationId xmlns:p14="http://schemas.microsoft.com/office/powerpoint/2010/main" val="34487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2147" y="-24492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pt-BR" dirty="0"/>
              <a:t>Segurança Patrimonial (164h)</a:t>
            </a:r>
          </a:p>
          <a:p>
            <a:pPr marL="285750" indent="-285750">
              <a:buFontTx/>
              <a:buChar char="-"/>
            </a:pPr>
            <a:r>
              <a:rPr lang="pt-BR" dirty="0"/>
              <a:t>Bloco Cirúrgico (160h)</a:t>
            </a: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22813" y="259262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 smtClean="0">
                <a:solidFill>
                  <a:srgbClr val="0070C0"/>
                </a:solidFill>
              </a:rPr>
              <a:t>Status Banco </a:t>
            </a:r>
            <a:r>
              <a:rPr lang="pt-BR" sz="4500" b="1" dirty="0">
                <a:solidFill>
                  <a:srgbClr val="0070C0"/>
                </a:solidFill>
              </a:rPr>
              <a:t>de Horas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265" y="1418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0880087" y="4442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0880087" y="7986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63069" y="1077217"/>
            <a:ext cx="10825270" cy="4493538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numCol="1" rtlCol="0">
            <a:spAutoFit/>
          </a:bodyPr>
          <a:lstStyle/>
          <a:p>
            <a:r>
              <a:rPr lang="pt-BR" sz="2000" b="1" u="sng" dirty="0" smtClean="0"/>
              <a:t>Ações corretivas em andamento</a:t>
            </a:r>
            <a:r>
              <a:rPr lang="pt-BR" sz="2000" dirty="0" smtClean="0"/>
              <a:t>: </a:t>
            </a:r>
          </a:p>
          <a:p>
            <a:endParaRPr lang="pt-BR" sz="1400" dirty="0"/>
          </a:p>
          <a:p>
            <a:pPr marL="285750" indent="-285750">
              <a:buFont typeface="Wingdings" pitchFamily="2" charset="2"/>
              <a:buChar char="§"/>
            </a:pPr>
            <a:r>
              <a:rPr lang="pt-BR" sz="1400" b="1" dirty="0"/>
              <a:t>Farmácia </a:t>
            </a:r>
            <a:r>
              <a:rPr lang="pt-BR" sz="1400" dirty="0" smtClean="0"/>
              <a:t> </a:t>
            </a:r>
          </a:p>
          <a:p>
            <a:r>
              <a:rPr lang="pt-BR" sz="1400" dirty="0"/>
              <a:t> </a:t>
            </a:r>
            <a:r>
              <a:rPr lang="pt-BR" sz="1400" dirty="0" smtClean="0"/>
              <a:t>      - </a:t>
            </a:r>
            <a:r>
              <a:rPr lang="pt-B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Até 31/07</a:t>
            </a:r>
            <a:r>
              <a:rPr lang="pt-BR" sz="1400" dirty="0" smtClean="0"/>
              <a:t>: Definir e aplicar cronograma de compensação de horas;</a:t>
            </a:r>
          </a:p>
          <a:p>
            <a:r>
              <a:rPr lang="pt-BR" sz="1400" dirty="0"/>
              <a:t> </a:t>
            </a:r>
            <a:r>
              <a:rPr lang="pt-BR" sz="1400" dirty="0" smtClean="0"/>
              <a:t>      - </a:t>
            </a:r>
            <a:r>
              <a:rPr lang="pt-B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Até 06/05</a:t>
            </a:r>
            <a:r>
              <a:rPr lang="pt-BR" sz="1400" dirty="0" smtClean="0"/>
              <a:t>: Até Entregar CI a cada colaborador  para dar ciência das regras e da aplicação das punições disciplinares;</a:t>
            </a:r>
          </a:p>
          <a:p>
            <a:r>
              <a:rPr lang="pt-BR" sz="1400" dirty="0"/>
              <a:t> </a:t>
            </a:r>
            <a:r>
              <a:rPr lang="pt-BR" sz="1400" dirty="0" smtClean="0"/>
              <a:t>      - </a:t>
            </a:r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partir de </a:t>
            </a:r>
            <a:r>
              <a:rPr lang="pt-B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07/05</a:t>
            </a:r>
            <a:r>
              <a:rPr lang="pt-BR" sz="1400" dirty="0"/>
              <a:t>: aplicar advertência para os colaboradores que fizerem horas extras, sem autorização da </a:t>
            </a:r>
            <a:r>
              <a:rPr lang="pt-BR" sz="1400" dirty="0" smtClean="0"/>
              <a:t>coordenação.</a:t>
            </a:r>
          </a:p>
          <a:p>
            <a:endParaRPr lang="pt-BR" sz="14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pt-BR" sz="1400" b="1" dirty="0" smtClean="0"/>
              <a:t>Alojamento Conjunto</a:t>
            </a:r>
          </a:p>
          <a:p>
            <a:r>
              <a:rPr lang="pt-BR" sz="1400" dirty="0"/>
              <a:t> </a:t>
            </a:r>
            <a:r>
              <a:rPr lang="pt-BR" sz="1400" dirty="0" smtClean="0"/>
              <a:t>     - Até 21/05: contratações de Téc. de Enfermagem, para adequar ao dimensionamento das demandas;</a:t>
            </a:r>
          </a:p>
          <a:p>
            <a:r>
              <a:rPr lang="pt-BR" sz="1400" dirty="0" smtClean="0"/>
              <a:t>      - Até 30/06: programação de folgas para as Enfermeiras.</a:t>
            </a:r>
          </a:p>
          <a:p>
            <a:endParaRPr lang="pt-BR" sz="14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pt-BR" sz="1400" b="1" dirty="0"/>
              <a:t>Contabilidade </a:t>
            </a:r>
          </a:p>
          <a:p>
            <a:r>
              <a:rPr lang="pt-BR" sz="1400" dirty="0" smtClean="0"/>
              <a:t>        - Em definição das ações de redução</a:t>
            </a:r>
          </a:p>
          <a:p>
            <a:endParaRPr lang="pt-BR" sz="1400" dirty="0"/>
          </a:p>
          <a:p>
            <a:pPr marL="285750" indent="-285750">
              <a:buFont typeface="Wingdings" pitchFamily="2" charset="2"/>
              <a:buChar char="§"/>
            </a:pPr>
            <a:r>
              <a:rPr lang="pt-BR" sz="1400" b="1" dirty="0" smtClean="0"/>
              <a:t>Emergência / CPN / PPP</a:t>
            </a:r>
            <a:endParaRPr lang="pt-BR" sz="1400" b="1" dirty="0"/>
          </a:p>
          <a:p>
            <a:r>
              <a:rPr lang="pt-BR" sz="1400" dirty="0" smtClean="0"/>
              <a:t>       </a:t>
            </a:r>
            <a:r>
              <a:rPr lang="pt-BR" sz="1400" dirty="0"/>
              <a:t>- Até </a:t>
            </a:r>
            <a:r>
              <a:rPr lang="pt-BR" sz="1400" dirty="0" smtClean="0"/>
              <a:t>30/07: </a:t>
            </a:r>
            <a:r>
              <a:rPr lang="pt-BR" sz="1400" dirty="0"/>
              <a:t>programação de folgas para as </a:t>
            </a:r>
            <a:r>
              <a:rPr lang="pt-BR" sz="1400" dirty="0" smtClean="0"/>
              <a:t>Téc. Enfermagem e Enfermeiras</a:t>
            </a:r>
            <a:r>
              <a:rPr lang="pt-BR" sz="1400" dirty="0"/>
              <a:t>.</a:t>
            </a:r>
            <a:endParaRPr lang="pt-BR" sz="1400" dirty="0" smtClean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 smtClean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114" y="335903"/>
            <a:ext cx="1567237" cy="77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02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29254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03652" y="509461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070C0"/>
                </a:solidFill>
              </a:rPr>
              <a:t>Variação do Quadro de Pessoal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615" y="7514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013437" y="377602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013437" y="731968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2585334" y="4588333"/>
            <a:ext cx="7193399" cy="52322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numCol="1" rtlCol="0">
            <a:spAutoFit/>
          </a:bodyPr>
          <a:lstStyle/>
          <a:p>
            <a:r>
              <a:rPr lang="pt-BR" sz="1400" b="1" u="sng" dirty="0" smtClean="0"/>
              <a:t>Comentários sobre diferenças do Custo Total entre as folhas de </a:t>
            </a:r>
            <a:r>
              <a:rPr lang="pt-BR" sz="1400" b="1" u="sng" dirty="0" err="1" smtClean="0"/>
              <a:t>Abr</a:t>
            </a:r>
            <a:r>
              <a:rPr lang="pt-BR" sz="1400" b="1" u="sng" dirty="0" smtClean="0"/>
              <a:t>/18 x Mai/18</a:t>
            </a:r>
            <a:r>
              <a:rPr lang="pt-BR" sz="1400" dirty="0" smtClean="0"/>
              <a:t>: </a:t>
            </a:r>
          </a:p>
          <a:p>
            <a:r>
              <a:rPr lang="pt-BR" sz="1400" dirty="0" smtClean="0"/>
              <a:t>Variações financeiras da folha dentro da normalidade mensal (3,5%)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464" y="269228"/>
            <a:ext cx="1567237" cy="77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29" y="1812913"/>
            <a:ext cx="10198201" cy="2337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6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594732"/>
            <a:ext cx="109259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100" b="1" dirty="0">
                <a:solidFill>
                  <a:srgbClr val="0070C0"/>
                </a:solidFill>
              </a:rPr>
              <a:t>% </a:t>
            </a:r>
            <a:r>
              <a:rPr lang="pt-BR" sz="4100" b="1" dirty="0" smtClean="0">
                <a:solidFill>
                  <a:srgbClr val="0070C0"/>
                </a:solidFill>
              </a:rPr>
              <a:t>Movimentações Mensais</a:t>
            </a:r>
            <a:endParaRPr lang="pt-BR" sz="41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15" y="24659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0937237" y="549052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0937237" y="903418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64" y="440678"/>
            <a:ext cx="1567237" cy="77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42" y="2266122"/>
            <a:ext cx="10466490" cy="2266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19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525679" y="2570411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070C0"/>
                </a:solidFill>
              </a:rPr>
              <a:t>Indicadores – UPAE Arcoverde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215" y="7514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0861037" y="377602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0861037" y="731968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064" y="269228"/>
            <a:ext cx="1567237" cy="77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9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2146" y="-24492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pt-BR" dirty="0"/>
              <a:t>Segurança Patrimonial (164h)</a:t>
            </a:r>
          </a:p>
          <a:p>
            <a:pPr marL="285750" indent="-285750">
              <a:buFontTx/>
              <a:buChar char="-"/>
            </a:pPr>
            <a:r>
              <a:rPr lang="pt-BR" dirty="0"/>
              <a:t>Bloco Cirúrgico (160h)</a:t>
            </a: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22813" y="371400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 smtClean="0">
                <a:solidFill>
                  <a:srgbClr val="0070C0"/>
                </a:solidFill>
              </a:rPr>
              <a:t>Status Banco </a:t>
            </a:r>
            <a:r>
              <a:rPr lang="pt-BR" sz="4500" b="1" dirty="0">
                <a:solidFill>
                  <a:srgbClr val="0070C0"/>
                </a:solidFill>
              </a:rPr>
              <a:t>de Horas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913" y="34592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0983735" y="337053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0983735" y="691419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762" y="228679"/>
            <a:ext cx="1567237" cy="77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58" y="1697801"/>
            <a:ext cx="10720609" cy="226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31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9615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505720" y="484969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070C0"/>
                </a:solidFill>
              </a:rPr>
              <a:t>Variação do Quadro de Pessoal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738" y="6649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090065" y="262622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090065" y="616988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87" y="260578"/>
            <a:ext cx="1567237" cy="77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16" y="1983018"/>
            <a:ext cx="10655424" cy="2399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0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2272</TotalTime>
  <Words>316</Words>
  <Application>Microsoft Office PowerPoint</Application>
  <PresentationFormat>Personalizar</PresentationFormat>
  <Paragraphs>55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Ana America</cp:lastModifiedBy>
  <cp:revision>227</cp:revision>
  <dcterms:created xsi:type="dcterms:W3CDTF">2017-06-28T23:09:23Z</dcterms:created>
  <dcterms:modified xsi:type="dcterms:W3CDTF">2018-06-14T17:22:41Z</dcterms:modified>
</cp:coreProperties>
</file>