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04" r:id="rId2"/>
    <p:sldId id="305" r:id="rId3"/>
    <p:sldId id="310" r:id="rId4"/>
    <p:sldId id="312" r:id="rId5"/>
    <p:sldId id="323" r:id="rId6"/>
    <p:sldId id="317" r:id="rId7"/>
    <p:sldId id="308" r:id="rId8"/>
    <p:sldId id="306" r:id="rId9"/>
    <p:sldId id="319" r:id="rId10"/>
    <p:sldId id="321" r:id="rId11"/>
    <p:sldId id="324" r:id="rId12"/>
    <p:sldId id="325" r:id="rId13"/>
    <p:sldId id="307" r:id="rId14"/>
    <p:sldId id="322" r:id="rId15"/>
    <p:sldId id="257" r:id="rId16"/>
  </p:sldIdLst>
  <p:sldSz cx="12192000" cy="6858000"/>
  <p:notesSz cx="7104063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81" autoAdjust="0"/>
    <p:restoredTop sz="97331" autoAdjust="0"/>
  </p:normalViewPr>
  <p:slideViewPr>
    <p:cSldViewPr snapToGrid="0">
      <p:cViewPr>
        <p:scale>
          <a:sx n="100" d="100"/>
          <a:sy n="100" d="100"/>
        </p:scale>
        <p:origin x="1164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na.vilaca.HMR\Documents\FATURAMENTO%202018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10.0.0.3\financeiro$\Hugo%20Amorim\Financeiro\Fechamentos\2018\05-%20Contas%20&#224;%20pagar%20-%20posi&#231;&#227;o%20mai.1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Plan2!$Z$10</c:f>
              <c:strCache>
                <c:ptCount val="1"/>
                <c:pt idx="0">
                  <c:v>Janeiro</c:v>
                </c:pt>
              </c:strCache>
            </c:strRef>
          </c:tx>
          <c:invertIfNegative val="0"/>
          <c:cat>
            <c:strRef>
              <c:f>Plan2!$AA$9:$AC$9</c:f>
              <c:strCache>
                <c:ptCount val="3"/>
                <c:pt idx="0">
                  <c:v>Altas</c:v>
                </c:pt>
                <c:pt idx="1">
                  <c:v>Apresentação</c:v>
                </c:pt>
                <c:pt idx="2">
                  <c:v>Aprovação</c:v>
                </c:pt>
              </c:strCache>
            </c:strRef>
          </c:cat>
          <c:val>
            <c:numRef>
              <c:f>Plan2!$AA$10:$AC$10</c:f>
              <c:numCache>
                <c:formatCode>General</c:formatCode>
                <c:ptCount val="3"/>
                <c:pt idx="0">
                  <c:v>501</c:v>
                </c:pt>
                <c:pt idx="1">
                  <c:v>815</c:v>
                </c:pt>
                <c:pt idx="2">
                  <c:v>815</c:v>
                </c:pt>
              </c:numCache>
            </c:numRef>
          </c:val>
        </c:ser>
        <c:ser>
          <c:idx val="1"/>
          <c:order val="1"/>
          <c:tx>
            <c:strRef>
              <c:f>Plan2!$Z$11</c:f>
              <c:strCache>
                <c:ptCount val="1"/>
                <c:pt idx="0">
                  <c:v>Fevereiro</c:v>
                </c:pt>
              </c:strCache>
            </c:strRef>
          </c:tx>
          <c:invertIfNegative val="0"/>
          <c:cat>
            <c:strRef>
              <c:f>Plan2!$AA$9:$AC$9</c:f>
              <c:strCache>
                <c:ptCount val="3"/>
                <c:pt idx="0">
                  <c:v>Altas</c:v>
                </c:pt>
                <c:pt idx="1">
                  <c:v>Apresentação</c:v>
                </c:pt>
                <c:pt idx="2">
                  <c:v>Aprovação</c:v>
                </c:pt>
              </c:strCache>
            </c:strRef>
          </c:cat>
          <c:val>
            <c:numRef>
              <c:f>Plan2!$AA$11:$AC$11</c:f>
              <c:numCache>
                <c:formatCode>General</c:formatCode>
                <c:ptCount val="3"/>
                <c:pt idx="0">
                  <c:v>503</c:v>
                </c:pt>
                <c:pt idx="1">
                  <c:v>523</c:v>
                </c:pt>
                <c:pt idx="2">
                  <c:v>560</c:v>
                </c:pt>
              </c:numCache>
            </c:numRef>
          </c:val>
        </c:ser>
        <c:ser>
          <c:idx val="2"/>
          <c:order val="2"/>
          <c:tx>
            <c:strRef>
              <c:f>Plan2!$Z$12</c:f>
              <c:strCache>
                <c:ptCount val="1"/>
                <c:pt idx="0">
                  <c:v>Março</c:v>
                </c:pt>
              </c:strCache>
            </c:strRef>
          </c:tx>
          <c:invertIfNegative val="0"/>
          <c:cat>
            <c:strRef>
              <c:f>Plan2!$AA$9:$AC$9</c:f>
              <c:strCache>
                <c:ptCount val="3"/>
                <c:pt idx="0">
                  <c:v>Altas</c:v>
                </c:pt>
                <c:pt idx="1">
                  <c:v>Apresentação</c:v>
                </c:pt>
                <c:pt idx="2">
                  <c:v>Aprovação</c:v>
                </c:pt>
              </c:strCache>
            </c:strRef>
          </c:cat>
          <c:val>
            <c:numRef>
              <c:f>Plan2!$AA$12:$AC$12</c:f>
              <c:numCache>
                <c:formatCode>General</c:formatCode>
                <c:ptCount val="3"/>
                <c:pt idx="0">
                  <c:v>543</c:v>
                </c:pt>
                <c:pt idx="1">
                  <c:v>523</c:v>
                </c:pt>
                <c:pt idx="2">
                  <c:v>560</c:v>
                </c:pt>
              </c:numCache>
            </c:numRef>
          </c:val>
        </c:ser>
        <c:ser>
          <c:idx val="3"/>
          <c:order val="3"/>
          <c:tx>
            <c:strRef>
              <c:f>Plan2!$Z$13</c:f>
              <c:strCache>
                <c:ptCount val="1"/>
                <c:pt idx="0">
                  <c:v>Abril</c:v>
                </c:pt>
              </c:strCache>
            </c:strRef>
          </c:tx>
          <c:invertIfNegative val="0"/>
          <c:cat>
            <c:strRef>
              <c:f>Plan2!$AA$9:$AC$9</c:f>
              <c:strCache>
                <c:ptCount val="3"/>
                <c:pt idx="0">
                  <c:v>Altas</c:v>
                </c:pt>
                <c:pt idx="1">
                  <c:v>Apresentação</c:v>
                </c:pt>
                <c:pt idx="2">
                  <c:v>Aprovação</c:v>
                </c:pt>
              </c:strCache>
            </c:strRef>
          </c:cat>
          <c:val>
            <c:numRef>
              <c:f>Plan2!$AA$13:$AC$13</c:f>
              <c:numCache>
                <c:formatCode>General</c:formatCode>
                <c:ptCount val="3"/>
                <c:pt idx="0">
                  <c:v>656</c:v>
                </c:pt>
                <c:pt idx="1">
                  <c:v>661</c:v>
                </c:pt>
                <c:pt idx="2">
                  <c:v>661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7517696"/>
        <c:axId val="117798016"/>
      </c:barChart>
      <c:catAx>
        <c:axId val="117517696"/>
        <c:scaling>
          <c:orientation val="minMax"/>
        </c:scaling>
        <c:delete val="0"/>
        <c:axPos val="b"/>
        <c:majorTickMark val="out"/>
        <c:minorTickMark val="none"/>
        <c:tickLblPos val="nextTo"/>
        <c:crossAx val="117798016"/>
        <c:crosses val="autoZero"/>
        <c:auto val="1"/>
        <c:lblAlgn val="ctr"/>
        <c:lblOffset val="100"/>
        <c:noMultiLvlLbl val="0"/>
      </c:catAx>
      <c:valAx>
        <c:axId val="117798016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17517696"/>
        <c:crosses val="autoZero"/>
        <c:crossBetween val="between"/>
      </c:valAx>
      <c:spPr>
        <a:noFill/>
        <a:ln>
          <a:noFill/>
        </a:ln>
      </c:spPr>
    </c:plotArea>
    <c:legend>
      <c:legendPos val="r"/>
      <c:layout/>
      <c:overlay val="0"/>
    </c:legend>
    <c:plotVisOnly val="1"/>
    <c:dispBlanksAs val="gap"/>
    <c:showDLblsOverMax val="0"/>
  </c:chart>
  <c:spPr>
    <a:noFill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BR" dirty="0"/>
              <a:t>Posição</a:t>
            </a:r>
            <a:r>
              <a:rPr lang="pt-BR" baseline="0" dirty="0"/>
              <a:t> de Vencidos</a:t>
            </a:r>
            <a:endParaRPr lang="pt-BR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3877129947078515"/>
          <c:y val="0.15313684747739867"/>
          <c:w val="0.82460450191186008"/>
          <c:h val="0.5777216389617964"/>
        </c:manualLayout>
      </c:layout>
      <c:lineChart>
        <c:grouping val="standard"/>
        <c:varyColors val="0"/>
        <c:ser>
          <c:idx val="0"/>
          <c:order val="0"/>
          <c:tx>
            <c:strRef>
              <c:f>'[05- Contas à pagar - posição mai.18.xlsx]Contas à pagar'!$M$5</c:f>
              <c:strCache>
                <c:ptCount val="1"/>
                <c:pt idx="0">
                  <c:v>HMR</c:v>
                </c:pt>
              </c:strCache>
            </c:strRef>
          </c:tx>
          <c:marker>
            <c:symbol val="none"/>
          </c:marker>
          <c:cat>
            <c:strRef>
              <c:f>'[05- Contas à pagar - posição mai.18.xlsx]Contas à pagar'!$N$4:$R$4</c:f>
              <c:strCache>
                <c:ptCount val="5"/>
                <c:pt idx="0">
                  <c:v>Janeiro</c:v>
                </c:pt>
                <c:pt idx="1">
                  <c:v>Fevereiro</c:v>
                </c:pt>
                <c:pt idx="2">
                  <c:v>Março </c:v>
                </c:pt>
                <c:pt idx="3">
                  <c:v>Abril </c:v>
                </c:pt>
                <c:pt idx="4">
                  <c:v>Maio</c:v>
                </c:pt>
              </c:strCache>
            </c:strRef>
          </c:cat>
          <c:val>
            <c:numRef>
              <c:f>'[05- Contas à pagar - posição mai.18.xlsx]Contas à pagar'!$N$5:$R$5</c:f>
              <c:numCache>
                <c:formatCode>_-* #,##0_-;\-* #,##0_-;_-* "-"??_-;_-@_-</c:formatCode>
                <c:ptCount val="5"/>
                <c:pt idx="0">
                  <c:v>1084979</c:v>
                </c:pt>
                <c:pt idx="1">
                  <c:v>1031644</c:v>
                </c:pt>
                <c:pt idx="2">
                  <c:v>805096</c:v>
                </c:pt>
                <c:pt idx="3">
                  <c:v>893744</c:v>
                </c:pt>
                <c:pt idx="4">
                  <c:v>807295.72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'[05- Contas à pagar - posição mai.18.xlsx]Contas à pagar'!$M$6</c:f>
              <c:strCache>
                <c:ptCount val="1"/>
                <c:pt idx="0">
                  <c:v>UPAE Arcoverde</c:v>
                </c:pt>
              </c:strCache>
            </c:strRef>
          </c:tx>
          <c:marker>
            <c:symbol val="none"/>
          </c:marker>
          <c:cat>
            <c:strRef>
              <c:f>'[05- Contas à pagar - posição mai.18.xlsx]Contas à pagar'!$N$4:$R$4</c:f>
              <c:strCache>
                <c:ptCount val="5"/>
                <c:pt idx="0">
                  <c:v>Janeiro</c:v>
                </c:pt>
                <c:pt idx="1">
                  <c:v>Fevereiro</c:v>
                </c:pt>
                <c:pt idx="2">
                  <c:v>Março </c:v>
                </c:pt>
                <c:pt idx="3">
                  <c:v>Abril </c:v>
                </c:pt>
                <c:pt idx="4">
                  <c:v>Maio</c:v>
                </c:pt>
              </c:strCache>
            </c:strRef>
          </c:cat>
          <c:val>
            <c:numRef>
              <c:f>'[05- Contas à pagar - posição mai.18.xlsx]Contas à pagar'!$N$6:$R$6</c:f>
              <c:numCache>
                <c:formatCode>_-* #,##0_-;\-* #,##0_-;_-* "-"??_-;_-@_-</c:formatCode>
                <c:ptCount val="5"/>
                <c:pt idx="0">
                  <c:v>232119</c:v>
                </c:pt>
                <c:pt idx="1">
                  <c:v>221043</c:v>
                </c:pt>
                <c:pt idx="2">
                  <c:v>229136</c:v>
                </c:pt>
                <c:pt idx="3">
                  <c:v>357312</c:v>
                </c:pt>
                <c:pt idx="4">
                  <c:v>276367.74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'[05- Contas à pagar - posição mai.18.xlsx]Contas à pagar'!$M$7</c:f>
              <c:strCache>
                <c:ptCount val="1"/>
                <c:pt idx="0">
                  <c:v>UPAE Arruda</c:v>
                </c:pt>
              </c:strCache>
            </c:strRef>
          </c:tx>
          <c:marker>
            <c:symbol val="none"/>
          </c:marker>
          <c:cat>
            <c:strRef>
              <c:f>'[05- Contas à pagar - posição mai.18.xlsx]Contas à pagar'!$N$4:$R$4</c:f>
              <c:strCache>
                <c:ptCount val="5"/>
                <c:pt idx="0">
                  <c:v>Janeiro</c:v>
                </c:pt>
                <c:pt idx="1">
                  <c:v>Fevereiro</c:v>
                </c:pt>
                <c:pt idx="2">
                  <c:v>Março </c:v>
                </c:pt>
                <c:pt idx="3">
                  <c:v>Abril </c:v>
                </c:pt>
                <c:pt idx="4">
                  <c:v>Maio</c:v>
                </c:pt>
              </c:strCache>
            </c:strRef>
          </c:cat>
          <c:val>
            <c:numRef>
              <c:f>'[05- Contas à pagar - posição mai.18.xlsx]Contas à pagar'!$N$7:$R$7</c:f>
              <c:numCache>
                <c:formatCode>_-* #,##0_-;\-* #,##0_-;_-* "-"??_-;_-@_-</c:formatCode>
                <c:ptCount val="5"/>
                <c:pt idx="0">
                  <c:v>151237</c:v>
                </c:pt>
                <c:pt idx="1">
                  <c:v>99402</c:v>
                </c:pt>
                <c:pt idx="2">
                  <c:v>160170</c:v>
                </c:pt>
                <c:pt idx="3">
                  <c:v>42101</c:v>
                </c:pt>
                <c:pt idx="4">
                  <c:v>84415.44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'[05- Contas à pagar - posição mai.18.xlsx]Contas à pagar'!$M$8</c:f>
              <c:strCache>
                <c:ptCount val="1"/>
                <c:pt idx="0">
                  <c:v>UPAE Belo Jardim</c:v>
                </c:pt>
              </c:strCache>
            </c:strRef>
          </c:tx>
          <c:marker>
            <c:symbol val="none"/>
          </c:marker>
          <c:cat>
            <c:strRef>
              <c:f>'[05- Contas à pagar - posição mai.18.xlsx]Contas à pagar'!$N$4:$R$4</c:f>
              <c:strCache>
                <c:ptCount val="5"/>
                <c:pt idx="0">
                  <c:v>Janeiro</c:v>
                </c:pt>
                <c:pt idx="1">
                  <c:v>Fevereiro</c:v>
                </c:pt>
                <c:pt idx="2">
                  <c:v>Março </c:v>
                </c:pt>
                <c:pt idx="3">
                  <c:v>Abril </c:v>
                </c:pt>
                <c:pt idx="4">
                  <c:v>Maio</c:v>
                </c:pt>
              </c:strCache>
            </c:strRef>
          </c:cat>
          <c:val>
            <c:numRef>
              <c:f>'[05- Contas à pagar - posição mai.18.xlsx]Contas à pagar'!$N$8:$R$8</c:f>
              <c:numCache>
                <c:formatCode>_-* #,##0_-;\-* #,##0_-;_-* "-"??_-;_-@_-</c:formatCode>
                <c:ptCount val="5"/>
                <c:pt idx="0">
                  <c:v>254918</c:v>
                </c:pt>
                <c:pt idx="1">
                  <c:v>250792</c:v>
                </c:pt>
                <c:pt idx="2">
                  <c:v>254721</c:v>
                </c:pt>
                <c:pt idx="3">
                  <c:v>411365</c:v>
                </c:pt>
                <c:pt idx="4">
                  <c:v>317289.32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3370496"/>
        <c:axId val="123380480"/>
      </c:lineChart>
      <c:catAx>
        <c:axId val="123370496"/>
        <c:scaling>
          <c:orientation val="minMax"/>
        </c:scaling>
        <c:delete val="0"/>
        <c:axPos val="b"/>
        <c:majorTickMark val="none"/>
        <c:minorTickMark val="none"/>
        <c:tickLblPos val="nextTo"/>
        <c:crossAx val="123380480"/>
        <c:crosses val="autoZero"/>
        <c:auto val="1"/>
        <c:lblAlgn val="ctr"/>
        <c:lblOffset val="100"/>
        <c:noMultiLvlLbl val="0"/>
      </c:catAx>
      <c:valAx>
        <c:axId val="123380480"/>
        <c:scaling>
          <c:orientation val="minMax"/>
        </c:scaling>
        <c:delete val="0"/>
        <c:axPos val="l"/>
        <c:numFmt formatCode="_-* #,##0_-;\-* #,##0_-;_-* &quot;-&quot;??_-;_-@_-" sourceLinked="1"/>
        <c:majorTickMark val="none"/>
        <c:minorTickMark val="none"/>
        <c:tickLblPos val="nextTo"/>
        <c:spPr>
          <a:ln w="9525">
            <a:noFill/>
          </a:ln>
        </c:spPr>
        <c:crossAx val="123370496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765FB2DF-5472-4027-8925-332787C570CA}" type="datetimeFigureOut">
              <a:rPr lang="pt-BR" smtClean="0"/>
              <a:t>14/06/2018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B85B8B99-E31D-421E-8778-049645796B1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60520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B8B99-E31D-421E-8778-049645796B1E}" type="slidenum">
              <a:rPr lang="pt-BR" smtClean="0"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88911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B8B99-E31D-421E-8778-049645796B1E}" type="slidenum">
              <a:rPr lang="pt-BR" smtClean="0"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18214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B8B99-E31D-421E-8778-049645796B1E}" type="slidenum">
              <a:rPr lang="pt-BR" smtClean="0"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74536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3239C-21C2-4F19-9AA0-26B5BE984ACF}" type="datetimeFigureOut">
              <a:rPr lang="pt-BR" smtClean="0"/>
              <a:t>14/06/2018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E87AB-F212-4B2F-BB13-CBFC4908FBD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94929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3239C-21C2-4F19-9AA0-26B5BE984ACF}" type="datetimeFigureOut">
              <a:rPr lang="pt-BR" smtClean="0"/>
              <a:t>14/06/2018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E87AB-F212-4B2F-BB13-CBFC4908FBD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5826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3239C-21C2-4F19-9AA0-26B5BE984ACF}" type="datetimeFigureOut">
              <a:rPr lang="pt-BR" smtClean="0"/>
              <a:t>14/06/2018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E87AB-F212-4B2F-BB13-CBFC4908FBD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64220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3239C-21C2-4F19-9AA0-26B5BE984ACF}" type="datetimeFigureOut">
              <a:rPr lang="pt-BR" smtClean="0"/>
              <a:t>14/06/2018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E87AB-F212-4B2F-BB13-CBFC4908FBD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83915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3239C-21C2-4F19-9AA0-26B5BE984ACF}" type="datetimeFigureOut">
              <a:rPr lang="pt-BR" smtClean="0"/>
              <a:t>14/06/2018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E87AB-F212-4B2F-BB13-CBFC4908FBD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63752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3239C-21C2-4F19-9AA0-26B5BE984ACF}" type="datetimeFigureOut">
              <a:rPr lang="pt-BR" smtClean="0"/>
              <a:t>14/06/2018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E87AB-F212-4B2F-BB13-CBFC4908FBD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58933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3239C-21C2-4F19-9AA0-26B5BE984ACF}" type="datetimeFigureOut">
              <a:rPr lang="pt-BR" smtClean="0"/>
              <a:t>14/06/2018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E87AB-F212-4B2F-BB13-CBFC4908FBD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98663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3239C-21C2-4F19-9AA0-26B5BE984ACF}" type="datetimeFigureOut">
              <a:rPr lang="pt-BR" smtClean="0"/>
              <a:t>14/06/2018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E87AB-F212-4B2F-BB13-CBFC4908FBD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71692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3239C-21C2-4F19-9AA0-26B5BE984ACF}" type="datetimeFigureOut">
              <a:rPr lang="pt-BR" smtClean="0"/>
              <a:t>14/06/2018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E87AB-F212-4B2F-BB13-CBFC4908FBD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81725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3239C-21C2-4F19-9AA0-26B5BE984ACF}" type="datetimeFigureOut">
              <a:rPr lang="pt-BR" smtClean="0"/>
              <a:t>14/06/2018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E87AB-F212-4B2F-BB13-CBFC4908FBD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388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3239C-21C2-4F19-9AA0-26B5BE984ACF}" type="datetimeFigureOut">
              <a:rPr lang="pt-BR" smtClean="0"/>
              <a:t>14/06/2018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E87AB-F212-4B2F-BB13-CBFC4908FBD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46980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3239C-21C2-4F19-9AA0-26B5BE984ACF}" type="datetimeFigureOut">
              <a:rPr lang="pt-BR" smtClean="0"/>
              <a:t>14/06/2018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E87AB-F212-4B2F-BB13-CBFC4908FBD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7426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2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1.png"/><Relationship Id="rId11" Type="http://schemas.openxmlformats.org/officeDocument/2006/relationships/oleObject" Target="../embeddings/Planilha_do_Microsoft_Excel_97-20034.xls"/><Relationship Id="rId5" Type="http://schemas.openxmlformats.org/officeDocument/2006/relationships/image" Target="../media/image10.png"/><Relationship Id="rId10" Type="http://schemas.openxmlformats.org/officeDocument/2006/relationships/image" Target="../media/image20.emf"/><Relationship Id="rId4" Type="http://schemas.openxmlformats.org/officeDocument/2006/relationships/image" Target="../media/image9.png"/><Relationship Id="rId9" Type="http://schemas.openxmlformats.org/officeDocument/2006/relationships/oleObject" Target="../embeddings/Planilha_do_Microsoft_Excel_97-20033.xls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23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1.png"/><Relationship Id="rId11" Type="http://schemas.openxmlformats.org/officeDocument/2006/relationships/oleObject" Target="../embeddings/Planilha_do_Microsoft_Excel_97-20036.xls"/><Relationship Id="rId5" Type="http://schemas.openxmlformats.org/officeDocument/2006/relationships/image" Target="../media/image10.png"/><Relationship Id="rId10" Type="http://schemas.openxmlformats.org/officeDocument/2006/relationships/image" Target="../media/image22.emf"/><Relationship Id="rId4" Type="http://schemas.openxmlformats.org/officeDocument/2006/relationships/image" Target="../media/image9.png"/><Relationship Id="rId9" Type="http://schemas.openxmlformats.org/officeDocument/2006/relationships/oleObject" Target="../embeddings/Planilha_do_Microsoft_Excel_97-20035.xls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25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1.png"/><Relationship Id="rId11" Type="http://schemas.openxmlformats.org/officeDocument/2006/relationships/oleObject" Target="../embeddings/Planilha_do_Microsoft_Excel_97-20038.xls"/><Relationship Id="rId5" Type="http://schemas.openxmlformats.org/officeDocument/2006/relationships/image" Target="../media/image10.png"/><Relationship Id="rId10" Type="http://schemas.openxmlformats.org/officeDocument/2006/relationships/image" Target="../media/image24.emf"/><Relationship Id="rId4" Type="http://schemas.openxmlformats.org/officeDocument/2006/relationships/image" Target="../media/image9.png"/><Relationship Id="rId9" Type="http://schemas.openxmlformats.org/officeDocument/2006/relationships/oleObject" Target="../embeddings/Planilha_do_Microsoft_Excel_97-20037.xls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7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12" Type="http://schemas.openxmlformats.org/officeDocument/2006/relationships/oleObject" Target="../embeddings/Planilha_do_Microsoft_Excel_97-200310.xls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0.png"/><Relationship Id="rId11" Type="http://schemas.openxmlformats.org/officeDocument/2006/relationships/image" Target="../media/image26.emf"/><Relationship Id="rId5" Type="http://schemas.openxmlformats.org/officeDocument/2006/relationships/image" Target="../media/image9.png"/><Relationship Id="rId10" Type="http://schemas.openxmlformats.org/officeDocument/2006/relationships/oleObject" Target="../embeddings/Planilha_do_Microsoft_Excel_97-20039.xls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29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1.png"/><Relationship Id="rId11" Type="http://schemas.openxmlformats.org/officeDocument/2006/relationships/oleObject" Target="../embeddings/Planilha_do_Microsoft_Excel_97-200312.xls"/><Relationship Id="rId5" Type="http://schemas.openxmlformats.org/officeDocument/2006/relationships/image" Target="../media/image10.png"/><Relationship Id="rId10" Type="http://schemas.openxmlformats.org/officeDocument/2006/relationships/image" Target="../media/image28.emf"/><Relationship Id="rId4" Type="http://schemas.openxmlformats.org/officeDocument/2006/relationships/image" Target="../media/image9.png"/><Relationship Id="rId9" Type="http://schemas.openxmlformats.org/officeDocument/2006/relationships/oleObject" Target="../embeddings/Planilha_do_Microsoft_Excel_97-200311.xls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11" Type="http://schemas.openxmlformats.org/officeDocument/2006/relationships/image" Target="../media/image7.emf"/><Relationship Id="rId5" Type="http://schemas.openxmlformats.org/officeDocument/2006/relationships/image" Target="../media/image10.png"/><Relationship Id="rId10" Type="http://schemas.openxmlformats.org/officeDocument/2006/relationships/package" Target="../embeddings/Planilha_do_Microsoft_Excel1.xlsx"/><Relationship Id="rId4" Type="http://schemas.openxmlformats.org/officeDocument/2006/relationships/image" Target="../media/image9.png"/><Relationship Id="rId9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5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png"/><Relationship Id="rId11" Type="http://schemas.openxmlformats.org/officeDocument/2006/relationships/package" Target="../embeddings/Planilha_do_Microsoft_Excel3.xlsx"/><Relationship Id="rId5" Type="http://schemas.openxmlformats.org/officeDocument/2006/relationships/image" Target="../media/image10.png"/><Relationship Id="rId10" Type="http://schemas.openxmlformats.org/officeDocument/2006/relationships/image" Target="../media/image14.emf"/><Relationship Id="rId4" Type="http://schemas.openxmlformats.org/officeDocument/2006/relationships/image" Target="../media/image9.png"/><Relationship Id="rId9" Type="http://schemas.openxmlformats.org/officeDocument/2006/relationships/package" Target="../embeddings/Planilha_do_Microsoft_Excel2.xlsx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png"/><Relationship Id="rId11" Type="http://schemas.openxmlformats.org/officeDocument/2006/relationships/image" Target="../media/image16.emf"/><Relationship Id="rId5" Type="http://schemas.openxmlformats.org/officeDocument/2006/relationships/image" Target="../media/image9.png"/><Relationship Id="rId10" Type="http://schemas.openxmlformats.org/officeDocument/2006/relationships/package" Target="../embeddings/Planilha_do_Microsoft_Excel4.xlsx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.png"/><Relationship Id="rId11" Type="http://schemas.openxmlformats.org/officeDocument/2006/relationships/chart" Target="../charts/chart2.xml"/><Relationship Id="rId5" Type="http://schemas.openxmlformats.org/officeDocument/2006/relationships/image" Target="../media/image10.png"/><Relationship Id="rId10" Type="http://schemas.openxmlformats.org/officeDocument/2006/relationships/image" Target="../media/image17.emf"/><Relationship Id="rId4" Type="http://schemas.openxmlformats.org/officeDocument/2006/relationships/image" Target="../media/image9.png"/><Relationship Id="rId9" Type="http://schemas.openxmlformats.org/officeDocument/2006/relationships/package" Target="../embeddings/Planilha_do_Microsoft_Excel5.xlsx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9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.png"/><Relationship Id="rId11" Type="http://schemas.openxmlformats.org/officeDocument/2006/relationships/oleObject" Target="../embeddings/Planilha_do_Microsoft_Excel_97-20032.xls"/><Relationship Id="rId5" Type="http://schemas.openxmlformats.org/officeDocument/2006/relationships/image" Target="../media/image10.png"/><Relationship Id="rId10" Type="http://schemas.openxmlformats.org/officeDocument/2006/relationships/image" Target="../media/image18.emf"/><Relationship Id="rId4" Type="http://schemas.openxmlformats.org/officeDocument/2006/relationships/image" Target="../media/image9.png"/><Relationship Id="rId9" Type="http://schemas.openxmlformats.org/officeDocument/2006/relationships/oleObject" Target="../embeddings/Planilha_do_Microsoft_Excel_97-20031.xls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119" y="-720718"/>
            <a:ext cx="7699513" cy="5133008"/>
          </a:xfrm>
          <a:prstGeom prst="rect">
            <a:avLst/>
          </a:prstGeom>
        </p:spPr>
      </p:pic>
      <p:pic>
        <p:nvPicPr>
          <p:cNvPr id="1030" name="Picture 6" descr="http://www.hcp.org.br/images/upaearruda/upae-arru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307" y="3299790"/>
            <a:ext cx="6759594" cy="380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hcp.org.br/images/layout/imagem-upae-arcoverde-extern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156" y="2842591"/>
            <a:ext cx="7820462" cy="43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hcp.org.br/images/layout/upae-padre-assis-neves-belo-jardi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688" y="-261611"/>
            <a:ext cx="6374996" cy="3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-745106" y="-715616"/>
            <a:ext cx="13525500" cy="4031088"/>
          </a:xfrm>
          <a:prstGeom prst="rect">
            <a:avLst/>
          </a:prstGeom>
          <a:solidFill>
            <a:srgbClr val="92D05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/>
          <p:cNvSpPr/>
          <p:nvPr/>
        </p:nvSpPr>
        <p:spPr>
          <a:xfrm>
            <a:off x="-542559" y="3315472"/>
            <a:ext cx="13023606" cy="4522872"/>
          </a:xfrm>
          <a:prstGeom prst="rect">
            <a:avLst/>
          </a:prstGeom>
          <a:solidFill>
            <a:srgbClr val="0070C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345440" y="5036665"/>
            <a:ext cx="8870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 smtClean="0">
                <a:solidFill>
                  <a:schemeClr val="bg1"/>
                </a:solidFill>
              </a:rPr>
              <a:t>Apresentação Mensal Financeiro </a:t>
            </a:r>
            <a:endParaRPr lang="pt-BR" sz="4800" b="1" dirty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599" y="3920065"/>
            <a:ext cx="2068191" cy="1947597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8107681" y="5929355"/>
            <a:ext cx="3674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 smtClean="0">
                <a:solidFill>
                  <a:schemeClr val="bg1"/>
                </a:solidFill>
              </a:rPr>
              <a:t>Maio de 2018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64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2" y="5680794"/>
            <a:ext cx="6148145" cy="35436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2" y="6035160"/>
            <a:ext cx="6148145" cy="40953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301947" y="337744"/>
            <a:ext cx="10925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 smtClean="0">
                <a:solidFill>
                  <a:srgbClr val="0070C0"/>
                </a:solidFill>
              </a:rPr>
              <a:t>Idade do Contas a Pagar Vencidas</a:t>
            </a:r>
            <a:endParaRPr lang="pt-BR" sz="4800" b="1" dirty="0">
              <a:solidFill>
                <a:srgbClr val="0070C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765" y="332316"/>
            <a:ext cx="1180090" cy="11600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763" y="425191"/>
            <a:ext cx="1064270" cy="99967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733" y="5909306"/>
            <a:ext cx="2051901" cy="40398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511" y="5900785"/>
            <a:ext cx="834986" cy="452791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308" y="5680794"/>
            <a:ext cx="899850" cy="81852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748" y="5909306"/>
            <a:ext cx="834985" cy="435750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11451587" y="634777"/>
            <a:ext cx="1070613" cy="35436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15" name="Retângulo 14"/>
          <p:cNvSpPr/>
          <p:nvPr/>
        </p:nvSpPr>
        <p:spPr>
          <a:xfrm>
            <a:off x="11451587" y="989143"/>
            <a:ext cx="1070613" cy="40953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301947" y="1307677"/>
            <a:ext cx="1952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UPAE Arcoverde</a:t>
            </a:r>
            <a:endParaRPr lang="pt-BR" b="1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6096000" y="1333411"/>
            <a:ext cx="1952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UPAE Belo Jardim</a:t>
            </a:r>
            <a:endParaRPr lang="pt-BR" b="1" dirty="0"/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5425636"/>
              </p:ext>
            </p:extLst>
          </p:nvPr>
        </p:nvGraphicFramePr>
        <p:xfrm>
          <a:off x="402311" y="1831958"/>
          <a:ext cx="5343525" cy="357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4" name="Planilha" r:id="rId9" imgW="5343386" imgH="3571836" progId="Excel.Sheet.8">
                  <p:embed/>
                </p:oleObj>
              </mc:Choice>
              <mc:Fallback>
                <p:oleObj name="Planilha" r:id="rId9" imgW="5343386" imgH="3571836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02311" y="1831958"/>
                        <a:ext cx="5343525" cy="3571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8839498"/>
              </p:ext>
            </p:extLst>
          </p:nvPr>
        </p:nvGraphicFramePr>
        <p:xfrm>
          <a:off x="6096000" y="1813498"/>
          <a:ext cx="5343525" cy="357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5" name="Planilha" r:id="rId11" imgW="5343386" imgH="3571836" progId="Excel.Sheet.8">
                  <p:embed/>
                </p:oleObj>
              </mc:Choice>
              <mc:Fallback>
                <p:oleObj name="Planilha" r:id="rId11" imgW="5343386" imgH="3571836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096000" y="1813498"/>
                        <a:ext cx="5343525" cy="3571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435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2" y="5680794"/>
            <a:ext cx="6148145" cy="35436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2" y="6035160"/>
            <a:ext cx="6148145" cy="40953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301947" y="510518"/>
            <a:ext cx="10925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 smtClean="0">
                <a:solidFill>
                  <a:srgbClr val="0070C0"/>
                </a:solidFill>
              </a:rPr>
              <a:t>Encargos Financeiros</a:t>
            </a:r>
            <a:endParaRPr lang="pt-BR" sz="4800" b="1" dirty="0">
              <a:solidFill>
                <a:srgbClr val="0070C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765" y="332316"/>
            <a:ext cx="1180090" cy="11600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763" y="425191"/>
            <a:ext cx="1064270" cy="99967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733" y="5909306"/>
            <a:ext cx="2051901" cy="40398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511" y="5900785"/>
            <a:ext cx="834986" cy="452791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308" y="5680794"/>
            <a:ext cx="899850" cy="81852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748" y="5909306"/>
            <a:ext cx="834985" cy="435750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11451587" y="634777"/>
            <a:ext cx="1070613" cy="35436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15" name="Retângulo 14"/>
          <p:cNvSpPr/>
          <p:nvPr/>
        </p:nvSpPr>
        <p:spPr>
          <a:xfrm>
            <a:off x="11451587" y="989143"/>
            <a:ext cx="1070613" cy="40953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17" name="Retângulo 16"/>
          <p:cNvSpPr/>
          <p:nvPr/>
        </p:nvSpPr>
        <p:spPr>
          <a:xfrm>
            <a:off x="1921119" y="3136033"/>
            <a:ext cx="5024393" cy="1057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2902857" y="3241734"/>
            <a:ext cx="4024147" cy="187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301947" y="1289210"/>
            <a:ext cx="1193800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HMR</a:t>
            </a:r>
            <a:endParaRPr lang="pt-BR" b="1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5992291" y="1280227"/>
            <a:ext cx="200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UPAE Arruda</a:t>
            </a:r>
            <a:endParaRPr lang="pt-BR" b="1" dirty="0"/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7147771"/>
              </p:ext>
            </p:extLst>
          </p:nvPr>
        </p:nvGraphicFramePr>
        <p:xfrm>
          <a:off x="301947" y="1695475"/>
          <a:ext cx="5343525" cy="357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6" name="Planilha" r:id="rId9" imgW="5343386" imgH="3571836" progId="Excel.Sheet.8">
                  <p:embed/>
                </p:oleObj>
              </mc:Choice>
              <mc:Fallback>
                <p:oleObj name="Planilha" r:id="rId9" imgW="5343386" imgH="3571836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01947" y="1695475"/>
                        <a:ext cx="5343525" cy="3571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5789650"/>
              </p:ext>
            </p:extLst>
          </p:nvPr>
        </p:nvGraphicFramePr>
        <p:xfrm>
          <a:off x="6108062" y="1687572"/>
          <a:ext cx="5343525" cy="357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7" name="Planilha" r:id="rId11" imgW="5343386" imgH="3571836" progId="Excel.Sheet.8">
                  <p:embed/>
                </p:oleObj>
              </mc:Choice>
              <mc:Fallback>
                <p:oleObj name="Planilha" r:id="rId11" imgW="5343386" imgH="3571836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108062" y="1687572"/>
                        <a:ext cx="5343525" cy="3571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416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482748" y="-187266"/>
            <a:ext cx="12191999" cy="6858000"/>
          </a:xfrm>
          <a:prstGeom prst="rect">
            <a:avLst/>
          </a:prstGeom>
          <a:solidFill>
            <a:srgbClr val="F7FCF2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2" y="5680794"/>
            <a:ext cx="6148145" cy="35436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2" y="6035160"/>
            <a:ext cx="6148145" cy="40953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301947" y="455371"/>
            <a:ext cx="10925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 smtClean="0">
                <a:solidFill>
                  <a:srgbClr val="0070C0"/>
                </a:solidFill>
              </a:rPr>
              <a:t>Encargos Financeiros</a:t>
            </a:r>
            <a:endParaRPr lang="pt-BR" sz="4800" b="1" dirty="0">
              <a:solidFill>
                <a:srgbClr val="0070C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765" y="332316"/>
            <a:ext cx="1180090" cy="11600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763" y="425191"/>
            <a:ext cx="1064270" cy="99967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733" y="5909306"/>
            <a:ext cx="2051901" cy="40398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511" y="5900785"/>
            <a:ext cx="834986" cy="452791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308" y="5680794"/>
            <a:ext cx="899850" cy="81852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748" y="5909306"/>
            <a:ext cx="834985" cy="435750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11451587" y="634777"/>
            <a:ext cx="1070613" cy="35436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15" name="Retângulo 14"/>
          <p:cNvSpPr/>
          <p:nvPr/>
        </p:nvSpPr>
        <p:spPr>
          <a:xfrm>
            <a:off x="11451587" y="989143"/>
            <a:ext cx="1070613" cy="40953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17" name="Retângulo 16"/>
          <p:cNvSpPr/>
          <p:nvPr/>
        </p:nvSpPr>
        <p:spPr>
          <a:xfrm>
            <a:off x="1921119" y="3136033"/>
            <a:ext cx="5024393" cy="1057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2902857" y="3241734"/>
            <a:ext cx="4024147" cy="187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383209" y="1307677"/>
            <a:ext cx="2326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UPAE Arcoverde</a:t>
            </a:r>
            <a:endParaRPr lang="pt-BR" b="1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6096000" y="1286368"/>
            <a:ext cx="200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UPAE Belo Jardim</a:t>
            </a:r>
            <a:endParaRPr lang="pt-BR" b="1" dirty="0"/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9565389"/>
              </p:ext>
            </p:extLst>
          </p:nvPr>
        </p:nvGraphicFramePr>
        <p:xfrm>
          <a:off x="383209" y="1768012"/>
          <a:ext cx="5343525" cy="357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2" name="Planilha" r:id="rId9" imgW="5343386" imgH="3571836" progId="Excel.Sheet.8">
                  <p:embed/>
                </p:oleObj>
              </mc:Choice>
              <mc:Fallback>
                <p:oleObj name="Planilha" r:id="rId9" imgW="5343386" imgH="3571836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83209" y="1768012"/>
                        <a:ext cx="5343525" cy="3571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to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2052750"/>
              </p:ext>
            </p:extLst>
          </p:nvPr>
        </p:nvGraphicFramePr>
        <p:xfrm>
          <a:off x="6336662" y="1684790"/>
          <a:ext cx="5114925" cy="357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3" name="Planilha" r:id="rId11" imgW="5115061" imgH="3571836" progId="Excel.Sheet.8">
                  <p:embed/>
                </p:oleObj>
              </mc:Choice>
              <mc:Fallback>
                <p:oleObj name="Planilha" r:id="rId11" imgW="5115061" imgH="3571836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336662" y="1684790"/>
                        <a:ext cx="5114925" cy="3571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139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205851" y="425191"/>
            <a:ext cx="12191999" cy="6858000"/>
          </a:xfrm>
          <a:prstGeom prst="rect">
            <a:avLst/>
          </a:prstGeom>
          <a:solidFill>
            <a:srgbClr val="F7FCF2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2" y="5680794"/>
            <a:ext cx="6148145" cy="35436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2" y="6035160"/>
            <a:ext cx="6148145" cy="40953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301947" y="332316"/>
            <a:ext cx="10925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 smtClean="0">
                <a:solidFill>
                  <a:srgbClr val="0070C0"/>
                </a:solidFill>
              </a:rPr>
              <a:t>Tarifas Bancárias</a:t>
            </a:r>
            <a:endParaRPr lang="pt-BR" sz="4800" b="1" dirty="0">
              <a:solidFill>
                <a:srgbClr val="0070C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765" y="332316"/>
            <a:ext cx="1180090" cy="11600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763" y="425191"/>
            <a:ext cx="1064270" cy="99967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733" y="5909306"/>
            <a:ext cx="2051901" cy="40398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511" y="5900785"/>
            <a:ext cx="834986" cy="452791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308" y="5680794"/>
            <a:ext cx="899850" cy="81852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748" y="5909306"/>
            <a:ext cx="834985" cy="435750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11451587" y="634777"/>
            <a:ext cx="1070613" cy="35436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15" name="Retângulo 14"/>
          <p:cNvSpPr/>
          <p:nvPr/>
        </p:nvSpPr>
        <p:spPr>
          <a:xfrm>
            <a:off x="11451587" y="989143"/>
            <a:ext cx="1070613" cy="40953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5992291" y="1289209"/>
            <a:ext cx="200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UPAE Arruda</a:t>
            </a:r>
            <a:endParaRPr lang="pt-BR" b="1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301947" y="1289209"/>
            <a:ext cx="1193800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HMR</a:t>
            </a:r>
            <a:endParaRPr lang="pt-BR" b="1" dirty="0"/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6554755"/>
              </p:ext>
            </p:extLst>
          </p:nvPr>
        </p:nvGraphicFramePr>
        <p:xfrm>
          <a:off x="301947" y="1893404"/>
          <a:ext cx="5172075" cy="357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6" name="Planilha" r:id="rId10" imgW="5172142" imgH="3571836" progId="Excel.Sheet.8">
                  <p:embed/>
                </p:oleObj>
              </mc:Choice>
              <mc:Fallback>
                <p:oleObj name="Planilha" r:id="rId10" imgW="5172142" imgH="3571836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01947" y="1893404"/>
                        <a:ext cx="5172075" cy="3571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to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3415194"/>
              </p:ext>
            </p:extLst>
          </p:nvPr>
        </p:nvGraphicFramePr>
        <p:xfrm>
          <a:off x="6055780" y="1879600"/>
          <a:ext cx="5172075" cy="357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7" name="Planilha" r:id="rId12" imgW="5172142" imgH="3571836" progId="Excel.Sheet.8">
                  <p:embed/>
                </p:oleObj>
              </mc:Choice>
              <mc:Fallback>
                <p:oleObj name="Planilha" r:id="rId12" imgW="5172142" imgH="3571836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055780" y="1879600"/>
                        <a:ext cx="5172075" cy="3571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51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-3612890" y="135323"/>
            <a:ext cx="12191999" cy="6858000"/>
          </a:xfrm>
          <a:prstGeom prst="rect">
            <a:avLst/>
          </a:prstGeom>
          <a:solidFill>
            <a:srgbClr val="F7FCF2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2" y="5680794"/>
            <a:ext cx="6148145" cy="35436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2" y="6035160"/>
            <a:ext cx="6148145" cy="40953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301947" y="332316"/>
            <a:ext cx="10925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 smtClean="0">
                <a:solidFill>
                  <a:srgbClr val="0070C0"/>
                </a:solidFill>
              </a:rPr>
              <a:t>Tarifas Bancárias</a:t>
            </a:r>
            <a:endParaRPr lang="pt-BR" sz="4800" b="1" dirty="0">
              <a:solidFill>
                <a:srgbClr val="0070C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765" y="332316"/>
            <a:ext cx="1180090" cy="11600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763" y="425191"/>
            <a:ext cx="1064270" cy="99967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733" y="5909306"/>
            <a:ext cx="2051901" cy="40398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511" y="5900785"/>
            <a:ext cx="834986" cy="452791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308" y="5680794"/>
            <a:ext cx="899850" cy="81852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748" y="5909306"/>
            <a:ext cx="834985" cy="435750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11451587" y="634777"/>
            <a:ext cx="1070613" cy="35436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15" name="Retângulo 14"/>
          <p:cNvSpPr/>
          <p:nvPr/>
        </p:nvSpPr>
        <p:spPr>
          <a:xfrm>
            <a:off x="11451587" y="989143"/>
            <a:ext cx="1070613" cy="40953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5704950" y="1369668"/>
            <a:ext cx="200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UPAE Belo Jardim</a:t>
            </a:r>
            <a:endParaRPr lang="pt-BR" b="1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301946" y="1278978"/>
            <a:ext cx="2326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UPAE Arcoverde</a:t>
            </a:r>
            <a:endParaRPr lang="pt-BR" b="1" dirty="0"/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8336462"/>
              </p:ext>
            </p:extLst>
          </p:nvPr>
        </p:nvGraphicFramePr>
        <p:xfrm>
          <a:off x="301947" y="1739000"/>
          <a:ext cx="4705952" cy="3161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2" name="Planilha" r:id="rId9" imgW="5343386" imgH="3571836" progId="Excel.Sheet.8">
                  <p:embed/>
                </p:oleObj>
              </mc:Choice>
              <mc:Fallback>
                <p:oleObj name="Planilha" r:id="rId9" imgW="5343386" imgH="3571836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01947" y="1739000"/>
                        <a:ext cx="4705952" cy="31618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6880169"/>
              </p:ext>
            </p:extLst>
          </p:nvPr>
        </p:nvGraphicFramePr>
        <p:xfrm>
          <a:off x="5884331" y="1739001"/>
          <a:ext cx="4821770" cy="3175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3" name="Planilha" r:id="rId11" imgW="5343386" imgH="3571836" progId="Excel.Sheet.8">
                  <p:embed/>
                </p:oleObj>
              </mc:Choice>
              <mc:Fallback>
                <p:oleObj name="Planilha" r:id="rId11" imgW="5343386" imgH="3571836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884331" y="1739001"/>
                        <a:ext cx="4821770" cy="31758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9113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-989916"/>
            <a:ext cx="12496800" cy="83312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393456" y="-1129085"/>
            <a:ext cx="13023606" cy="8896350"/>
          </a:xfrm>
          <a:prstGeom prst="rect">
            <a:avLst/>
          </a:prstGeom>
          <a:solidFill>
            <a:srgbClr val="0070C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/>
          <p:cNvSpPr/>
          <p:nvPr/>
        </p:nvSpPr>
        <p:spPr>
          <a:xfrm>
            <a:off x="6076950" y="5772150"/>
            <a:ext cx="7239000" cy="1085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520943" y="3175684"/>
            <a:ext cx="55560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solidFill>
                  <a:schemeClr val="bg1"/>
                </a:solidFill>
              </a:rPr>
              <a:t>Obrigada</a:t>
            </a:r>
          </a:p>
          <a:p>
            <a:endParaRPr lang="pt-BR" sz="3600" b="1" dirty="0">
              <a:solidFill>
                <a:schemeClr val="bg1"/>
              </a:solidFill>
            </a:endParaRPr>
          </a:p>
          <a:p>
            <a:r>
              <a:rPr lang="pt-BR" sz="3600" b="1" dirty="0" smtClean="0">
                <a:solidFill>
                  <a:schemeClr val="bg1"/>
                </a:solidFill>
              </a:rPr>
              <a:t>Ana  Vilaça</a:t>
            </a:r>
            <a:endParaRPr lang="pt-BR" sz="3600" b="1" dirty="0">
              <a:solidFill>
                <a:schemeClr val="bg1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733" y="6135227"/>
            <a:ext cx="2051901" cy="40398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511" y="6126706"/>
            <a:ext cx="834986" cy="452791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308" y="5906715"/>
            <a:ext cx="899850" cy="81852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748" y="6135227"/>
            <a:ext cx="834985" cy="43575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120" y="2345291"/>
            <a:ext cx="2068191" cy="194759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111" y="2743200"/>
            <a:ext cx="930492" cy="129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-745106" y="-715616"/>
            <a:ext cx="13525500" cy="4031088"/>
          </a:xfrm>
          <a:prstGeom prst="rect">
            <a:avLst/>
          </a:prstGeom>
          <a:solidFill>
            <a:srgbClr val="92D05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542559" y="3315471"/>
            <a:ext cx="13023606" cy="4522872"/>
          </a:xfrm>
          <a:prstGeom prst="rect">
            <a:avLst/>
          </a:prstGeom>
          <a:solidFill>
            <a:srgbClr val="0070C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820" y="4606718"/>
            <a:ext cx="2183424" cy="163756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0" y="214809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solidFill>
                  <a:schemeClr val="bg1"/>
                </a:solidFill>
              </a:rPr>
              <a:t>Faturamento</a:t>
            </a:r>
          </a:p>
        </p:txBody>
      </p:sp>
    </p:spTree>
    <p:extLst>
      <p:ext uri="{BB962C8B-B14F-4D97-AF65-F5344CB8AC3E}">
        <p14:creationId xmlns:p14="http://schemas.microsoft.com/office/powerpoint/2010/main" val="177472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52147" y="634777"/>
            <a:ext cx="12191999" cy="4503280"/>
          </a:xfrm>
          <a:prstGeom prst="rect">
            <a:avLst/>
          </a:prstGeom>
          <a:solidFill>
            <a:srgbClr val="F7FCF2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2" y="5680794"/>
            <a:ext cx="6148145" cy="35436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2" y="6035160"/>
            <a:ext cx="6148145" cy="40953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304799" y="140199"/>
            <a:ext cx="82874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0070C0"/>
                </a:solidFill>
              </a:rPr>
              <a:t>Número de Altas x Contas Apresentadas</a:t>
            </a:r>
          </a:p>
          <a:p>
            <a:pPr lvl="0" algn="just"/>
            <a:endParaRPr lang="pt-BR" sz="1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0" algn="just"/>
            <a:r>
              <a:rPr lang="pt-BR" sz="2800" b="1" dirty="0" smtClean="0">
                <a:solidFill>
                  <a:schemeClr val="accent1">
                    <a:lumMod val="75000"/>
                  </a:schemeClr>
                </a:solidFill>
              </a:rPr>
              <a:t>Números 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  <a:t>de Contas Apresentadas x Número de Contas </a:t>
            </a:r>
            <a:r>
              <a:rPr lang="pt-BR" sz="2800" b="1" dirty="0" smtClean="0">
                <a:solidFill>
                  <a:schemeClr val="accent1">
                    <a:lumMod val="75000"/>
                  </a:schemeClr>
                </a:solidFill>
              </a:rPr>
              <a:t>Aprovadas – AIH /HMR </a:t>
            </a:r>
            <a:endParaRPr lang="pt-BR" sz="2800" b="1" dirty="0" smtClean="0">
              <a:solidFill>
                <a:srgbClr val="0070C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765" y="332316"/>
            <a:ext cx="1180090" cy="11600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763" y="425191"/>
            <a:ext cx="1064270" cy="99967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733" y="5909306"/>
            <a:ext cx="2051901" cy="40398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511" y="5900785"/>
            <a:ext cx="834986" cy="452791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308" y="5680794"/>
            <a:ext cx="899850" cy="81852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748" y="5909306"/>
            <a:ext cx="834985" cy="435750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11451587" y="634777"/>
            <a:ext cx="1070613" cy="35436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15" name="Retângulo 14"/>
          <p:cNvSpPr/>
          <p:nvPr/>
        </p:nvSpPr>
        <p:spPr>
          <a:xfrm>
            <a:off x="11451587" y="989143"/>
            <a:ext cx="1070613" cy="40953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261023" y="5138057"/>
            <a:ext cx="56261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Nota: Os resultados de  Maio  serão apresentados em  Junho .</a:t>
            </a:r>
            <a:endParaRPr lang="pt-BR" sz="1400" dirty="0"/>
          </a:p>
        </p:txBody>
      </p:sp>
      <p:graphicFrame>
        <p:nvGraphicFramePr>
          <p:cNvPr id="18" name="Gráfico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9544793"/>
              </p:ext>
            </p:extLst>
          </p:nvPr>
        </p:nvGraphicFramePr>
        <p:xfrm>
          <a:off x="261023" y="1979085"/>
          <a:ext cx="5317435" cy="20839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29917"/>
              </p:ext>
            </p:extLst>
          </p:nvPr>
        </p:nvGraphicFramePr>
        <p:xfrm>
          <a:off x="5717537" y="1670957"/>
          <a:ext cx="5734050" cy="346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9" name="Planilha" r:id="rId10" imgW="5734140" imgH="3467153" progId="Excel.Sheet.12">
                  <p:embed/>
                </p:oleObj>
              </mc:Choice>
              <mc:Fallback>
                <p:oleObj name="Planilha" r:id="rId10" imgW="5734140" imgH="346715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717537" y="1670957"/>
                        <a:ext cx="5734050" cy="3467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CaixaDeTexto 18"/>
          <p:cNvSpPr txBox="1"/>
          <p:nvPr/>
        </p:nvSpPr>
        <p:spPr>
          <a:xfrm>
            <a:off x="261023" y="4445391"/>
            <a:ext cx="4789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Nota: Entre o mês de Janeiro e Abril houve um incremento de 31% no número de Altas.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38938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-4847502" y="-93491"/>
            <a:ext cx="12191999" cy="4503280"/>
          </a:xfrm>
          <a:prstGeom prst="rect">
            <a:avLst/>
          </a:prstGeom>
          <a:solidFill>
            <a:srgbClr val="F7FCF2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2" y="5680794"/>
            <a:ext cx="6148145" cy="35436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2" y="6035160"/>
            <a:ext cx="6148145" cy="40953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304799" y="140199"/>
            <a:ext cx="8287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0070C0"/>
                </a:solidFill>
              </a:rPr>
              <a:t>Faturamento Ambulatorial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765" y="332316"/>
            <a:ext cx="1180090" cy="11600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763" y="425191"/>
            <a:ext cx="1064270" cy="99967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733" y="5909306"/>
            <a:ext cx="2051901" cy="40398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511" y="5900785"/>
            <a:ext cx="834986" cy="452791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308" y="5680794"/>
            <a:ext cx="899850" cy="81852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748" y="5909306"/>
            <a:ext cx="834985" cy="435750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11451587" y="634777"/>
            <a:ext cx="1070613" cy="35436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15" name="Retângulo 14"/>
          <p:cNvSpPr/>
          <p:nvPr/>
        </p:nvSpPr>
        <p:spPr>
          <a:xfrm>
            <a:off x="11451587" y="989143"/>
            <a:ext cx="1070613" cy="40953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22" name="Retângulo 21"/>
          <p:cNvSpPr/>
          <p:nvPr/>
        </p:nvSpPr>
        <p:spPr>
          <a:xfrm>
            <a:off x="3" y="4051300"/>
            <a:ext cx="4013198" cy="88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16" name="Objeto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4136490"/>
              </p:ext>
            </p:extLst>
          </p:nvPr>
        </p:nvGraphicFramePr>
        <p:xfrm>
          <a:off x="238125" y="1193911"/>
          <a:ext cx="5857875" cy="254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1" name="Planilha" r:id="rId9" imgW="5857956" imgH="2543083" progId="Excel.Sheet.12">
                  <p:embed/>
                </p:oleObj>
              </mc:Choice>
              <mc:Fallback>
                <p:oleObj name="Planilha" r:id="rId9" imgW="5857956" imgH="254308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38125" y="1193911"/>
                        <a:ext cx="5857875" cy="2543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CaixaDeTexto 16"/>
          <p:cNvSpPr txBox="1"/>
          <p:nvPr/>
        </p:nvSpPr>
        <p:spPr>
          <a:xfrm>
            <a:off x="6096000" y="1769806"/>
            <a:ext cx="55404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As diferenças apresentadas no mês de Abril, foram motivadas pela retirada da Classificação dos procedimentos adiante nos registros do CNES:</a:t>
            </a:r>
            <a:endParaRPr lang="pt-BR" dirty="0"/>
          </a:p>
        </p:txBody>
      </p:sp>
      <p:graphicFrame>
        <p:nvGraphicFramePr>
          <p:cNvPr id="18" name="Objeto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9323041"/>
              </p:ext>
            </p:extLst>
          </p:nvPr>
        </p:nvGraphicFramePr>
        <p:xfrm>
          <a:off x="6056285" y="2947987"/>
          <a:ext cx="4581525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2" name="Planilha" r:id="rId11" imgW="4581604" imgH="961907" progId="Excel.Sheet.12">
                  <p:embed/>
                </p:oleObj>
              </mc:Choice>
              <mc:Fallback>
                <p:oleObj name="Planilha" r:id="rId11" imgW="4581604" imgH="96190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056285" y="2947987"/>
                        <a:ext cx="4581525" cy="962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705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-1647484" y="401809"/>
            <a:ext cx="12191999" cy="4503280"/>
          </a:xfrm>
          <a:prstGeom prst="rect">
            <a:avLst/>
          </a:prstGeom>
          <a:solidFill>
            <a:srgbClr val="F7FCF2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2" y="5680794"/>
            <a:ext cx="6148145" cy="35436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2" y="6035160"/>
            <a:ext cx="6148145" cy="40953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1004463" y="191908"/>
            <a:ext cx="8287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0070C0"/>
                </a:solidFill>
              </a:rPr>
              <a:t>Faturamento Ambulatorial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765" y="332316"/>
            <a:ext cx="1180090" cy="11600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763" y="425191"/>
            <a:ext cx="1064270" cy="99967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733" y="5909306"/>
            <a:ext cx="2051901" cy="40398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511" y="5900785"/>
            <a:ext cx="834986" cy="452791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308" y="5680794"/>
            <a:ext cx="899850" cy="81852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748" y="5909306"/>
            <a:ext cx="834985" cy="435750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11451587" y="634777"/>
            <a:ext cx="1070613" cy="35436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15" name="Retângulo 14"/>
          <p:cNvSpPr/>
          <p:nvPr/>
        </p:nvSpPr>
        <p:spPr>
          <a:xfrm>
            <a:off x="11451587" y="989143"/>
            <a:ext cx="1070613" cy="40953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22" name="Retângulo 21"/>
          <p:cNvSpPr/>
          <p:nvPr/>
        </p:nvSpPr>
        <p:spPr>
          <a:xfrm>
            <a:off x="3" y="4051300"/>
            <a:ext cx="4013198" cy="88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797613"/>
              </p:ext>
            </p:extLst>
          </p:nvPr>
        </p:nvGraphicFramePr>
        <p:xfrm>
          <a:off x="283630" y="1539875"/>
          <a:ext cx="10944225" cy="260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8" name="Planilha" r:id="rId10" imgW="10944056" imgH="2600259" progId="Excel.Sheet.12">
                  <p:embed/>
                </p:oleObj>
              </mc:Choice>
              <mc:Fallback>
                <p:oleObj name="Planilha" r:id="rId10" imgW="10944056" imgH="26002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83630" y="1539875"/>
                        <a:ext cx="10944225" cy="2600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438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2" y="5680794"/>
            <a:ext cx="6148145" cy="35436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2" y="6035160"/>
            <a:ext cx="6148145" cy="40953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1004463" y="176598"/>
            <a:ext cx="8287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0070C0"/>
                </a:solidFill>
              </a:rPr>
              <a:t>Faturamento Ambulatorial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765" y="332316"/>
            <a:ext cx="1180090" cy="11600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763" y="425191"/>
            <a:ext cx="1064270" cy="99967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733" y="5909306"/>
            <a:ext cx="2051901" cy="40398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511" y="5900785"/>
            <a:ext cx="834986" cy="452791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308" y="5680794"/>
            <a:ext cx="899850" cy="81852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748" y="5909306"/>
            <a:ext cx="834985" cy="435750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11451587" y="634777"/>
            <a:ext cx="1070613" cy="35436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15" name="Retângulo 14"/>
          <p:cNvSpPr/>
          <p:nvPr/>
        </p:nvSpPr>
        <p:spPr>
          <a:xfrm>
            <a:off x="11451587" y="989143"/>
            <a:ext cx="1070613" cy="40953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22" name="Retângulo 21"/>
          <p:cNvSpPr/>
          <p:nvPr/>
        </p:nvSpPr>
        <p:spPr>
          <a:xfrm>
            <a:off x="3" y="4051300"/>
            <a:ext cx="4013198" cy="88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1004463" y="634777"/>
            <a:ext cx="79438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Nota Explicativa</a:t>
            </a:r>
          </a:p>
          <a:p>
            <a:endParaRPr lang="pt-BR" sz="900" b="1" dirty="0"/>
          </a:p>
        </p:txBody>
      </p:sp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100789"/>
              </p:ext>
            </p:extLst>
          </p:nvPr>
        </p:nvGraphicFramePr>
        <p:xfrm>
          <a:off x="574752" y="1627280"/>
          <a:ext cx="11412141" cy="3360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5985"/>
                <a:gridCol w="4020435"/>
                <a:gridCol w="4074913"/>
                <a:gridCol w="790540"/>
                <a:gridCol w="890268"/>
              </a:tblGrid>
              <a:tr h="343462">
                <a:tc gridSpan="5">
                  <a:txBody>
                    <a:bodyPr/>
                    <a:lstStyle/>
                    <a:p>
                      <a:pPr algn="ctr"/>
                      <a:r>
                        <a:rPr lang="pt-BR" sz="1600" b="1" dirty="0" smtClean="0"/>
                        <a:t>Procedimento</a:t>
                      </a:r>
                      <a:r>
                        <a:rPr lang="pt-BR" sz="1600" b="1" baseline="0" dirty="0" smtClean="0"/>
                        <a:t> Rejeitado</a:t>
                      </a:r>
                      <a:endParaRPr lang="pt-BR" sz="16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  <a:tr h="324783"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/>
                        <a:t>Unidade</a:t>
                      </a:r>
                      <a:endParaRPr lang="pt-B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/>
                        <a:t>Procedimento</a:t>
                      </a:r>
                      <a:endParaRPr lang="pt-B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/>
                        <a:t>Motivos</a:t>
                      </a:r>
                      <a:r>
                        <a:rPr lang="pt-BR" sz="1600" b="1" baseline="0" dirty="0" smtClean="0"/>
                        <a:t> da Rejeição</a:t>
                      </a:r>
                      <a:endParaRPr lang="pt-B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Qte.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Valor</a:t>
                      </a:r>
                      <a:r>
                        <a:rPr lang="pt-BR" b="1" baseline="0" dirty="0" smtClean="0"/>
                        <a:t> </a:t>
                      </a:r>
                      <a:endParaRPr lang="pt-BR" b="1" dirty="0"/>
                    </a:p>
                  </a:txBody>
                  <a:tcPr/>
                </a:tc>
              </a:tr>
              <a:tr h="257597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Arcoverde</a:t>
                      </a:r>
                      <a:endParaRPr lang="pt-B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Pesquisa de Anticorpos contra o </a:t>
                      </a:r>
                      <a:r>
                        <a:rPr lang="pt-BR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vírus </a:t>
                      </a:r>
                      <a:r>
                        <a:rPr lang="pt-BR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 Hepatite C (Anti-HCV)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200" dirty="0" smtClean="0"/>
                        <a:t>CNS do Profissional</a:t>
                      </a:r>
                      <a:r>
                        <a:rPr lang="pt-BR" sz="1200" baseline="0" dirty="0" smtClean="0"/>
                        <a:t> não Encontrado no Estabelecimento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smtClean="0"/>
                        <a:t>23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smtClean="0"/>
                        <a:t>426,65</a:t>
                      </a:r>
                    </a:p>
                    <a:p>
                      <a:pPr algn="r"/>
                      <a:endParaRPr lang="pt-BR" sz="1200" dirty="0"/>
                    </a:p>
                  </a:txBody>
                  <a:tcPr/>
                </a:tc>
              </a:tr>
              <a:tr h="257597">
                <a:tc rowSpan="2"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Belo Jardim</a:t>
                      </a:r>
                      <a:endParaRPr lang="pt-B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200" dirty="0" smtClean="0"/>
                        <a:t>Consulta Otorrino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200" dirty="0" smtClean="0"/>
                        <a:t>Atingimento</a:t>
                      </a:r>
                      <a:r>
                        <a:rPr lang="pt-BR" sz="1200" baseline="0" dirty="0" smtClean="0"/>
                        <a:t> do Teto Financeiro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smtClean="0"/>
                        <a:t>15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smtClean="0"/>
                        <a:t>150,00</a:t>
                      </a:r>
                      <a:endParaRPr lang="pt-BR" sz="1200" dirty="0"/>
                    </a:p>
                  </a:txBody>
                  <a:tcPr/>
                </a:tc>
              </a:tr>
              <a:tr h="257597">
                <a:tc vMerge="1">
                  <a:txBody>
                    <a:bodyPr/>
                    <a:lstStyle/>
                    <a:p>
                      <a:pPr algn="ctr"/>
                      <a:endParaRPr lang="pt-B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200" dirty="0" smtClean="0"/>
                        <a:t>Consulta Enfermeiro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200" dirty="0" smtClean="0"/>
                        <a:t>Atingimento do Teto Financeiro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smtClean="0"/>
                        <a:t>123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smtClean="0"/>
                        <a:t>1230,00</a:t>
                      </a:r>
                      <a:endParaRPr lang="pt-BR" sz="1200" dirty="0"/>
                    </a:p>
                  </a:txBody>
                  <a:tcPr/>
                </a:tc>
              </a:tr>
              <a:tr h="257597">
                <a:tc rowSpan="4"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Arruda</a:t>
                      </a:r>
                      <a:endParaRPr lang="pt-B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200" dirty="0" smtClean="0"/>
                        <a:t>Identificação de Fragmentos de Helmintos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200" dirty="0" smtClean="0"/>
                        <a:t>Classificação</a:t>
                      </a:r>
                      <a:r>
                        <a:rPr lang="pt-BR" sz="1200" baseline="0" dirty="0" smtClean="0"/>
                        <a:t> </a:t>
                      </a:r>
                      <a:r>
                        <a:rPr lang="pt-BR" sz="1200" baseline="0" dirty="0" smtClean="0"/>
                        <a:t>do Procedimento no CNES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smtClean="0"/>
                        <a:t>2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smtClean="0"/>
                        <a:t>3,30</a:t>
                      </a:r>
                      <a:endParaRPr lang="pt-BR" sz="1200" dirty="0"/>
                    </a:p>
                  </a:txBody>
                  <a:tcPr/>
                </a:tc>
              </a:tr>
              <a:tr h="257597">
                <a:tc vMerge="1">
                  <a:txBody>
                    <a:bodyPr/>
                    <a:lstStyle/>
                    <a:p>
                      <a:pPr algn="ctr"/>
                      <a:endParaRPr lang="pt-B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200" dirty="0" smtClean="0"/>
                        <a:t>Pesquisa de Larvas</a:t>
                      </a:r>
                      <a:r>
                        <a:rPr lang="pt-BR" sz="1200" baseline="0" dirty="0" smtClean="0"/>
                        <a:t> nas Fezes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200" dirty="0" smtClean="0"/>
                        <a:t>Classificação do Procedimento no CNES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smtClean="0"/>
                        <a:t>1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smtClean="0"/>
                        <a:t>1,65</a:t>
                      </a:r>
                      <a:endParaRPr lang="pt-BR" sz="1200" dirty="0"/>
                    </a:p>
                  </a:txBody>
                  <a:tcPr/>
                </a:tc>
              </a:tr>
              <a:tr h="257597">
                <a:tc vMerge="1">
                  <a:txBody>
                    <a:bodyPr/>
                    <a:lstStyle/>
                    <a:p>
                      <a:pPr algn="ctr"/>
                      <a:endParaRPr lang="pt-B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200" dirty="0" smtClean="0"/>
                        <a:t> Pesquisa de Ovos e Cistos</a:t>
                      </a:r>
                      <a:r>
                        <a:rPr lang="pt-BR" sz="1200" baseline="0" dirty="0" smtClean="0"/>
                        <a:t> de Parasitas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200" dirty="0" smtClean="0"/>
                        <a:t>Classificação</a:t>
                      </a:r>
                      <a:r>
                        <a:rPr lang="pt-BR" sz="1200" baseline="0" dirty="0" smtClean="0"/>
                        <a:t> </a:t>
                      </a:r>
                      <a:r>
                        <a:rPr lang="pt-BR" sz="1200" baseline="0" dirty="0" smtClean="0"/>
                        <a:t>do Procedimento no CNES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smtClean="0"/>
                        <a:t>1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smtClean="0"/>
                        <a:t>1,65</a:t>
                      </a:r>
                      <a:endParaRPr lang="pt-BR" sz="1200" dirty="0"/>
                    </a:p>
                  </a:txBody>
                  <a:tcPr/>
                </a:tc>
              </a:tr>
              <a:tr h="257597">
                <a:tc vMerge="1">
                  <a:txBody>
                    <a:bodyPr/>
                    <a:lstStyle/>
                    <a:p>
                      <a:pPr algn="ctr"/>
                      <a:endParaRPr lang="pt-B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200" dirty="0" smtClean="0"/>
                        <a:t>Pesquisa de Sangue Oculto nas Fezes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200" dirty="0" smtClean="0"/>
                        <a:t>Classificação do Procedimento no CNES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smtClean="0"/>
                        <a:t>1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smtClean="0"/>
                        <a:t>1,65</a:t>
                      </a:r>
                      <a:endParaRPr lang="pt-BR" sz="1200" dirty="0"/>
                    </a:p>
                  </a:txBody>
                  <a:tcPr/>
                </a:tc>
              </a:tr>
              <a:tr h="257597">
                <a:tc rowSpan="2"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HMR</a:t>
                      </a:r>
                      <a:endParaRPr lang="pt-B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200" dirty="0" smtClean="0"/>
                        <a:t>Exames Pré Transfusionais I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200" dirty="0" smtClean="0"/>
                        <a:t>Classificação</a:t>
                      </a:r>
                      <a:r>
                        <a:rPr lang="pt-BR" sz="1200" baseline="0" dirty="0" smtClean="0"/>
                        <a:t> </a:t>
                      </a:r>
                      <a:r>
                        <a:rPr lang="pt-BR" sz="1200" baseline="0" dirty="0" smtClean="0"/>
                        <a:t>do Procedimento </a:t>
                      </a:r>
                      <a:r>
                        <a:rPr lang="pt-BR" sz="1200" baseline="0" dirty="0" smtClean="0"/>
                        <a:t>no CNES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smtClean="0"/>
                        <a:t>6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smtClean="0"/>
                        <a:t>102</a:t>
                      </a:r>
                      <a:endParaRPr lang="pt-BR" sz="1200" dirty="0"/>
                    </a:p>
                  </a:txBody>
                  <a:tcPr/>
                </a:tc>
              </a:tr>
              <a:tr h="257597">
                <a:tc vMerge="1">
                  <a:txBody>
                    <a:bodyPr/>
                    <a:lstStyle/>
                    <a:p>
                      <a:pPr algn="ctr"/>
                      <a:endParaRPr lang="pt-B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Exames Pré Transfusionais II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200" dirty="0" smtClean="0"/>
                        <a:t>Classificação do </a:t>
                      </a:r>
                      <a:r>
                        <a:rPr lang="pt-BR" sz="1200" dirty="0" smtClean="0"/>
                        <a:t>Procedimento no CNES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smtClean="0"/>
                        <a:t>5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smtClean="0"/>
                        <a:t>85</a:t>
                      </a:r>
                      <a:endParaRPr lang="pt-BR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44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-745106" y="-715616"/>
            <a:ext cx="13525500" cy="4031088"/>
          </a:xfrm>
          <a:prstGeom prst="rect">
            <a:avLst/>
          </a:prstGeom>
          <a:solidFill>
            <a:srgbClr val="92D05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542559" y="3315471"/>
            <a:ext cx="13023606" cy="4522872"/>
          </a:xfrm>
          <a:prstGeom prst="rect">
            <a:avLst/>
          </a:prstGeom>
          <a:solidFill>
            <a:srgbClr val="0070C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820" y="4758123"/>
            <a:ext cx="2183424" cy="163756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0" y="214809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solidFill>
                  <a:schemeClr val="bg1"/>
                </a:solidFill>
              </a:rPr>
              <a:t>Financeiro</a:t>
            </a:r>
          </a:p>
        </p:txBody>
      </p:sp>
    </p:spTree>
    <p:extLst>
      <p:ext uri="{BB962C8B-B14F-4D97-AF65-F5344CB8AC3E}">
        <p14:creationId xmlns:p14="http://schemas.microsoft.com/office/powerpoint/2010/main" val="143934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2" y="5680794"/>
            <a:ext cx="6148145" cy="35436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2" y="6035160"/>
            <a:ext cx="6148145" cy="40953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301947" y="337744"/>
            <a:ext cx="10925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 smtClean="0">
                <a:solidFill>
                  <a:srgbClr val="0070C0"/>
                </a:solidFill>
              </a:rPr>
              <a:t>Idade do Contas a Pagar</a:t>
            </a:r>
            <a:endParaRPr lang="pt-BR" sz="4800" b="1" dirty="0">
              <a:solidFill>
                <a:srgbClr val="0070C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765" y="332316"/>
            <a:ext cx="1180090" cy="11600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763" y="425191"/>
            <a:ext cx="1064270" cy="99967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733" y="5909306"/>
            <a:ext cx="2051901" cy="40398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511" y="5900785"/>
            <a:ext cx="834986" cy="452791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308" y="5680794"/>
            <a:ext cx="899850" cy="81852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748" y="5909306"/>
            <a:ext cx="834985" cy="435750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11451587" y="634777"/>
            <a:ext cx="1070613" cy="35436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15" name="Retângulo 14"/>
          <p:cNvSpPr/>
          <p:nvPr/>
        </p:nvSpPr>
        <p:spPr>
          <a:xfrm>
            <a:off x="11451587" y="989143"/>
            <a:ext cx="1070613" cy="40953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graphicFrame>
        <p:nvGraphicFramePr>
          <p:cNvPr id="10" name="Obje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7457883"/>
              </p:ext>
            </p:extLst>
          </p:nvPr>
        </p:nvGraphicFramePr>
        <p:xfrm>
          <a:off x="301947" y="2066925"/>
          <a:ext cx="6324600" cy="272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" name="Planilha" r:id="rId9" imgW="6324678" imgH="2724281" progId="Excel.Sheet.12">
                  <p:embed/>
                </p:oleObj>
              </mc:Choice>
              <mc:Fallback>
                <p:oleObj name="Planilha" r:id="rId9" imgW="6324678" imgH="272428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01947" y="2066925"/>
                        <a:ext cx="6324600" cy="2724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Grá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8932058"/>
              </p:ext>
            </p:extLst>
          </p:nvPr>
        </p:nvGraphicFramePr>
        <p:xfrm>
          <a:off x="6691158" y="1930791"/>
          <a:ext cx="5201479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14660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2" y="5680794"/>
            <a:ext cx="6148145" cy="35436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2" y="6035160"/>
            <a:ext cx="6148145" cy="40953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301947" y="337744"/>
            <a:ext cx="10925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 smtClean="0">
                <a:solidFill>
                  <a:srgbClr val="0070C0"/>
                </a:solidFill>
              </a:rPr>
              <a:t>Idade do Contas a Pagar Vencidas</a:t>
            </a:r>
            <a:endParaRPr lang="pt-BR" sz="4800" b="1" dirty="0">
              <a:solidFill>
                <a:srgbClr val="0070C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765" y="332316"/>
            <a:ext cx="1180090" cy="11600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763" y="425191"/>
            <a:ext cx="1064270" cy="99967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733" y="5909306"/>
            <a:ext cx="2051901" cy="40398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511" y="5900785"/>
            <a:ext cx="834986" cy="452791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308" y="5680794"/>
            <a:ext cx="899850" cy="81852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748" y="5909306"/>
            <a:ext cx="834985" cy="435750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11451587" y="634777"/>
            <a:ext cx="1070613" cy="35436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15" name="Retângulo 14"/>
          <p:cNvSpPr/>
          <p:nvPr/>
        </p:nvSpPr>
        <p:spPr>
          <a:xfrm>
            <a:off x="11451587" y="989143"/>
            <a:ext cx="1070613" cy="40953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301947" y="1381581"/>
            <a:ext cx="119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HMR</a:t>
            </a:r>
            <a:endParaRPr lang="pt-BR" b="1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6096000" y="1307677"/>
            <a:ext cx="1780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UPAE Arruda</a:t>
            </a:r>
            <a:endParaRPr lang="pt-BR" b="1" dirty="0"/>
          </a:p>
        </p:txBody>
      </p:sp>
      <p:graphicFrame>
        <p:nvGraphicFramePr>
          <p:cNvPr id="16" name="Objeto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1748260"/>
              </p:ext>
            </p:extLst>
          </p:nvPr>
        </p:nvGraphicFramePr>
        <p:xfrm>
          <a:off x="301948" y="1768013"/>
          <a:ext cx="5121098" cy="3467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3" name="Planilha" r:id="rId9" imgW="5343386" imgH="3571836" progId="Excel.Sheet.8">
                  <p:embed/>
                </p:oleObj>
              </mc:Choice>
              <mc:Fallback>
                <p:oleObj name="Planilha" r:id="rId9" imgW="5343386" imgH="3571836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01948" y="1768013"/>
                        <a:ext cx="5121098" cy="34676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to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2115686"/>
              </p:ext>
            </p:extLst>
          </p:nvPr>
        </p:nvGraphicFramePr>
        <p:xfrm>
          <a:off x="6108062" y="1768012"/>
          <a:ext cx="5343525" cy="357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4" name="Planilha" r:id="rId11" imgW="5343386" imgH="3571836" progId="Excel.Sheet.8">
                  <p:embed/>
                </p:oleObj>
              </mc:Choice>
              <mc:Fallback>
                <p:oleObj name="Planilha" r:id="rId11" imgW="5343386" imgH="3571836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108062" y="1768012"/>
                        <a:ext cx="5343525" cy="3571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922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5685</TotalTime>
  <Words>272</Words>
  <Application>Microsoft Office PowerPoint</Application>
  <PresentationFormat>Personalizar</PresentationFormat>
  <Paragraphs>86</Paragraphs>
  <Slides>15</Slides>
  <Notes>3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7" baseType="lpstr">
      <vt:lpstr>Tema do Office</vt:lpstr>
      <vt:lpstr>Planilha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Fabiana</dc:creator>
  <cp:lastModifiedBy>Ana Vilaça</cp:lastModifiedBy>
  <cp:revision>171</cp:revision>
  <cp:lastPrinted>2018-05-17T13:08:23Z</cp:lastPrinted>
  <dcterms:created xsi:type="dcterms:W3CDTF">2017-06-28T23:09:23Z</dcterms:created>
  <dcterms:modified xsi:type="dcterms:W3CDTF">2018-06-14T15:32:18Z</dcterms:modified>
</cp:coreProperties>
</file>