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04" r:id="rId2"/>
    <p:sldId id="265" r:id="rId3"/>
    <p:sldId id="307" r:id="rId4"/>
    <p:sldId id="305" r:id="rId5"/>
    <p:sldId id="306" r:id="rId6"/>
    <p:sldId id="257" r:id="rId7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2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HM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HMR.xlsx]COMPRAS'!$A$7:$E$7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HMR.xlsx]COMPRAS'!$A$9:$E$9</c:f>
              <c:numCache>
                <c:formatCode>0%</c:formatCode>
                <c:ptCount val="5"/>
                <c:pt idx="0">
                  <c:v>0.984375</c:v>
                </c:pt>
                <c:pt idx="1">
                  <c:v>0.97777777777777775</c:v>
                </c:pt>
                <c:pt idx="2">
                  <c:v>0.98198198198198194</c:v>
                </c:pt>
                <c:pt idx="3">
                  <c:v>0.97222222222222221</c:v>
                </c:pt>
                <c:pt idx="4">
                  <c:v>0.95575221238938057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9576320"/>
        <c:axId val="39578240"/>
      </c:lineChart>
      <c:dateAx>
        <c:axId val="3957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9578240"/>
        <c:crosses val="autoZero"/>
        <c:auto val="1"/>
        <c:lblOffset val="100"/>
        <c:baseTimeUnit val="months"/>
      </c:dateAx>
      <c:valAx>
        <c:axId val="39578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57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ESTOQUE GERAL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HMR.xlsx]ALMOXARIFADO'!$A$3:$E$3</c:f>
              <c:numCache>
                <c:formatCode>_-[$R$-416]* #,##0.00_-;\-[$R$-416]* #,##0.00_-;_-[$R$-416]* "-"??_-;_-@_-</c:formatCode>
                <c:ptCount val="5"/>
                <c:pt idx="0">
                  <c:v>37147.910000000003</c:v>
                </c:pt>
                <c:pt idx="1">
                  <c:v>40062.19</c:v>
                </c:pt>
                <c:pt idx="2">
                  <c:v>50462.17</c:v>
                </c:pt>
                <c:pt idx="3" formatCode="#,##0.00">
                  <c:v>57923.9</c:v>
                </c:pt>
                <c:pt idx="4" formatCode="#,##0.00">
                  <c:v>59187.360000000001</c:v>
                </c:pt>
              </c:numCache>
            </c:numRef>
          </c:val>
          <c:smooth val="0"/>
        </c:ser>
        <c:ser>
          <c:idx val="1"/>
          <c:order val="1"/>
          <c:tx>
            <c:v>MANUTENÇÃO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HMR.xlsx]ALMOXARIFADO'!$A$7:$E$7</c:f>
              <c:numCache>
                <c:formatCode>_-[$R$-416]* #,##0.00_-;\-[$R$-416]* #,##0.00_-;_-[$R$-416]* "-"??_-;_-@_-</c:formatCode>
                <c:ptCount val="5"/>
                <c:pt idx="0">
                  <c:v>3206.81</c:v>
                </c:pt>
                <c:pt idx="1">
                  <c:v>2665</c:v>
                </c:pt>
                <c:pt idx="2">
                  <c:v>671.98</c:v>
                </c:pt>
                <c:pt idx="3" formatCode="#,##0.00">
                  <c:v>5474.32</c:v>
                </c:pt>
                <c:pt idx="4" formatCode="#,##0.00">
                  <c:v>3305.87</c:v>
                </c:pt>
              </c:numCache>
            </c:numRef>
          </c:val>
          <c:smooth val="0"/>
        </c:ser>
        <c:ser>
          <c:idx val="2"/>
          <c:order val="2"/>
          <c:tx>
            <c:v>HIGIENIZAÇÃO E LIMPEZA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HMR.xlsx]ALMOXARIFADO'!$A$12:$L$12</c:f>
              <c:numCache>
                <c:formatCode>_-[$R$-416]* #,##0.00_-;\-[$R$-416]* #,##0.00_-;_-[$R$-416]* "-"??_-;_-@_-</c:formatCode>
                <c:ptCount val="12"/>
                <c:pt idx="0" formatCode="#,##0.00">
                  <c:v>15822.36</c:v>
                </c:pt>
                <c:pt idx="1">
                  <c:v>19373.34</c:v>
                </c:pt>
                <c:pt idx="2">
                  <c:v>31046.799999999999</c:v>
                </c:pt>
                <c:pt idx="3" formatCode="#,##0.00">
                  <c:v>27887.84</c:v>
                </c:pt>
                <c:pt idx="4" formatCode="#,##0.00">
                  <c:v>25258.34</c:v>
                </c:pt>
              </c:numCache>
            </c:numRef>
          </c:val>
          <c:smooth val="0"/>
        </c:ser>
        <c:ser>
          <c:idx val="3"/>
          <c:order val="3"/>
          <c:tx>
            <c:v>EXPEDIENTE 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HMR.xlsx]ALMOXARIFADO'!$A$17:$L$17</c:f>
              <c:numCache>
                <c:formatCode>_-"R$ "* #,##0.00_-;"-R$ "* #,##0.00_-;_-"R$ "* \-??_-;_-@_-</c:formatCode>
                <c:ptCount val="12"/>
                <c:pt idx="0">
                  <c:v>9004.09</c:v>
                </c:pt>
                <c:pt idx="1">
                  <c:v>11215.61</c:v>
                </c:pt>
                <c:pt idx="2">
                  <c:v>11083.98</c:v>
                </c:pt>
                <c:pt idx="3" formatCode="#,##0.00">
                  <c:v>15004.79</c:v>
                </c:pt>
                <c:pt idx="4" formatCode="#,##0.00">
                  <c:v>12728.72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44500864"/>
        <c:axId val="44507136"/>
      </c:lineChart>
      <c:dateAx>
        <c:axId val="44500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44507136"/>
        <c:crosses val="autoZero"/>
        <c:auto val="1"/>
        <c:lblOffset val="100"/>
        <c:baseTimeUnit val="months"/>
      </c:dateAx>
      <c:valAx>
        <c:axId val="44507136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4450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64182617707694"/>
          <c:y val="0.38309779392860632"/>
          <c:w val="0.14302260285202012"/>
          <c:h val="0.306115016693682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ESTOQUE GERAL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HMR.xlsx]ALMOXARIFADO'!$A$57:$E$57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HMR.xlsx]ALMOXARIFADO'!$A$58:$E$58</c:f>
              <c:numCache>
                <c:formatCode>_-[$R$-416]\ * #,##0.00_-;\-[$R$-416]\ * #,##0.00_-;_-[$R$-416]\ * "-"??_-;_-@_-</c:formatCode>
                <c:ptCount val="5"/>
                <c:pt idx="0">
                  <c:v>116009.5</c:v>
                </c:pt>
                <c:pt idx="1">
                  <c:v>106660.74</c:v>
                </c:pt>
                <c:pt idx="2" formatCode="_-&quot;R$ &quot;* #,##0.00_-;&quot;-R$ &quot;* #,##0.00_-;_-&quot;R$ &quot;* \-??_-;_-@_-">
                  <c:v>120282.84</c:v>
                </c:pt>
                <c:pt idx="3" formatCode="#,##0.00">
                  <c:v>137639.66</c:v>
                </c:pt>
                <c:pt idx="4" formatCode="#,##0.00">
                  <c:v>133879.60999999999</c:v>
                </c:pt>
              </c:numCache>
            </c:numRef>
          </c:val>
          <c:smooth val="0"/>
        </c:ser>
        <c:ser>
          <c:idx val="1"/>
          <c:order val="1"/>
          <c:tx>
            <c:v>MEDICAMENTOS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HMR.xlsx]ALMOXARIFADO'!$A$57:$E$57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HMR.xlsx]ALMOXARIFADO'!$A$62:$E$62</c:f>
              <c:numCache>
                <c:formatCode>_-"R$ "* #,##0.00_-;"-R$ "* #,##0.00_-;_-"R$ "* \-??_-;_-@_-</c:formatCode>
                <c:ptCount val="5"/>
                <c:pt idx="0">
                  <c:v>29440.240000000002</c:v>
                </c:pt>
                <c:pt idx="1">
                  <c:v>28892.91</c:v>
                </c:pt>
                <c:pt idx="2">
                  <c:v>35039.82</c:v>
                </c:pt>
                <c:pt idx="3" formatCode="#,##0.00">
                  <c:v>38542.39</c:v>
                </c:pt>
                <c:pt idx="4" formatCode="#,##0.00">
                  <c:v>38515.65</c:v>
                </c:pt>
              </c:numCache>
            </c:numRef>
          </c:val>
          <c:smooth val="0"/>
        </c:ser>
        <c:ser>
          <c:idx val="2"/>
          <c:order val="2"/>
          <c:tx>
            <c:v>DESCARTÁVEIS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HMR.xlsx]ALMOXARIFADO'!$A$57:$E$57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HMR.xlsx]ALMOXARIFADO'!$A$65:$E$65</c:f>
              <c:numCache>
                <c:formatCode>_-"R$ "* #,##0.00_-;"-R$ "* #,##0.00_-;_-"R$ "* \-??_-;_-@_-</c:formatCode>
                <c:ptCount val="5"/>
                <c:pt idx="0">
                  <c:v>70252.73</c:v>
                </c:pt>
                <c:pt idx="1">
                  <c:v>58040.51</c:v>
                </c:pt>
                <c:pt idx="2">
                  <c:v>68613.34</c:v>
                </c:pt>
                <c:pt idx="3" formatCode="#,##0.00">
                  <c:v>79774.080000000002</c:v>
                </c:pt>
                <c:pt idx="4" formatCode="#,##0.00">
                  <c:v>84695.13</c:v>
                </c:pt>
              </c:numCache>
            </c:numRef>
          </c:val>
          <c:smooth val="0"/>
        </c:ser>
        <c:ser>
          <c:idx val="3"/>
          <c:order val="3"/>
          <c:tx>
            <c:v>ASSISTENCIAIS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HMR.xlsx]ALMOXARIFADO'!$A$57:$E$57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HMR.xlsx]ALMOXARIFADO'!$A$68:$E$68</c:f>
              <c:numCache>
                <c:formatCode>_-"R$ "* #,##0.00_-;"-R$ "* #,##0.00_-;_-"R$ "* \-??_-;_-@_-</c:formatCode>
                <c:ptCount val="5"/>
                <c:pt idx="0">
                  <c:v>7836.49</c:v>
                </c:pt>
                <c:pt idx="1">
                  <c:v>6847.12</c:v>
                </c:pt>
                <c:pt idx="2">
                  <c:v>3747.39</c:v>
                </c:pt>
                <c:pt idx="3" formatCode="#,##0.00">
                  <c:v>6501.93</c:v>
                </c:pt>
                <c:pt idx="4" formatCode="#,##0.00">
                  <c:v>5736.9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44573056"/>
        <c:axId val="44574976"/>
      </c:lineChart>
      <c:dateAx>
        <c:axId val="4457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44574976"/>
        <c:crosses val="autoZero"/>
        <c:auto val="1"/>
        <c:lblOffset val="100"/>
        <c:baseTimeUnit val="months"/>
      </c:dateAx>
      <c:valAx>
        <c:axId val="44574976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44573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HMR.xlsx]ALMOXARIFADO'!$A$114:$E$114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HMR.xlsx]ALMOXARIFADO'!$A$115:$E$115</c:f>
              <c:numCache>
                <c:formatCode>_-[$R$-416]* #,##0.00_-;\-[$R$-416]* #,##0.00_-;_-[$R$-416]* "-"??_-;_-@_-</c:formatCode>
                <c:ptCount val="5"/>
                <c:pt idx="0">
                  <c:v>75517.17</c:v>
                </c:pt>
                <c:pt idx="1">
                  <c:v>59556.68</c:v>
                </c:pt>
                <c:pt idx="2" formatCode="_-[$R$-416]\ * #,##0.00_-;\-[$R$-416]\ * #,##0.00_-;_-[$R$-416]\ * &quot;-&quot;??_-;_-@_-">
                  <c:v>62106.080000000002</c:v>
                </c:pt>
                <c:pt idx="3" formatCode="#,##0.00">
                  <c:v>63993.67</c:v>
                </c:pt>
                <c:pt idx="4" formatCode="#,##0.00">
                  <c:v>100080.35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44635648"/>
        <c:axId val="44637568"/>
      </c:lineChart>
      <c:dateAx>
        <c:axId val="4463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u="none" strike="noStrike" baseline="0">
                    <a:effectLst/>
                  </a:rPr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44637568"/>
        <c:crosses val="autoZero"/>
        <c:auto val="1"/>
        <c:lblOffset val="100"/>
        <c:baseTimeUnit val="months"/>
      </c:dateAx>
      <c:valAx>
        <c:axId val="44637568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4463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7CDA-8630-4C0A-842E-D447EEEC5F64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A964-8CCC-4FD2-8027-35A9D42D2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0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HMR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50173"/>
              </p:ext>
            </p:extLst>
          </p:nvPr>
        </p:nvGraphicFramePr>
        <p:xfrm>
          <a:off x="483699" y="1398680"/>
          <a:ext cx="8003809" cy="415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15270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Geral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635631" y="2389452"/>
            <a:ext cx="3169052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5592" y="3153452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629963" y="3602861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0186792" y="3835380"/>
            <a:ext cx="14056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000" dirty="0" smtClean="0"/>
          </a:p>
          <a:p>
            <a:endParaRPr lang="pt-BR" sz="1000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167620"/>
              </p:ext>
            </p:extLst>
          </p:nvPr>
        </p:nvGraphicFramePr>
        <p:xfrm>
          <a:off x="464122" y="1176619"/>
          <a:ext cx="8756035" cy="44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81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C.A.F.</a:t>
            </a:r>
            <a:r>
              <a:rPr lang="pt-BR" sz="6000" b="1" dirty="0">
                <a:solidFill>
                  <a:srgbClr val="0070C0"/>
                </a:solidFill>
              </a:rPr>
              <a:t> 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419698"/>
              </p:ext>
            </p:extLst>
          </p:nvPr>
        </p:nvGraphicFramePr>
        <p:xfrm>
          <a:off x="515449" y="1534630"/>
          <a:ext cx="9191259" cy="377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</a:t>
            </a:r>
            <a:r>
              <a:rPr lang="pt-BR" sz="5400" b="1" dirty="0" smtClean="0">
                <a:solidFill>
                  <a:srgbClr val="0070C0"/>
                </a:solidFill>
              </a:rPr>
              <a:t>Nutrição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55603"/>
              </p:ext>
            </p:extLst>
          </p:nvPr>
        </p:nvGraphicFramePr>
        <p:xfrm>
          <a:off x="489607" y="1492343"/>
          <a:ext cx="8419931" cy="388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2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30</Words>
  <Application>Microsoft Office PowerPoint</Application>
  <PresentationFormat>Personalizar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100</cp:revision>
  <cp:lastPrinted>2018-01-29T20:17:21Z</cp:lastPrinted>
  <dcterms:created xsi:type="dcterms:W3CDTF">2017-06-28T23:09:23Z</dcterms:created>
  <dcterms:modified xsi:type="dcterms:W3CDTF">2018-06-14T12:13:48Z</dcterms:modified>
</cp:coreProperties>
</file>