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1" r:id="rId3"/>
    <p:sldId id="312" r:id="rId4"/>
    <p:sldId id="305" r:id="rId5"/>
    <p:sldId id="310" r:id="rId6"/>
    <p:sldId id="265" r:id="rId7"/>
    <p:sldId id="308" r:id="rId8"/>
    <p:sldId id="313" r:id="rId9"/>
    <p:sldId id="314" r:id="rId10"/>
    <p:sldId id="315" r:id="rId11"/>
    <p:sldId id="316" r:id="rId12"/>
    <p:sldId id="317" r:id="rId13"/>
    <p:sldId id="257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8" autoAdjust="0"/>
    <p:restoredTop sz="94660"/>
  </p:normalViewPr>
  <p:slideViewPr>
    <p:cSldViewPr snapToGrid="0">
      <p:cViewPr>
        <p:scale>
          <a:sx n="120" d="100"/>
          <a:sy n="120" d="100"/>
        </p:scale>
        <p:origin x="-252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-%20ARRUD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-%20ARRUD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-%20ARRUD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%20-%20ARCOVERD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%20-%20ARCOVERD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%20-%20ARCOVERD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%20-%20BELO%20JARDIM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%20-%20BELO%20JARDIM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JAILSON\INDICADORES%20-%20HCP%20GEST&#195;O\INDICADORES%20%20-%20BELO%20JARDI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- ARRUDA.xlsx]COMPRAS'!$A$4:$Q$4</c:f>
              <c:numCache>
                <c:formatCode>mmm\-yy</c:formatCode>
                <c:ptCount val="17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</c:numCache>
            </c:numRef>
          </c:cat>
          <c:val>
            <c:numRef>
              <c:f>'[INDICADORES - ARRUDA.xlsx]COMPRAS'!$M$6:$Q$6</c:f>
              <c:numCache>
                <c:formatCode>0%</c:formatCode>
                <c:ptCount val="5"/>
                <c:pt idx="0">
                  <c:v>0.33333333333333331</c:v>
                </c:pt>
                <c:pt idx="1">
                  <c:v>0.6875</c:v>
                </c:pt>
                <c:pt idx="2">
                  <c:v>0.8928571428571429</c:v>
                </c:pt>
                <c:pt idx="3">
                  <c:v>0.92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94750976"/>
        <c:axId val="94757248"/>
      </c:lineChart>
      <c:dateAx>
        <c:axId val="94750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ATENDIMENTO DAS SOLICITAÇÕES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94757248"/>
        <c:crosses val="autoZero"/>
        <c:auto val="1"/>
        <c:lblOffset val="100"/>
        <c:baseTimeUnit val="months"/>
      </c:dateAx>
      <c:valAx>
        <c:axId val="947572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4750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GERAL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- ARRUDA.xlsx]ALMOXARIFADO'!$A$2:$E$2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- ARRUDA.xlsx]ALMOXARIFADO'!$A$3:$E$3</c:f>
              <c:numCache>
                <c:formatCode>#,##0.00</c:formatCode>
                <c:ptCount val="5"/>
                <c:pt idx="0">
                  <c:v>4094.55</c:v>
                </c:pt>
                <c:pt idx="1">
                  <c:v>6308.4</c:v>
                </c:pt>
                <c:pt idx="2">
                  <c:v>6217.98</c:v>
                </c:pt>
                <c:pt idx="3">
                  <c:v>9569.94</c:v>
                </c:pt>
                <c:pt idx="4">
                  <c:v>18256.63</c:v>
                </c:pt>
              </c:numCache>
            </c:numRef>
          </c:val>
          <c:smooth val="0"/>
        </c:ser>
        <c:ser>
          <c:idx val="1"/>
          <c:order val="1"/>
          <c:tx>
            <c:v>LIMPEZA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- ARRUDA.xlsx]ALMOXARIFADO'!$A$2:$E$2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- ARRUDA.xlsx]ALMOXARIFADO'!$A$8:$E$8</c:f>
              <c:numCache>
                <c:formatCode>#,##0.00</c:formatCode>
                <c:ptCount val="5"/>
                <c:pt idx="0">
                  <c:v>1684.69</c:v>
                </c:pt>
                <c:pt idx="1">
                  <c:v>3090.47</c:v>
                </c:pt>
                <c:pt idx="2">
                  <c:v>2605.69</c:v>
                </c:pt>
                <c:pt idx="3">
                  <c:v>3751.09</c:v>
                </c:pt>
                <c:pt idx="4">
                  <c:v>5324.74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9777024"/>
        <c:axId val="39778944"/>
      </c:lineChart>
      <c:dateAx>
        <c:axId val="39777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ANÁLISE DOS</a:t>
                </a:r>
                <a:r>
                  <a:rPr lang="pt-BR" baseline="0"/>
                  <a:t> PICOS DE CONSUMO</a:t>
                </a:r>
                <a:endParaRPr lang="pt-BR"/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39778944"/>
        <c:crosses val="autoZero"/>
        <c:auto val="1"/>
        <c:lblOffset val="100"/>
        <c:baseTimeUnit val="months"/>
      </c:dateAx>
      <c:valAx>
        <c:axId val="3977894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97770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aseline="0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200" baseline="0"/>
            </a:pPr>
            <a:endParaRPr lang="pt-BR"/>
          </a:p>
        </c:txPr>
      </c:legendEntry>
      <c:layout/>
      <c:overlay val="0"/>
      <c:txPr>
        <a:bodyPr/>
        <a:lstStyle/>
        <a:p>
          <a:pPr>
            <a:defRPr baseline="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- ARRUDA.xlsx]ALMOXARIFADO'!$A$52:$E$52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- ARRUDA.xlsx]ALMOXARIFADO'!$A$53:$E$53</c:f>
              <c:numCache>
                <c:formatCode>#,##0.00</c:formatCode>
                <c:ptCount val="5"/>
                <c:pt idx="0">
                  <c:v>24941.919999999998</c:v>
                </c:pt>
                <c:pt idx="1">
                  <c:v>35994.800000000003</c:v>
                </c:pt>
                <c:pt idx="2" formatCode="_-[$R$-416]\ * #,##0.00_-;\-[$R$-416]\ * #,##0.00_-;_-[$R$-416]\ * &quot;-&quot;??_-;_-@_-">
                  <c:v>24114.79</c:v>
                </c:pt>
                <c:pt idx="3">
                  <c:v>25326.18</c:v>
                </c:pt>
                <c:pt idx="4">
                  <c:v>25452.77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8558720"/>
        <c:axId val="38573184"/>
      </c:lineChart>
      <c:dateAx>
        <c:axId val="38558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PICOS DE CONSUMO DE FARMÁCIA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38573184"/>
        <c:crosses val="autoZero"/>
        <c:auto val="1"/>
        <c:lblOffset val="100"/>
        <c:baseTimeUnit val="months"/>
      </c:dateAx>
      <c:valAx>
        <c:axId val="3857318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8558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ARCOVERDE.xlsx]COMPRAS'!$A$7:$E$7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 - ARCOVERDE.xlsx]COMPRAS'!$A$9:$E$9</c:f>
              <c:numCache>
                <c:formatCode>0%</c:formatCode>
                <c:ptCount val="5"/>
                <c:pt idx="0">
                  <c:v>0.93333333333333335</c:v>
                </c:pt>
                <c:pt idx="1">
                  <c:v>1</c:v>
                </c:pt>
                <c:pt idx="2">
                  <c:v>0.94736842105263153</c:v>
                </c:pt>
                <c:pt idx="3">
                  <c:v>0.94736842105263153</c:v>
                </c:pt>
                <c:pt idx="4">
                  <c:v>0.92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9831424"/>
        <c:axId val="43843584"/>
      </c:lineChart>
      <c:dateAx>
        <c:axId val="39831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ATENDIMENTOS DAS SOLICITAÇÕES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43843584"/>
        <c:crosses val="autoZero"/>
        <c:auto val="1"/>
        <c:lblOffset val="100"/>
        <c:baseTimeUnit val="months"/>
      </c:dateAx>
      <c:valAx>
        <c:axId val="43843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9831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ARCOVERDE.xlsx]ALMOXARIFADO'!$A$2:$E$2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 - ARCOVERDE.xlsx]ALMOXARIFADO'!$A$3:$E$3</c:f>
              <c:numCache>
                <c:formatCode>_("R$"* #,##0.00_);_("R$"* \(#,##0.00\);_("R$"* "-"??_);_(@_)</c:formatCode>
                <c:ptCount val="5"/>
                <c:pt idx="0">
                  <c:v>5248.3499999999995</c:v>
                </c:pt>
                <c:pt idx="1">
                  <c:v>3225.85</c:v>
                </c:pt>
                <c:pt idx="2">
                  <c:v>3867.2799999999997</c:v>
                </c:pt>
                <c:pt idx="3" formatCode="#,##0.00">
                  <c:v>4079.3</c:v>
                </c:pt>
                <c:pt idx="4" formatCode="#,##0.00">
                  <c:v>5585.47</c:v>
                </c:pt>
              </c:numCache>
            </c:numRef>
          </c:val>
          <c:smooth val="0"/>
        </c:ser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ARCOVERDE.xlsx]ALMOXARIFADO'!$A$2:$E$2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 - ARCOVERDE.xlsx]ALMOXARIFADO'!$A$7:$C$7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2"/>
          <c:order val="2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ARCOVERDE.xlsx]ALMOXARIFADO'!$A$2:$E$2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 - ARCOVERDE.xlsx]ALMOXARIFADO'!$A$12:$L$12</c:f>
              <c:numCache>
                <c:formatCode>General</c:formatCode>
                <c:ptCount val="12"/>
              </c:numCache>
            </c:numRef>
          </c:val>
          <c:smooth val="0"/>
        </c:ser>
        <c:ser>
          <c:idx val="3"/>
          <c:order val="3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ARCOVERDE.xlsx]ALMOXARIFADO'!$A$2:$E$2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 - ARCOVERDE.xlsx]ALMOXARIFADO'!$A$17:$L$17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43904000"/>
        <c:axId val="83182720"/>
      </c:lineChart>
      <c:dateAx>
        <c:axId val="43904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83182720"/>
        <c:crosses val="autoZero"/>
        <c:auto val="1"/>
        <c:lblOffset val="100"/>
        <c:baseTimeUnit val="months"/>
      </c:dateAx>
      <c:valAx>
        <c:axId val="83182720"/>
        <c:scaling>
          <c:orientation val="minMax"/>
        </c:scaling>
        <c:delete val="0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43904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ARCOVERDE.xlsx]ALMOXARIFADO'!$A$40:$E$40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 - ARCOVERDE.xlsx]ALMOXARIFADO'!$A$41:$E$41</c:f>
              <c:numCache>
                <c:formatCode>_-"R$ "* #,##0.00_-;"-R$ "* #,##0.00_-;_-"R$ "* \-??_-;_-@_-</c:formatCode>
                <c:ptCount val="5"/>
                <c:pt idx="0">
                  <c:v>4193.82</c:v>
                </c:pt>
                <c:pt idx="1">
                  <c:v>3604.88</c:v>
                </c:pt>
                <c:pt idx="2">
                  <c:v>3385.67</c:v>
                </c:pt>
                <c:pt idx="3" formatCode="#,##0.00">
                  <c:v>3323.79</c:v>
                </c:pt>
                <c:pt idx="4" formatCode="#,##0.00">
                  <c:v>3366.24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83222912"/>
        <c:axId val="83224832"/>
      </c:lineChart>
      <c:dateAx>
        <c:axId val="83222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pt-BR" sz="1000" b="1" i="0" baseline="0">
                    <a:effectLst/>
                  </a:rPr>
                  <a:t>ANÁLISE DE PICOS DE CRESCIMENTO</a:t>
                </a:r>
                <a:endParaRPr lang="pt-BR" sz="1000">
                  <a:effectLst/>
                </a:endParaRP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83224832"/>
        <c:crosses val="autoZero"/>
        <c:auto val="1"/>
        <c:lblOffset val="100"/>
        <c:baseTimeUnit val="months"/>
      </c:dateAx>
      <c:valAx>
        <c:axId val="83224832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_-&quot;R$ &quot;* #,##0.00_-;&quot;-R$ &quot;* #,##0.00_-;_-&quot;R$ &quot;* \-??_-;_-@_-" sourceLinked="1"/>
        <c:majorTickMark val="out"/>
        <c:minorTickMark val="none"/>
        <c:tickLblPos val="nextTo"/>
        <c:crossAx val="83222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BELO JARDIM.xlsx]COMPRAS'!$A$7:$E$7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 - BELO JARDIM.xlsx]COMPRAS'!$A$9:$E$9</c:f>
              <c:numCache>
                <c:formatCode>0%</c:formatCode>
                <c:ptCount val="5"/>
                <c:pt idx="0">
                  <c:v>0.75</c:v>
                </c:pt>
                <c:pt idx="1">
                  <c:v>0.95833333333333337</c:v>
                </c:pt>
                <c:pt idx="2">
                  <c:v>0.96666666666666667</c:v>
                </c:pt>
                <c:pt idx="3">
                  <c:v>0.88888888888888884</c:v>
                </c:pt>
                <c:pt idx="4">
                  <c:v>0.94444444444444442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95669632"/>
        <c:axId val="38479360"/>
      </c:lineChart>
      <c:dateAx>
        <c:axId val="95669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ATENDIMENTOS DAS SOLICITAÇÕES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38479360"/>
        <c:crosses val="autoZero"/>
        <c:auto val="1"/>
        <c:lblOffset val="100"/>
        <c:baseTimeUnit val="months"/>
      </c:dateAx>
      <c:valAx>
        <c:axId val="384793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5669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321359200885754E-2"/>
          <c:y val="3.9077877128395028E-2"/>
          <c:w val="0.898655394533042"/>
          <c:h val="0.84105845535669677"/>
        </c:manualLayout>
      </c:layout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BELO JARDIM.xlsx]ALMOXARIFADO'!$A$2:$E$2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 - BELO JARDIM.xlsx]ALMOXARIFADO'!$A$3:$E$3</c:f>
              <c:numCache>
                <c:formatCode>_("R$"* #,##0.00_);_("R$"* \(#,##0.00\);_("R$"* "-"??_);_(@_)</c:formatCode>
                <c:ptCount val="5"/>
                <c:pt idx="0">
                  <c:v>5364.45</c:v>
                </c:pt>
                <c:pt idx="1">
                  <c:v>5784.58</c:v>
                </c:pt>
                <c:pt idx="2">
                  <c:v>5590.12</c:v>
                </c:pt>
                <c:pt idx="3" formatCode="#,##0.00">
                  <c:v>3849.91</c:v>
                </c:pt>
                <c:pt idx="4" formatCode="#,##0.00">
                  <c:v>5889.6</c:v>
                </c:pt>
              </c:numCache>
            </c:numRef>
          </c:val>
          <c:smooth val="0"/>
        </c:ser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BELO JARDIM.xlsx]ALMOXARIFADO'!$A$2:$E$2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 - BELO JARDIM.xlsx]ALMOXARIFADO'!$A$7:$C$7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2"/>
          <c:order val="2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BELO JARDIM.xlsx]ALMOXARIFADO'!$A$2:$E$2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 - BELO JARDIM.xlsx]ALMOXARIFADO'!$A$12:$L$12</c:f>
              <c:numCache>
                <c:formatCode>General</c:formatCode>
                <c:ptCount val="12"/>
              </c:numCache>
            </c:numRef>
          </c:val>
          <c:smooth val="0"/>
        </c:ser>
        <c:ser>
          <c:idx val="3"/>
          <c:order val="3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BELO JARDIM.xlsx]ALMOXARIFADO'!$A$2:$E$2</c:f>
              <c:numCache>
                <c:formatCode>mmm\-yy</c:formatCode>
                <c:ptCount val="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 - BELO JARDIM.xlsx]ALMOXARIFADO'!$A$17:$L$17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10052096"/>
        <c:axId val="110054016"/>
      </c:lineChart>
      <c:dateAx>
        <c:axId val="110052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110054016"/>
        <c:crosses val="autoZero"/>
        <c:auto val="1"/>
        <c:lblOffset val="100"/>
        <c:baseTimeUnit val="months"/>
      </c:dateAx>
      <c:valAx>
        <c:axId val="110054016"/>
        <c:scaling>
          <c:orientation val="minMax"/>
        </c:scaling>
        <c:delete val="0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110052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'[INDICADORES  - BELO JARDIM.xlsx]ALMOXARIFADO'!$A$57:$L$57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</c:numCache>
            </c:numRef>
          </c:cat>
          <c:val>
            <c:numRef>
              <c:f>'[INDICADORES  - BELO JARDIM.xlsx]ALMOXARIFADO'!$A$58:$L$58</c:f>
              <c:numCache>
                <c:formatCode>_-"R$ "* #,##0.00_-;"-R$ "* #,##0.00_-;_-"R$ "* \-??_-;_-@_-</c:formatCode>
                <c:ptCount val="12"/>
                <c:pt idx="0">
                  <c:v>3607.4</c:v>
                </c:pt>
                <c:pt idx="1">
                  <c:v>4178.16</c:v>
                </c:pt>
                <c:pt idx="2">
                  <c:v>4268.03</c:v>
                </c:pt>
                <c:pt idx="3" formatCode="#,##0.00">
                  <c:v>3299.26</c:v>
                </c:pt>
                <c:pt idx="4" formatCode="#,##0.00">
                  <c:v>4193.1499999999996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43468672"/>
        <c:axId val="43474944"/>
      </c:lineChart>
      <c:dateAx>
        <c:axId val="43468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pt-BR" sz="1000" b="1" i="0" baseline="0">
                    <a:effectLst/>
                  </a:rPr>
                  <a:t>ANÁLISE DE PICOS DE CRESCIMENTO</a:t>
                </a:r>
                <a:endParaRPr lang="pt-BR" sz="1000">
                  <a:effectLst/>
                </a:endParaRP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43474944"/>
        <c:crosses val="autoZero"/>
        <c:auto val="1"/>
        <c:lblOffset val="100"/>
        <c:baseTimeUnit val="months"/>
      </c:dateAx>
      <c:valAx>
        <c:axId val="43474944"/>
        <c:scaling>
          <c:orientation val="minMax"/>
        </c:scaling>
        <c:delete val="0"/>
        <c:axPos val="l"/>
        <c:majorGridlines/>
        <c:numFmt formatCode="_-&quot;R$ &quot;* #,##0.00_-;&quot;-R$ &quot;* #,##0.00_-;_-&quot;R$ &quot;* \-??_-;_-@_-" sourceLinked="1"/>
        <c:majorTickMark val="out"/>
        <c:minorTickMark val="none"/>
        <c:tickLblPos val="nextTo"/>
        <c:crossAx val="43468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UPAE ARRUDA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52146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85192" y="569013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44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530317"/>
              </p:ext>
            </p:extLst>
          </p:nvPr>
        </p:nvGraphicFramePr>
        <p:xfrm>
          <a:off x="685192" y="1398680"/>
          <a:ext cx="7311048" cy="4282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41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Almoxarifado Geral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481818" y="2420712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593801"/>
              </p:ext>
            </p:extLst>
          </p:nvPr>
        </p:nvGraphicFramePr>
        <p:xfrm>
          <a:off x="469395" y="1398679"/>
          <a:ext cx="8290368" cy="4287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377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Farmácia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7524604" y="2559507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224841"/>
              </p:ext>
            </p:extLst>
          </p:nvPr>
        </p:nvGraphicFramePr>
        <p:xfrm>
          <a:off x="425070" y="1442296"/>
          <a:ext cx="8496293" cy="4214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858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85192" y="569013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44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138398"/>
              </p:ext>
            </p:extLst>
          </p:nvPr>
        </p:nvGraphicFramePr>
        <p:xfrm>
          <a:off x="685192" y="1492343"/>
          <a:ext cx="7456944" cy="381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336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5193" y="50153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Almoxarifado Geral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481818" y="2420712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190344"/>
              </p:ext>
            </p:extLst>
          </p:nvPr>
        </p:nvGraphicFramePr>
        <p:xfrm>
          <a:off x="685193" y="1424867"/>
          <a:ext cx="8296275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300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Farmácia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7524604" y="2559507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417701"/>
              </p:ext>
            </p:extLst>
          </p:nvPr>
        </p:nvGraphicFramePr>
        <p:xfrm>
          <a:off x="415969" y="1267568"/>
          <a:ext cx="7997764" cy="4444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074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UPAE ARCOVERDE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85192" y="569013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44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109696"/>
              </p:ext>
            </p:extLst>
          </p:nvPr>
        </p:nvGraphicFramePr>
        <p:xfrm>
          <a:off x="531611" y="1424866"/>
          <a:ext cx="7523060" cy="425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Almoxarifado Geral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481818" y="2420712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847857"/>
              </p:ext>
            </p:extLst>
          </p:nvPr>
        </p:nvGraphicFramePr>
        <p:xfrm>
          <a:off x="448070" y="1442296"/>
          <a:ext cx="8311693" cy="423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726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Farmácia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7524604" y="2559507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043847"/>
              </p:ext>
            </p:extLst>
          </p:nvPr>
        </p:nvGraphicFramePr>
        <p:xfrm>
          <a:off x="215631" y="1492343"/>
          <a:ext cx="8544132" cy="404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583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UPAE BELO JARDIM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71</Words>
  <Application>Microsoft Office PowerPoint</Application>
  <PresentationFormat>Personalizar</PresentationFormat>
  <Paragraphs>23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Jailson Antonio da Silva Filho</cp:lastModifiedBy>
  <cp:revision>114</cp:revision>
  <dcterms:created xsi:type="dcterms:W3CDTF">2017-06-28T23:09:23Z</dcterms:created>
  <dcterms:modified xsi:type="dcterms:W3CDTF">2018-06-14T12:11:50Z</dcterms:modified>
</cp:coreProperties>
</file>