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6" r:id="rId3"/>
    <p:sldId id="320" r:id="rId4"/>
    <p:sldId id="324" r:id="rId5"/>
    <p:sldId id="307" r:id="rId6"/>
    <p:sldId id="305" r:id="rId7"/>
    <p:sldId id="308" r:id="rId8"/>
    <p:sldId id="321" r:id="rId9"/>
    <p:sldId id="309" r:id="rId10"/>
    <p:sldId id="311" r:id="rId11"/>
    <p:sldId id="313" r:id="rId12"/>
    <p:sldId id="314" r:id="rId13"/>
    <p:sldId id="315" r:id="rId14"/>
    <p:sldId id="317" r:id="rId15"/>
    <p:sldId id="322" r:id="rId16"/>
    <p:sldId id="318" r:id="rId17"/>
    <p:sldId id="319" r:id="rId18"/>
    <p:sldId id="257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508" autoAdjust="0"/>
    <p:restoredTop sz="99085" autoAdjust="0"/>
  </p:normalViewPr>
  <p:slideViewPr>
    <p:cSldViewPr snapToGrid="0">
      <p:cViewPr>
        <p:scale>
          <a:sx n="110" d="100"/>
          <a:sy n="110" d="100"/>
        </p:scale>
        <p:origin x="-31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77504" y="5559287"/>
            <a:ext cx="936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</a:rPr>
              <a:t>Indicadores DH </a:t>
            </a:r>
            <a:r>
              <a:rPr lang="pt-BR" sz="6000" b="1" dirty="0" smtClean="0">
                <a:solidFill>
                  <a:schemeClr val="bg1"/>
                </a:solidFill>
              </a:rPr>
              <a:t>– </a:t>
            </a:r>
            <a:r>
              <a:rPr lang="pt-BR" sz="6000" b="1" dirty="0" err="1" smtClean="0">
                <a:solidFill>
                  <a:schemeClr val="bg1"/>
                </a:solidFill>
              </a:rPr>
              <a:t>Abr</a:t>
            </a:r>
            <a:r>
              <a:rPr lang="pt-BR" sz="6000" b="1" dirty="0" smtClean="0">
                <a:solidFill>
                  <a:schemeClr val="bg1"/>
                </a:solidFill>
              </a:rPr>
              <a:t>/2018</a:t>
            </a:r>
            <a:endParaRPr lang="pt-BR" sz="60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87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01947" y="594732"/>
            <a:ext cx="10925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100" b="1" dirty="0">
                <a:solidFill>
                  <a:srgbClr val="0070C0"/>
                </a:solidFill>
              </a:rPr>
              <a:t>% </a:t>
            </a:r>
            <a:r>
              <a:rPr lang="pt-BR" sz="4100" b="1" dirty="0" smtClean="0">
                <a:solidFill>
                  <a:srgbClr val="0070C0"/>
                </a:solidFill>
              </a:rPr>
              <a:t>Movimentações Mensais</a:t>
            </a:r>
            <a:endParaRPr lang="pt-BR" sz="4100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3" y="1871960"/>
            <a:ext cx="11045007" cy="2289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2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25679" y="2570411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Indicadores – UPAE Arruda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99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2147" y="-544708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05720" y="542117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Variação do Quadro de Pessoal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069904" y="4734982"/>
            <a:ext cx="7193399" cy="52322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numCol="1" rtlCol="0">
            <a:spAutoFit/>
          </a:bodyPr>
          <a:lstStyle/>
          <a:p>
            <a:r>
              <a:rPr lang="pt-BR" sz="1400" b="1" u="sng" dirty="0"/>
              <a:t>Comentários sobre diferenças do Custo Total entre as folhas de Mar/18 x </a:t>
            </a:r>
            <a:r>
              <a:rPr lang="pt-BR" sz="1400" b="1" u="sng" dirty="0" err="1"/>
              <a:t>Abr</a:t>
            </a:r>
            <a:r>
              <a:rPr lang="pt-BR" sz="1400" b="1" u="sng" dirty="0"/>
              <a:t>/18</a:t>
            </a:r>
            <a:r>
              <a:rPr lang="pt-BR" sz="1400" dirty="0"/>
              <a:t>: </a:t>
            </a:r>
          </a:p>
          <a:p>
            <a:r>
              <a:rPr lang="pt-BR" sz="1400" dirty="0"/>
              <a:t>Variações financeiras da folha dentro da normalidade mensal </a:t>
            </a:r>
            <a:r>
              <a:rPr lang="pt-BR" sz="1400" dirty="0" smtClean="0"/>
              <a:t>(-3%)</a:t>
            </a:r>
            <a:endParaRPr lang="pt-BR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781254"/>
            <a:ext cx="11766550" cy="250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0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33045" y="197925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87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01947" y="594732"/>
            <a:ext cx="10925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100" b="1" dirty="0">
                <a:solidFill>
                  <a:srgbClr val="0070C0"/>
                </a:solidFill>
              </a:rPr>
              <a:t>% </a:t>
            </a:r>
            <a:r>
              <a:rPr lang="pt-BR" sz="4100" b="1" dirty="0" smtClean="0">
                <a:solidFill>
                  <a:srgbClr val="0070C0"/>
                </a:solidFill>
              </a:rPr>
              <a:t>Movimentações Mensais</a:t>
            </a:r>
            <a:endParaRPr lang="pt-BR" sz="4100" b="1" dirty="0">
              <a:solidFill>
                <a:srgbClr val="0070C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06" y="1979257"/>
            <a:ext cx="10786381" cy="2527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26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25679" y="2570411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Indicadores – UPAE Belo Jardim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3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06854" y="-1556116"/>
            <a:ext cx="12191999" cy="7236909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pt-BR" dirty="0"/>
              <a:t>Segurança Patrimonial (164h)</a:t>
            </a:r>
          </a:p>
          <a:p>
            <a:pPr marL="285750" indent="-285750">
              <a:buFontTx/>
              <a:buChar char="-"/>
            </a:pPr>
            <a:r>
              <a:rPr lang="pt-BR" dirty="0"/>
              <a:t>Bloco Cirúrgico (160h)</a:t>
            </a: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22813" y="371400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 smtClean="0">
                <a:solidFill>
                  <a:srgbClr val="0070C0"/>
                </a:solidFill>
              </a:rPr>
              <a:t>Status Banco </a:t>
            </a:r>
            <a:r>
              <a:rPr lang="pt-BR" sz="4500" b="1" dirty="0">
                <a:solidFill>
                  <a:srgbClr val="0070C0"/>
                </a:solidFill>
              </a:rPr>
              <a:t>de Horas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07247" y="4203895"/>
            <a:ext cx="7193399" cy="52322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numCol="2" rtlCol="0">
            <a:spAutoFit/>
          </a:bodyPr>
          <a:lstStyle/>
          <a:p>
            <a:r>
              <a:rPr lang="pt-BR" sz="1400" b="1" u="sng" dirty="0" smtClean="0"/>
              <a:t>Comentários</a:t>
            </a:r>
            <a:r>
              <a:rPr lang="pt-BR" sz="1400" dirty="0" smtClean="0"/>
              <a:t>: </a:t>
            </a:r>
          </a:p>
          <a:p>
            <a:r>
              <a:rPr lang="pt-BR" sz="1400" dirty="0" smtClean="0"/>
              <a:t>Banco de Horas 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07246" y="4727115"/>
            <a:ext cx="7193399" cy="73866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Mês                           Fevereiro     Março         Abril</a:t>
            </a:r>
            <a:endParaRPr lang="pt-BR" sz="1400" dirty="0"/>
          </a:p>
          <a:p>
            <a:r>
              <a:rPr lang="pt-BR" sz="1400" dirty="0" smtClean="0"/>
              <a:t>Horas Positivas</a:t>
            </a:r>
            <a:r>
              <a:rPr lang="pt-BR" sz="1400" dirty="0" smtClean="0">
                <a:solidFill>
                  <a:srgbClr val="C00000"/>
                </a:solidFill>
              </a:rPr>
              <a:t>       </a:t>
            </a:r>
            <a:r>
              <a:rPr lang="pt-BR" sz="1400" dirty="0" smtClean="0"/>
              <a:t>155,62          159,12       185,50	</a:t>
            </a:r>
            <a:r>
              <a:rPr lang="pt-BR" sz="1400" dirty="0" smtClean="0">
                <a:solidFill>
                  <a:srgbClr val="C00000"/>
                </a:solidFill>
              </a:rPr>
              <a:t>	</a:t>
            </a:r>
          </a:p>
          <a:p>
            <a:r>
              <a:rPr lang="pt-BR" sz="1400" dirty="0" smtClean="0">
                <a:solidFill>
                  <a:srgbClr val="C00000"/>
                </a:solidFill>
              </a:rPr>
              <a:t>Horas Negativas       86,42          178,47       </a:t>
            </a:r>
            <a:r>
              <a:rPr lang="pt-BR" sz="1400" dirty="0" smtClean="0">
                <a:solidFill>
                  <a:srgbClr val="C00000"/>
                </a:solidFill>
              </a:rPr>
              <a:t>180,77</a:t>
            </a:r>
            <a:endParaRPr lang="pt-BR" sz="1400" dirty="0">
              <a:solidFill>
                <a:srgbClr val="C00000"/>
              </a:solidFill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1475334"/>
            <a:ext cx="5815867" cy="2347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59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305740" y="-26903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05720" y="542117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Variação do Quadro de Pessoal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49" y="1908417"/>
            <a:ext cx="10827780" cy="2414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7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2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87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01947" y="594732"/>
            <a:ext cx="10925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100" b="1" dirty="0">
                <a:solidFill>
                  <a:srgbClr val="0070C0"/>
                </a:solidFill>
              </a:rPr>
              <a:t>% </a:t>
            </a:r>
            <a:r>
              <a:rPr lang="pt-BR" sz="4100" b="1" dirty="0" smtClean="0">
                <a:solidFill>
                  <a:srgbClr val="0070C0"/>
                </a:solidFill>
              </a:rPr>
              <a:t>Movimentações Mensais</a:t>
            </a:r>
            <a:endParaRPr lang="pt-BR" sz="4100" b="1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90" y="1892314"/>
            <a:ext cx="11098010" cy="2386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81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93456" y="-1129085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076950" y="5772150"/>
            <a:ext cx="7239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0943" y="3175684"/>
            <a:ext cx="2500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Obrigada!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525679" y="2570411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070C0"/>
                </a:solidFill>
              </a:rPr>
              <a:t>Indicadores - HMR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953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2147" y="-24492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pt-BR" dirty="0"/>
              <a:t>Segurança Patrimonial (164h)</a:t>
            </a:r>
          </a:p>
          <a:p>
            <a:pPr marL="285750" indent="-285750">
              <a:buFontTx/>
              <a:buChar char="-"/>
            </a:pPr>
            <a:r>
              <a:rPr lang="pt-BR" dirty="0"/>
              <a:t>Bloco Cirúrgico (160h)</a:t>
            </a: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22813" y="371400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 smtClean="0">
                <a:solidFill>
                  <a:srgbClr val="0070C0"/>
                </a:solidFill>
              </a:rPr>
              <a:t>Status Banco </a:t>
            </a:r>
            <a:r>
              <a:rPr lang="pt-BR" sz="4500" b="1" dirty="0">
                <a:solidFill>
                  <a:srgbClr val="0070C0"/>
                </a:solidFill>
              </a:rPr>
              <a:t>de Horas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814861" y="4303471"/>
            <a:ext cx="7193399" cy="52322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numCol="2" rtlCol="0">
            <a:spAutoFit/>
          </a:bodyPr>
          <a:lstStyle/>
          <a:p>
            <a:r>
              <a:rPr lang="pt-BR" sz="1400" b="1" u="sng" dirty="0" smtClean="0"/>
              <a:t>Comentários</a:t>
            </a:r>
            <a:r>
              <a:rPr lang="pt-BR" sz="1400" dirty="0" smtClean="0"/>
              <a:t>: </a:t>
            </a:r>
          </a:p>
          <a:p>
            <a:r>
              <a:rPr lang="pt-BR" sz="1400" dirty="0" smtClean="0"/>
              <a:t>Os 5 setores mais críticos são: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809418" y="4891302"/>
            <a:ext cx="3540910" cy="95410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400" dirty="0" smtClean="0"/>
              <a:t>Farmácia (335:42)</a:t>
            </a:r>
          </a:p>
          <a:p>
            <a:pPr marL="285750" indent="-285750">
              <a:buFontTx/>
              <a:buChar char="-"/>
            </a:pPr>
            <a:r>
              <a:rPr lang="pt-BR" sz="1400" dirty="0" err="1" smtClean="0"/>
              <a:t>Aloj</a:t>
            </a:r>
            <a:r>
              <a:rPr lang="pt-BR" sz="1400" dirty="0" smtClean="0"/>
              <a:t>. Conjunto (325:10)</a:t>
            </a:r>
          </a:p>
          <a:p>
            <a:pPr marL="285750" indent="-285750">
              <a:buFontTx/>
              <a:buChar char="-"/>
            </a:pPr>
            <a:r>
              <a:rPr lang="pt-BR" sz="1400" dirty="0" smtClean="0"/>
              <a:t>Contabilidade (315:22) </a:t>
            </a:r>
          </a:p>
          <a:p>
            <a:endParaRPr lang="pt-BR" sz="1400" dirty="0" smtClean="0"/>
          </a:p>
        </p:txBody>
      </p:sp>
      <p:sp>
        <p:nvSpPr>
          <p:cNvPr id="22" name="CaixaDeTexto 21"/>
          <p:cNvSpPr txBox="1"/>
          <p:nvPr/>
        </p:nvSpPr>
        <p:spPr>
          <a:xfrm>
            <a:off x="5467350" y="4896750"/>
            <a:ext cx="3540910" cy="5232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400" dirty="0" smtClean="0"/>
              <a:t>Sony </a:t>
            </a:r>
            <a:r>
              <a:rPr lang="pt-BR" sz="1400" dirty="0"/>
              <a:t>Santos </a:t>
            </a:r>
            <a:r>
              <a:rPr lang="pt-BR" sz="1400" dirty="0" smtClean="0"/>
              <a:t>(240:56)</a:t>
            </a:r>
          </a:p>
          <a:p>
            <a:pPr marL="285750" indent="-285750">
              <a:buFontTx/>
              <a:buChar char="-"/>
            </a:pPr>
            <a:r>
              <a:rPr lang="pt-BR" sz="1400" dirty="0" smtClean="0"/>
              <a:t>Segurança de Patrimonial (193:10)</a:t>
            </a:r>
            <a:endParaRPr lang="pt-BR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9" y="1587261"/>
            <a:ext cx="10961048" cy="2463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2147" y="-58996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pt-BR" dirty="0"/>
              <a:t>Segurança Patrimonial (164h)</a:t>
            </a:r>
          </a:p>
          <a:p>
            <a:pPr marL="285750" indent="-285750">
              <a:buFontTx/>
              <a:buChar char="-"/>
            </a:pPr>
            <a:r>
              <a:rPr lang="pt-BR" dirty="0"/>
              <a:t>Bloco Cirúrgico (160h)</a:t>
            </a: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22813" y="207506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 smtClean="0">
                <a:solidFill>
                  <a:srgbClr val="0070C0"/>
                </a:solidFill>
              </a:rPr>
              <a:t>Status Banco </a:t>
            </a:r>
            <a:r>
              <a:rPr lang="pt-BR" sz="4500" b="1" dirty="0">
                <a:solidFill>
                  <a:srgbClr val="0070C0"/>
                </a:solidFill>
              </a:rPr>
              <a:t>de Horas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63069" y="1025461"/>
            <a:ext cx="10825270" cy="5570756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numCol="1" rtlCol="0">
            <a:spAutoFit/>
          </a:bodyPr>
          <a:lstStyle/>
          <a:p>
            <a:r>
              <a:rPr lang="pt-BR" sz="2000" b="1" u="sng" dirty="0" smtClean="0"/>
              <a:t>Ações corretivas em andamento</a:t>
            </a:r>
            <a:r>
              <a:rPr lang="pt-BR" sz="2000" dirty="0" smtClean="0"/>
              <a:t>: </a:t>
            </a:r>
          </a:p>
          <a:p>
            <a:endParaRPr lang="pt-BR" sz="1400" dirty="0"/>
          </a:p>
          <a:p>
            <a:pPr marL="285750" indent="-285750">
              <a:buFont typeface="Wingdings" pitchFamily="2" charset="2"/>
              <a:buChar char="§"/>
            </a:pPr>
            <a:r>
              <a:rPr lang="pt-BR" sz="1400" b="1" dirty="0"/>
              <a:t>Farmácia </a:t>
            </a:r>
            <a:r>
              <a:rPr lang="pt-BR" sz="1400" dirty="0" smtClean="0"/>
              <a:t> </a:t>
            </a:r>
          </a:p>
          <a:p>
            <a:r>
              <a:rPr lang="pt-BR" sz="1400" dirty="0"/>
              <a:t> </a:t>
            </a:r>
            <a:r>
              <a:rPr lang="pt-BR" sz="1400" dirty="0" smtClean="0"/>
              <a:t>      - </a:t>
            </a:r>
            <a:r>
              <a:rPr lang="pt-B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Até 31/07</a:t>
            </a:r>
            <a:r>
              <a:rPr lang="pt-BR" sz="1400" dirty="0" smtClean="0"/>
              <a:t>: Definir e aplicar cronograma de compensação de horas;</a:t>
            </a:r>
          </a:p>
          <a:p>
            <a:r>
              <a:rPr lang="pt-BR" sz="1400" dirty="0"/>
              <a:t> </a:t>
            </a:r>
            <a:r>
              <a:rPr lang="pt-BR" sz="1400" dirty="0" smtClean="0"/>
              <a:t>      - </a:t>
            </a:r>
            <a:r>
              <a:rPr lang="pt-B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Até 07/05</a:t>
            </a:r>
            <a:r>
              <a:rPr lang="pt-BR" sz="1400" dirty="0" smtClean="0"/>
              <a:t>: Comunicar a cada colaborador (CI) as regras do BH e as implicações com o descumprimento;</a:t>
            </a:r>
          </a:p>
          <a:p>
            <a:r>
              <a:rPr lang="pt-BR" sz="1400" dirty="0"/>
              <a:t> </a:t>
            </a:r>
            <a:r>
              <a:rPr lang="pt-BR" sz="1400" dirty="0" smtClean="0"/>
              <a:t>      - </a:t>
            </a:r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partir de </a:t>
            </a:r>
            <a:r>
              <a:rPr lang="pt-B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08/05</a:t>
            </a:r>
            <a:r>
              <a:rPr lang="pt-BR" sz="1400" dirty="0"/>
              <a:t>: aplicar </a:t>
            </a:r>
            <a:r>
              <a:rPr lang="pt-BR" sz="1400" dirty="0" smtClean="0"/>
              <a:t>punições disciplinares nos casos de horas </a:t>
            </a:r>
            <a:r>
              <a:rPr lang="pt-BR" sz="1400" dirty="0"/>
              <a:t>extras, sem autorização </a:t>
            </a:r>
            <a:r>
              <a:rPr lang="pt-BR" sz="1400" dirty="0" smtClean="0"/>
              <a:t>prévia da coordenação.</a:t>
            </a:r>
          </a:p>
          <a:p>
            <a:endParaRPr lang="pt-BR" sz="14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pt-BR" sz="1400" b="1" dirty="0" smtClean="0"/>
              <a:t>Alojamento Conjunto</a:t>
            </a:r>
          </a:p>
          <a:p>
            <a:r>
              <a:rPr lang="pt-BR" sz="1400" dirty="0"/>
              <a:t> </a:t>
            </a:r>
            <a:r>
              <a:rPr lang="pt-BR" sz="1400" dirty="0" smtClean="0"/>
              <a:t>     - </a:t>
            </a:r>
            <a:r>
              <a:rPr lang="pt-B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Até 21/05</a:t>
            </a:r>
            <a:r>
              <a:rPr lang="pt-BR" sz="1400" dirty="0" smtClean="0"/>
              <a:t>: contratações de Téc. de Enfermagem, para adequar o quadro às demandas;</a:t>
            </a:r>
          </a:p>
          <a:p>
            <a:r>
              <a:rPr lang="pt-BR" sz="1400" dirty="0" smtClean="0"/>
              <a:t>      - </a:t>
            </a:r>
            <a:r>
              <a:rPr lang="pt-B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Até 30/06</a:t>
            </a:r>
            <a:r>
              <a:rPr lang="pt-BR" sz="1400" dirty="0" smtClean="0"/>
              <a:t>: programação de folgas  para as Enfermeiras .</a:t>
            </a:r>
          </a:p>
          <a:p>
            <a:endParaRPr lang="pt-BR" sz="14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pt-BR" sz="1400" b="1" dirty="0"/>
              <a:t>Contabilidade </a:t>
            </a:r>
          </a:p>
          <a:p>
            <a:r>
              <a:rPr lang="pt-BR" sz="1400" dirty="0" smtClean="0"/>
              <a:t>        - </a:t>
            </a:r>
            <a:r>
              <a:rPr lang="pt-B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Até 06/06</a:t>
            </a:r>
            <a:r>
              <a:rPr lang="pt-BR" sz="1400" dirty="0" smtClean="0"/>
              <a:t>: Reunião de alinhamento das áreas, em relação aos prazos de envios das informações à Contabilidade;</a:t>
            </a:r>
            <a:endParaRPr lang="pt-BR" sz="1400" dirty="0"/>
          </a:p>
          <a:p>
            <a:r>
              <a:rPr lang="pt-BR" sz="1400" dirty="0" smtClean="0"/>
              <a:t>        - </a:t>
            </a:r>
            <a:r>
              <a:rPr lang="pt-B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Até 30/07</a:t>
            </a:r>
            <a:r>
              <a:rPr lang="pt-BR" sz="1400" dirty="0" smtClean="0"/>
              <a:t>: programação de folgas para a equipe.</a:t>
            </a:r>
          </a:p>
          <a:p>
            <a:endParaRPr lang="pt-BR" sz="14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pt-BR" sz="1400" b="1" dirty="0" smtClean="0"/>
              <a:t>Sony Santos </a:t>
            </a:r>
          </a:p>
          <a:p>
            <a:r>
              <a:rPr lang="pt-B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- </a:t>
            </a:r>
            <a:r>
              <a:rPr lang="pt-BR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</a:t>
            </a:r>
            <a:r>
              <a:rPr lang="pt-B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/18:</a:t>
            </a:r>
            <a:r>
              <a:rPr lang="pt-BR" sz="1400" dirty="0" smtClean="0"/>
              <a:t>  Ajuste na carga horária dos profissionais, com a inclusão das escalas complementares;</a:t>
            </a:r>
          </a:p>
          <a:p>
            <a:r>
              <a:rPr lang="pt-BR" sz="1400" dirty="0" smtClean="0"/>
              <a:t>       - </a:t>
            </a:r>
            <a:r>
              <a:rPr lang="pt-B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Até 20/04 </a:t>
            </a:r>
            <a:r>
              <a:rPr lang="pt-BR" sz="1400" dirty="0" smtClean="0"/>
              <a:t>– Em andamento o plano de compensação de horas</a:t>
            </a:r>
          </a:p>
          <a:p>
            <a:endParaRPr lang="pt-BR" sz="14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pt-BR" sz="1400" b="1" dirty="0" smtClean="0"/>
              <a:t>Segurança Patrimonial </a:t>
            </a:r>
          </a:p>
          <a:p>
            <a:r>
              <a:rPr lang="pt-BR" sz="1400" dirty="0" smtClean="0"/>
              <a:t>       - </a:t>
            </a:r>
            <a:r>
              <a:rPr lang="pt-B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Até 31/06: </a:t>
            </a:r>
            <a:r>
              <a:rPr lang="pt-BR" sz="1400" dirty="0" smtClean="0"/>
              <a:t>Aplicar o cronograma de compensação de horas, com o suporte do Sup. Seg. Patrimonial.</a:t>
            </a:r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 smtClean="0"/>
          </a:p>
        </p:txBody>
      </p:sp>
    </p:spTree>
    <p:extLst>
      <p:ext uri="{BB962C8B-B14F-4D97-AF65-F5344CB8AC3E}">
        <p14:creationId xmlns:p14="http://schemas.microsoft.com/office/powerpoint/2010/main" val="325502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29254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03652" y="509461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070C0"/>
                </a:solidFill>
              </a:rPr>
              <a:t>Variação do Quadro de Pessoal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2069906" y="4588333"/>
            <a:ext cx="7193399" cy="52322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numCol="1" rtlCol="0">
            <a:spAutoFit/>
          </a:bodyPr>
          <a:lstStyle/>
          <a:p>
            <a:r>
              <a:rPr lang="pt-BR" sz="1400" b="1" u="sng" dirty="0" smtClean="0"/>
              <a:t>Comentários sobre diferenças do Custo Total entre as folhas de Mar/18 x </a:t>
            </a:r>
            <a:r>
              <a:rPr lang="pt-BR" sz="1400" b="1" u="sng" dirty="0" err="1" smtClean="0"/>
              <a:t>Abr</a:t>
            </a:r>
            <a:r>
              <a:rPr lang="pt-BR" sz="1400" b="1" u="sng" dirty="0" smtClean="0"/>
              <a:t>/18</a:t>
            </a:r>
            <a:r>
              <a:rPr lang="pt-BR" sz="1400" dirty="0" smtClean="0"/>
              <a:t>: </a:t>
            </a:r>
          </a:p>
          <a:p>
            <a:r>
              <a:rPr lang="pt-BR" sz="1400" dirty="0" smtClean="0"/>
              <a:t>Variações financeiras da folha dentro da normalidade mensal (-1%)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2" y="1783264"/>
            <a:ext cx="11102196" cy="258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6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594732"/>
            <a:ext cx="10925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100" b="1" dirty="0">
                <a:solidFill>
                  <a:srgbClr val="0070C0"/>
                </a:solidFill>
              </a:rPr>
              <a:t>% </a:t>
            </a:r>
            <a:r>
              <a:rPr lang="pt-BR" sz="4100" b="1" dirty="0" smtClean="0">
                <a:solidFill>
                  <a:srgbClr val="0070C0"/>
                </a:solidFill>
              </a:rPr>
              <a:t>Movimentações Mensais</a:t>
            </a:r>
            <a:endParaRPr lang="pt-BR" sz="41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36" y="1849949"/>
            <a:ext cx="11050251" cy="2301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19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525679" y="2570411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070C0"/>
                </a:solidFill>
              </a:rPr>
              <a:t>Indicadores – UPAE Arcoverde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19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2146" y="-24492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pt-BR" dirty="0"/>
              <a:t>Segurança Patrimonial (164h)</a:t>
            </a:r>
          </a:p>
          <a:p>
            <a:pPr marL="285750" indent="-285750">
              <a:buFontTx/>
              <a:buChar char="-"/>
            </a:pPr>
            <a:r>
              <a:rPr lang="pt-BR" dirty="0"/>
              <a:t>Bloco Cirúrgico (160h)</a:t>
            </a: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22813" y="371400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 smtClean="0">
                <a:solidFill>
                  <a:srgbClr val="0070C0"/>
                </a:solidFill>
              </a:rPr>
              <a:t>Status Banco </a:t>
            </a:r>
            <a:r>
              <a:rPr lang="pt-BR" sz="4500" b="1" dirty="0">
                <a:solidFill>
                  <a:srgbClr val="0070C0"/>
                </a:solidFill>
              </a:rPr>
              <a:t>de Horas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3101071" y="4376483"/>
            <a:ext cx="5526889" cy="54040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numCol="2" rtlCol="0">
            <a:spAutoFit/>
          </a:bodyPr>
          <a:lstStyle/>
          <a:p>
            <a:r>
              <a:rPr lang="pt-BR" sz="1400" b="1" u="sng" dirty="0" smtClean="0"/>
              <a:t>Comentários</a:t>
            </a:r>
            <a:r>
              <a:rPr lang="pt-BR" sz="1400" dirty="0" smtClean="0"/>
              <a:t>: </a:t>
            </a:r>
          </a:p>
          <a:p>
            <a:r>
              <a:rPr lang="pt-BR" sz="1400" dirty="0" smtClean="0"/>
              <a:t>Banco de Horas :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101070" y="4892628"/>
            <a:ext cx="5526890" cy="76292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Mês                           Fevereiro     Março      Abril</a:t>
            </a:r>
            <a:endParaRPr lang="pt-BR" sz="1400" dirty="0"/>
          </a:p>
          <a:p>
            <a:r>
              <a:rPr lang="pt-BR" sz="1400" dirty="0" smtClean="0"/>
              <a:t>Horas Positivas</a:t>
            </a:r>
            <a:r>
              <a:rPr lang="pt-BR" sz="1400" dirty="0" smtClean="0">
                <a:solidFill>
                  <a:srgbClr val="C00000"/>
                </a:solidFill>
              </a:rPr>
              <a:t>        </a:t>
            </a:r>
            <a:r>
              <a:rPr lang="pt-BR" sz="1400" dirty="0" smtClean="0"/>
              <a:t>421,27         456,40     67,43	</a:t>
            </a:r>
            <a:r>
              <a:rPr lang="pt-BR" sz="1400" dirty="0" smtClean="0">
                <a:solidFill>
                  <a:srgbClr val="C00000"/>
                </a:solidFill>
              </a:rPr>
              <a:t>	</a:t>
            </a:r>
          </a:p>
          <a:p>
            <a:r>
              <a:rPr lang="pt-BR" sz="1400" dirty="0" smtClean="0">
                <a:solidFill>
                  <a:srgbClr val="C00000"/>
                </a:solidFill>
              </a:rPr>
              <a:t>Horas Negativas      321,08           89,58    574,40</a:t>
            </a:r>
            <a:endParaRPr lang="pt-BR" sz="1400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08" y="1570009"/>
            <a:ext cx="10718947" cy="2602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31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2147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505720" y="484969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070C0"/>
                </a:solidFill>
              </a:rPr>
              <a:t>Variação do Quadro de Pessoal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20" y="1835872"/>
            <a:ext cx="11051703" cy="2641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0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415</Words>
  <Application>Microsoft Office PowerPoint</Application>
  <PresentationFormat>Personalizar</PresentationFormat>
  <Paragraphs>70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Ana America</cp:lastModifiedBy>
  <cp:revision>219</cp:revision>
  <dcterms:created xsi:type="dcterms:W3CDTF">2017-06-28T23:09:23Z</dcterms:created>
  <dcterms:modified xsi:type="dcterms:W3CDTF">2018-05-16T17:25:49Z</dcterms:modified>
</cp:coreProperties>
</file>