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04" r:id="rId2"/>
    <p:sldId id="305" r:id="rId3"/>
    <p:sldId id="310" r:id="rId4"/>
    <p:sldId id="312" r:id="rId5"/>
    <p:sldId id="323" r:id="rId6"/>
    <p:sldId id="317" r:id="rId7"/>
    <p:sldId id="318" r:id="rId8"/>
    <p:sldId id="308" r:id="rId9"/>
    <p:sldId id="306" r:id="rId10"/>
    <p:sldId id="319" r:id="rId11"/>
    <p:sldId id="321" r:id="rId12"/>
    <p:sldId id="324" r:id="rId13"/>
    <p:sldId id="325" r:id="rId14"/>
    <p:sldId id="316" r:id="rId15"/>
    <p:sldId id="327" r:id="rId16"/>
    <p:sldId id="307" r:id="rId17"/>
    <p:sldId id="322" r:id="rId18"/>
    <p:sldId id="257" r:id="rId1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C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81" autoAdjust="0"/>
    <p:restoredTop sz="97331" autoAdjust="0"/>
  </p:normalViewPr>
  <p:slideViewPr>
    <p:cSldViewPr snapToGrid="0">
      <p:cViewPr>
        <p:scale>
          <a:sx n="75" d="100"/>
          <a:sy n="75" d="100"/>
        </p:scale>
        <p:origin x="-246" y="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.vilaca.HMR\Documents\FATURAMENTO%202018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.vilaca.HMR\Downloads\2018%20-%20HMR%20-%20Painel%20de%20Indicadores%20-%20Administrativos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.vilaca.HMR\Downloads\2018%20-%20HMR%20-%20Painel%20de%20Indicadores%20-%20Administrativos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.vilaca.HMR\Downloads\2018%20-%20HMR%20-%20Painel%20de%20Indicadores%20-%20Administrativos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.vilaca.HMR\Downloads\2018%20-%20HMR%20-%20Painel%20de%20Indicadores%20-%20Administrativos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.vilaca.HMR\Downloads\2018%20-%20HMR%20-%20Painel%20de%20Indicadores%20-%20Administrativos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.vilaca.HMR\Downloads\2018%20-%20HMR%20-%20Painel%20de%20Indicadores%20-%20Administrativos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.vilaca.HMR\Downloads\2018%20-%20HMR%20-%20Painel%20de%20Indicadores%20-%20Administrativos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.vilaca.HMR\Downloads\2018%20-%20HMR%20-%20Painel%20de%20Indicadores%20-%20Administrativo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Plan2!$Z$10</c:f>
              <c:strCache>
                <c:ptCount val="1"/>
                <c:pt idx="0">
                  <c:v>Janeiro</c:v>
                </c:pt>
              </c:strCache>
            </c:strRef>
          </c:tx>
          <c:invertIfNegative val="0"/>
          <c:cat>
            <c:strRef>
              <c:f>Plan2!$AA$9:$AC$9</c:f>
              <c:strCache>
                <c:ptCount val="3"/>
                <c:pt idx="0">
                  <c:v>Altas</c:v>
                </c:pt>
                <c:pt idx="1">
                  <c:v>Apresentação</c:v>
                </c:pt>
                <c:pt idx="2">
                  <c:v>Aprovação</c:v>
                </c:pt>
              </c:strCache>
            </c:strRef>
          </c:cat>
          <c:val>
            <c:numRef>
              <c:f>Plan2!$AA$10:$AC$10</c:f>
              <c:numCache>
                <c:formatCode>General</c:formatCode>
                <c:ptCount val="3"/>
                <c:pt idx="0">
                  <c:v>501</c:v>
                </c:pt>
                <c:pt idx="1">
                  <c:v>815</c:v>
                </c:pt>
                <c:pt idx="2">
                  <c:v>815</c:v>
                </c:pt>
              </c:numCache>
            </c:numRef>
          </c:val>
        </c:ser>
        <c:ser>
          <c:idx val="1"/>
          <c:order val="1"/>
          <c:tx>
            <c:strRef>
              <c:f>Plan2!$Z$11</c:f>
              <c:strCache>
                <c:ptCount val="1"/>
                <c:pt idx="0">
                  <c:v>Fevereiro</c:v>
                </c:pt>
              </c:strCache>
            </c:strRef>
          </c:tx>
          <c:invertIfNegative val="0"/>
          <c:cat>
            <c:strRef>
              <c:f>Plan2!$AA$9:$AC$9</c:f>
              <c:strCache>
                <c:ptCount val="3"/>
                <c:pt idx="0">
                  <c:v>Altas</c:v>
                </c:pt>
                <c:pt idx="1">
                  <c:v>Apresentação</c:v>
                </c:pt>
                <c:pt idx="2">
                  <c:v>Aprovação</c:v>
                </c:pt>
              </c:strCache>
            </c:strRef>
          </c:cat>
          <c:val>
            <c:numRef>
              <c:f>Plan2!$AA$11:$AC$11</c:f>
              <c:numCache>
                <c:formatCode>General</c:formatCode>
                <c:ptCount val="3"/>
                <c:pt idx="0">
                  <c:v>503</c:v>
                </c:pt>
                <c:pt idx="1">
                  <c:v>523</c:v>
                </c:pt>
                <c:pt idx="2">
                  <c:v>560</c:v>
                </c:pt>
              </c:numCache>
            </c:numRef>
          </c:val>
        </c:ser>
        <c:ser>
          <c:idx val="2"/>
          <c:order val="2"/>
          <c:tx>
            <c:strRef>
              <c:f>Plan2!$Z$12</c:f>
              <c:strCache>
                <c:ptCount val="1"/>
                <c:pt idx="0">
                  <c:v>Março</c:v>
                </c:pt>
              </c:strCache>
            </c:strRef>
          </c:tx>
          <c:invertIfNegative val="0"/>
          <c:cat>
            <c:strRef>
              <c:f>Plan2!$AA$9:$AC$9</c:f>
              <c:strCache>
                <c:ptCount val="3"/>
                <c:pt idx="0">
                  <c:v>Altas</c:v>
                </c:pt>
                <c:pt idx="1">
                  <c:v>Apresentação</c:v>
                </c:pt>
                <c:pt idx="2">
                  <c:v>Aprovação</c:v>
                </c:pt>
              </c:strCache>
            </c:strRef>
          </c:cat>
          <c:val>
            <c:numRef>
              <c:f>Plan2!$AA$12:$AC$12</c:f>
              <c:numCache>
                <c:formatCode>General</c:formatCode>
                <c:ptCount val="3"/>
                <c:pt idx="0">
                  <c:v>543</c:v>
                </c:pt>
                <c:pt idx="1">
                  <c:v>523</c:v>
                </c:pt>
                <c:pt idx="2">
                  <c:v>560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808960"/>
        <c:axId val="100814848"/>
      </c:barChart>
      <c:catAx>
        <c:axId val="100808960"/>
        <c:scaling>
          <c:orientation val="minMax"/>
        </c:scaling>
        <c:delete val="0"/>
        <c:axPos val="b"/>
        <c:majorTickMark val="out"/>
        <c:minorTickMark val="none"/>
        <c:tickLblPos val="nextTo"/>
        <c:crossAx val="100814848"/>
        <c:crosses val="autoZero"/>
        <c:auto val="1"/>
        <c:lblAlgn val="ctr"/>
        <c:lblOffset val="100"/>
        <c:noMultiLvlLbl val="0"/>
      </c:catAx>
      <c:valAx>
        <c:axId val="1008148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08089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818753673528748"/>
          <c:y val="2.7775946006387945E-2"/>
          <c:w val="0.77889478530902301"/>
          <c:h val="0.8354423393409063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Lbls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'[2018 - HMR - Painel de Indicadores - Administrativos.xls]Administrativo'!$S$1060:$S$1063</c:f>
              <c:strCache>
                <c:ptCount val="4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</c:strCache>
            </c:strRef>
          </c:cat>
          <c:val>
            <c:numRef>
              <c:f>'[2018 - HMR - Painel de Indicadores - Administrativos.xls]Administrativo'!$T$1060:$T$1063</c:f>
              <c:numCache>
                <c:formatCode>_-* #,##0_-;\-* #,##0_-;_-* "-"??_-;_-@_-</c:formatCode>
                <c:ptCount val="4"/>
                <c:pt idx="0">
                  <c:v>1084979</c:v>
                </c:pt>
                <c:pt idx="1">
                  <c:v>1031644</c:v>
                </c:pt>
                <c:pt idx="2">
                  <c:v>805096</c:v>
                </c:pt>
                <c:pt idx="3">
                  <c:v>893744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745600"/>
        <c:axId val="100747136"/>
      </c:barChart>
      <c:lineChart>
        <c:grouping val="standard"/>
        <c:varyColors val="0"/>
        <c:ser>
          <c:idx val="1"/>
          <c:order val="1"/>
          <c:spPr>
            <a:ln w="38100"/>
          </c:spPr>
          <c:marker>
            <c:symbol val="none"/>
          </c:marker>
          <c:cat>
            <c:strRef>
              <c:f>'[2018 - HMR - Painel de Indicadores - Administrativos.xls]Administrativo'!$S$1060:$S$1063</c:f>
              <c:strCache>
                <c:ptCount val="4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</c:strCache>
            </c:strRef>
          </c:cat>
          <c:val>
            <c:numRef>
              <c:f>'[2018 - HMR - Painel de Indicadores - Administrativos.xls]Administrativo'!$U$1060:$U$1063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745600"/>
        <c:axId val="100747136"/>
      </c:lineChart>
      <c:catAx>
        <c:axId val="100745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0747136"/>
        <c:crosses val="autoZero"/>
        <c:auto val="1"/>
        <c:lblAlgn val="ctr"/>
        <c:lblOffset val="100"/>
        <c:noMultiLvlLbl val="0"/>
      </c:catAx>
      <c:valAx>
        <c:axId val="100747136"/>
        <c:scaling>
          <c:orientation val="minMax"/>
        </c:scaling>
        <c:delete val="0"/>
        <c:axPos val="l"/>
        <c:majorGridlines/>
        <c:numFmt formatCode="_-* #,##0_-;\-* #,##0_-;_-* &quot;-&quot;??_-;_-@_-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0745600"/>
        <c:crosses val="autoZero"/>
        <c:crossBetween val="between"/>
      </c:valAx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plotArea>
    <c:plotVisOnly val="1"/>
    <c:dispBlanksAs val="gap"/>
    <c:showDLblsOverMax val="0"/>
  </c:chart>
  <c:spPr>
    <a:solidFill>
      <a:schemeClr val="accent1">
        <a:lumMod val="40000"/>
        <a:lumOff val="60000"/>
      </a:scheme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059128877345477"/>
          <c:y val="7.4094685923125611E-2"/>
          <c:w val="0.8026221301216685"/>
          <c:h val="0.8336389482787918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Lbls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'[2018 - HMR - Painel de Indicadores - Administrativos.xls]Administrativo'!$S$1060:$S$1063</c:f>
              <c:strCache>
                <c:ptCount val="4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</c:strCache>
            </c:strRef>
          </c:cat>
          <c:val>
            <c:numRef>
              <c:f>'[2018 - HMR - Painel de Indicadores - Administrativos.xls]Administrativo'!$T$1060:$T$1063</c:f>
              <c:numCache>
                <c:formatCode>_-* #,##0_-;\-* #,##0_-;_-* "-"??_-;_-@_-</c:formatCode>
                <c:ptCount val="4"/>
                <c:pt idx="0">
                  <c:v>151237</c:v>
                </c:pt>
                <c:pt idx="1">
                  <c:v>99402</c:v>
                </c:pt>
                <c:pt idx="2">
                  <c:v>160170</c:v>
                </c:pt>
                <c:pt idx="3">
                  <c:v>42101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772480"/>
        <c:axId val="100782464"/>
      </c:barChart>
      <c:lineChart>
        <c:grouping val="standard"/>
        <c:varyColors val="0"/>
        <c:ser>
          <c:idx val="1"/>
          <c:order val="1"/>
          <c:spPr>
            <a:ln w="38100"/>
          </c:spPr>
          <c:marker>
            <c:symbol val="none"/>
          </c:marker>
          <c:cat>
            <c:strRef>
              <c:f>'[2018 - HMR - Painel de Indicadores - Administrativos.xls]Administrativo'!$S$1060:$S$1063</c:f>
              <c:strCache>
                <c:ptCount val="4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</c:strCache>
            </c:strRef>
          </c:cat>
          <c:val>
            <c:numRef>
              <c:f>'[2018 - HMR - Painel de Indicadores - Administrativos.xls]Administrativo'!$U$1060:$U$1063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772480"/>
        <c:axId val="100782464"/>
      </c:lineChart>
      <c:catAx>
        <c:axId val="100772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0782464"/>
        <c:crosses val="autoZero"/>
        <c:auto val="1"/>
        <c:lblAlgn val="ctr"/>
        <c:lblOffset val="100"/>
        <c:noMultiLvlLbl val="0"/>
      </c:catAx>
      <c:valAx>
        <c:axId val="100782464"/>
        <c:scaling>
          <c:orientation val="minMax"/>
        </c:scaling>
        <c:delete val="0"/>
        <c:axPos val="l"/>
        <c:majorGridlines/>
        <c:numFmt formatCode="_-* #,##0_-;\-* #,##0_-;_-* &quot;-&quot;??_-;_-@_-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0772480"/>
        <c:crosses val="autoZero"/>
        <c:crossBetween val="between"/>
      </c:valAx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plotArea>
    <c:plotVisOnly val="1"/>
    <c:dispBlanksAs val="gap"/>
    <c:showDLblsOverMax val="0"/>
  </c:chart>
  <c:spPr>
    <a:solidFill>
      <a:schemeClr val="accent1">
        <a:lumMod val="40000"/>
        <a:lumOff val="60000"/>
      </a:scheme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832909507182918"/>
          <c:y val="7.4094685923125611E-2"/>
          <c:w val="0.8026221301216685"/>
          <c:h val="0.8336389482787918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Lbls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'[2018 - HMR - Painel de Indicadores - Administrativos.xls]Administrativo'!$S$1060:$S$1063</c:f>
              <c:strCache>
                <c:ptCount val="4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</c:strCache>
            </c:strRef>
          </c:cat>
          <c:val>
            <c:numRef>
              <c:f>'[2018 - HMR - Painel de Indicadores - Administrativos.xls]Administrativo'!$T$1060:$T$1063</c:f>
              <c:numCache>
                <c:formatCode>_-* #,##0_-;\-* #,##0_-;_-* "-"??_-;_-@_-</c:formatCode>
                <c:ptCount val="4"/>
                <c:pt idx="0">
                  <c:v>232119</c:v>
                </c:pt>
                <c:pt idx="1">
                  <c:v>221043</c:v>
                </c:pt>
                <c:pt idx="2">
                  <c:v>229136</c:v>
                </c:pt>
                <c:pt idx="3">
                  <c:v>357312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980224"/>
        <c:axId val="100981760"/>
      </c:barChart>
      <c:lineChart>
        <c:grouping val="standard"/>
        <c:varyColors val="0"/>
        <c:ser>
          <c:idx val="1"/>
          <c:order val="1"/>
          <c:spPr>
            <a:ln w="38100"/>
          </c:spPr>
          <c:marker>
            <c:symbol val="none"/>
          </c:marker>
          <c:cat>
            <c:strRef>
              <c:f>'[2018 - HMR - Painel de Indicadores - Administrativos.xls]Administrativo'!$S$1060:$S$1063</c:f>
              <c:strCache>
                <c:ptCount val="4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</c:strCache>
            </c:strRef>
          </c:cat>
          <c:val>
            <c:numRef>
              <c:f>'[2018 - HMR - Painel de Indicadores - Administrativos.xls]Administrativo'!$U$1060:$U$1063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980224"/>
        <c:axId val="100981760"/>
      </c:lineChart>
      <c:catAx>
        <c:axId val="100980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0981760"/>
        <c:crosses val="autoZero"/>
        <c:auto val="1"/>
        <c:lblAlgn val="ctr"/>
        <c:lblOffset val="100"/>
        <c:noMultiLvlLbl val="0"/>
      </c:catAx>
      <c:valAx>
        <c:axId val="100981760"/>
        <c:scaling>
          <c:orientation val="minMax"/>
        </c:scaling>
        <c:delete val="0"/>
        <c:axPos val="l"/>
        <c:majorGridlines/>
        <c:numFmt formatCode="_-* #,##0_-;\-* #,##0_-;_-* &quot;-&quot;??_-;_-@_-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0980224"/>
        <c:crosses val="autoZero"/>
        <c:crossBetween val="between"/>
      </c:valAx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plotArea>
    <c:plotVisOnly val="1"/>
    <c:dispBlanksAs val="gap"/>
    <c:showDLblsOverMax val="0"/>
  </c:chart>
  <c:spPr>
    <a:solidFill>
      <a:schemeClr val="accent1">
        <a:lumMod val="40000"/>
        <a:lumOff val="60000"/>
      </a:scheme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832909507182918"/>
          <c:y val="7.4967071631527799E-2"/>
          <c:w val="0.8026221301216685"/>
          <c:h val="0.8316802247597135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Lbls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'[2018 - HMR - Painel de Indicadores - Administrativos.xls]Administrativo'!$S$1060:$S$1063</c:f>
              <c:strCache>
                <c:ptCount val="4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</c:strCache>
            </c:strRef>
          </c:cat>
          <c:val>
            <c:numRef>
              <c:f>'[2018 - HMR - Painel de Indicadores - Administrativos.xls]Administrativo'!$T$1060:$T$1063</c:f>
              <c:numCache>
                <c:formatCode>_-* #,##0_-;\-* #,##0_-;_-* "-"??_-;_-@_-</c:formatCode>
                <c:ptCount val="4"/>
                <c:pt idx="0">
                  <c:v>254918</c:v>
                </c:pt>
                <c:pt idx="1">
                  <c:v>250792</c:v>
                </c:pt>
                <c:pt idx="2">
                  <c:v>254721</c:v>
                </c:pt>
                <c:pt idx="3">
                  <c:v>411365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919680"/>
        <c:axId val="110921216"/>
      </c:barChart>
      <c:lineChart>
        <c:grouping val="standard"/>
        <c:varyColors val="0"/>
        <c:ser>
          <c:idx val="1"/>
          <c:order val="1"/>
          <c:spPr>
            <a:ln w="38100"/>
          </c:spPr>
          <c:marker>
            <c:symbol val="none"/>
          </c:marker>
          <c:cat>
            <c:strRef>
              <c:f>'[2018 - HMR - Painel de Indicadores - Administrativos.xls]Administrativo'!$S$1060:$S$1063</c:f>
              <c:strCache>
                <c:ptCount val="4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</c:strCache>
            </c:strRef>
          </c:cat>
          <c:val>
            <c:numRef>
              <c:f>'[2018 - HMR - Painel de Indicadores - Administrativos.xls]Administrativo'!$U$1060:$U$1063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0919680"/>
        <c:axId val="110921216"/>
      </c:lineChart>
      <c:catAx>
        <c:axId val="110919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0921216"/>
        <c:crosses val="autoZero"/>
        <c:auto val="1"/>
        <c:lblAlgn val="ctr"/>
        <c:lblOffset val="100"/>
        <c:noMultiLvlLbl val="0"/>
      </c:catAx>
      <c:valAx>
        <c:axId val="110921216"/>
        <c:scaling>
          <c:orientation val="minMax"/>
        </c:scaling>
        <c:delete val="0"/>
        <c:axPos val="l"/>
        <c:majorGridlines/>
        <c:numFmt formatCode="_-* #,##0_-;\-* #,##0_-;_-* &quot;-&quot;??_-;_-@_-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0919680"/>
        <c:crosses val="autoZero"/>
        <c:crossBetween val="between"/>
      </c:valAx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plotArea>
    <c:plotVisOnly val="1"/>
    <c:dispBlanksAs val="gap"/>
    <c:showDLblsOverMax val="0"/>
  </c:chart>
  <c:spPr>
    <a:solidFill>
      <a:schemeClr val="accent1">
        <a:lumMod val="40000"/>
        <a:lumOff val="60000"/>
      </a:scheme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Lbls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'[2018 - HMR - Painel de Indicadores - Administrativos.xls]Administrativo'!$S$1060:$S$1063</c:f>
              <c:strCache>
                <c:ptCount val="4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</c:strCache>
            </c:strRef>
          </c:cat>
          <c:val>
            <c:numRef>
              <c:f>'[2018 - HMR - Painel de Indicadores - Administrativos.xls]Administrativo'!$T$1060:$T$1063</c:f>
              <c:numCache>
                <c:formatCode>_-* #,##0_-;\-* #,##0_-;_-* "-"??_-;_-@_-</c:formatCode>
                <c:ptCount val="4"/>
                <c:pt idx="0">
                  <c:v>1189</c:v>
                </c:pt>
                <c:pt idx="1">
                  <c:v>811.1</c:v>
                </c:pt>
                <c:pt idx="2">
                  <c:v>1030.0999999999999</c:v>
                </c:pt>
                <c:pt idx="3">
                  <c:v>1044.52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656128"/>
        <c:axId val="110666112"/>
      </c:barChart>
      <c:lineChart>
        <c:grouping val="standard"/>
        <c:varyColors val="0"/>
        <c:ser>
          <c:idx val="1"/>
          <c:order val="1"/>
          <c:spPr>
            <a:ln w="38100"/>
          </c:spPr>
          <c:marker>
            <c:symbol val="none"/>
          </c:marker>
          <c:cat>
            <c:strRef>
              <c:f>'[2018 - HMR - Painel de Indicadores - Administrativos.xls]Administrativo'!$S$1060:$S$1063</c:f>
              <c:strCache>
                <c:ptCount val="4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</c:strCache>
            </c:strRef>
          </c:cat>
          <c:val>
            <c:numRef>
              <c:f>'[2018 - HMR - Painel de Indicadores - Administrativos.xls]Administrativo'!$U$1060:$U$1063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0656128"/>
        <c:axId val="110666112"/>
      </c:lineChart>
      <c:catAx>
        <c:axId val="110656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0666112"/>
        <c:crosses val="autoZero"/>
        <c:auto val="1"/>
        <c:lblAlgn val="ctr"/>
        <c:lblOffset val="100"/>
        <c:noMultiLvlLbl val="0"/>
      </c:catAx>
      <c:valAx>
        <c:axId val="110666112"/>
        <c:scaling>
          <c:orientation val="minMax"/>
        </c:scaling>
        <c:delete val="0"/>
        <c:axPos val="l"/>
        <c:majorGridlines/>
        <c:numFmt formatCode="_-* #,##0_-;\-* #,##0_-;_-* &quot;-&quot;??_-;_-@_-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0656128"/>
        <c:crosses val="autoZero"/>
        <c:crossBetween val="between"/>
      </c:valAx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plotArea>
    <c:plotVisOnly val="1"/>
    <c:dispBlanksAs val="gap"/>
    <c:showDLblsOverMax val="0"/>
  </c:chart>
  <c:spPr>
    <a:solidFill>
      <a:schemeClr val="accent1">
        <a:lumMod val="40000"/>
        <a:lumOff val="60000"/>
      </a:scheme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Lbls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'[2018 - HMR - Painel de Indicadores - Administrativos.xls]Administrativo'!$S$1060:$S$1063</c:f>
              <c:strCache>
                <c:ptCount val="4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</c:strCache>
            </c:strRef>
          </c:cat>
          <c:val>
            <c:numRef>
              <c:f>'[2018 - HMR - Painel de Indicadores - Administrativos.xls]Administrativo'!$T$1060:$T$1063</c:f>
              <c:numCache>
                <c:formatCode>_-* #,##0_-;\-* #,##0_-;_-* "-"??_-;_-@_-</c:formatCode>
                <c:ptCount val="4"/>
                <c:pt idx="0">
                  <c:v>517.54999999999995</c:v>
                </c:pt>
                <c:pt idx="1">
                  <c:v>563.15</c:v>
                </c:pt>
                <c:pt idx="2">
                  <c:v>597</c:v>
                </c:pt>
                <c:pt idx="3">
                  <c:v>693.12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679168"/>
        <c:axId val="110680704"/>
      </c:barChart>
      <c:lineChart>
        <c:grouping val="standard"/>
        <c:varyColors val="0"/>
        <c:ser>
          <c:idx val="1"/>
          <c:order val="1"/>
          <c:spPr>
            <a:ln w="38100"/>
          </c:spPr>
          <c:marker>
            <c:symbol val="none"/>
          </c:marker>
          <c:cat>
            <c:strRef>
              <c:f>'[2018 - HMR - Painel de Indicadores - Administrativos.xls]Administrativo'!$S$1060:$S$1063</c:f>
              <c:strCache>
                <c:ptCount val="4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</c:strCache>
            </c:strRef>
          </c:cat>
          <c:val>
            <c:numRef>
              <c:f>'[2018 - HMR - Painel de Indicadores - Administrativos.xls]Administrativo'!$U$1060:$U$1063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0679168"/>
        <c:axId val="110680704"/>
      </c:lineChart>
      <c:catAx>
        <c:axId val="110679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0680704"/>
        <c:crosses val="autoZero"/>
        <c:auto val="1"/>
        <c:lblAlgn val="ctr"/>
        <c:lblOffset val="100"/>
        <c:noMultiLvlLbl val="0"/>
      </c:catAx>
      <c:valAx>
        <c:axId val="110680704"/>
        <c:scaling>
          <c:orientation val="minMax"/>
        </c:scaling>
        <c:delete val="0"/>
        <c:axPos val="l"/>
        <c:majorGridlines/>
        <c:numFmt formatCode="_-* #,##0_-;\-* #,##0_-;_-* &quot;-&quot;??_-;_-@_-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0679168"/>
        <c:crosses val="autoZero"/>
        <c:crossBetween val="between"/>
      </c:valAx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plotArea>
    <c:plotVisOnly val="1"/>
    <c:dispBlanksAs val="gap"/>
    <c:showDLblsOverMax val="0"/>
  </c:chart>
  <c:spPr>
    <a:solidFill>
      <a:schemeClr val="accent1">
        <a:lumMod val="40000"/>
        <a:lumOff val="60000"/>
      </a:scheme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Lbls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'[2018 - HMR - Painel de Indicadores - Administrativos.xls]Administrativo'!$S$1060:$S$1063</c:f>
              <c:strCache>
                <c:ptCount val="4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</c:strCache>
            </c:strRef>
          </c:cat>
          <c:val>
            <c:numRef>
              <c:f>'[2018 - HMR - Painel de Indicadores - Administrativos.xls]Administrativo'!$T$1060:$T$1063</c:f>
              <c:numCache>
                <c:formatCode>_-* #,##0_-;\-* #,##0_-;_-* "-"??_-;_-@_-</c:formatCode>
                <c:ptCount val="4"/>
                <c:pt idx="0">
                  <c:v>360.5</c:v>
                </c:pt>
                <c:pt idx="1">
                  <c:v>529.4</c:v>
                </c:pt>
                <c:pt idx="2">
                  <c:v>425.69</c:v>
                </c:pt>
                <c:pt idx="3">
                  <c:v>365.66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835200"/>
        <c:axId val="110836736"/>
      </c:barChart>
      <c:lineChart>
        <c:grouping val="standard"/>
        <c:varyColors val="0"/>
        <c:ser>
          <c:idx val="1"/>
          <c:order val="1"/>
          <c:spPr>
            <a:ln w="38100"/>
          </c:spPr>
          <c:marker>
            <c:symbol val="none"/>
          </c:marker>
          <c:cat>
            <c:strRef>
              <c:f>'[2018 - HMR - Painel de Indicadores - Administrativos.xls]Administrativo'!$S$1060:$S$1063</c:f>
              <c:strCache>
                <c:ptCount val="4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</c:strCache>
            </c:strRef>
          </c:cat>
          <c:val>
            <c:numRef>
              <c:f>'[2018 - HMR - Painel de Indicadores - Administrativos.xls]Administrativo'!$U$1060:$U$1063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0835200"/>
        <c:axId val="110836736"/>
      </c:lineChart>
      <c:catAx>
        <c:axId val="110835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0836736"/>
        <c:crosses val="autoZero"/>
        <c:auto val="1"/>
        <c:lblAlgn val="ctr"/>
        <c:lblOffset val="100"/>
        <c:noMultiLvlLbl val="0"/>
      </c:catAx>
      <c:valAx>
        <c:axId val="110836736"/>
        <c:scaling>
          <c:orientation val="minMax"/>
        </c:scaling>
        <c:delete val="0"/>
        <c:axPos val="l"/>
        <c:majorGridlines/>
        <c:numFmt formatCode="_-* #,##0_-;\-* #,##0_-;_-* &quot;-&quot;??_-;_-@_-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0835200"/>
        <c:crosses val="autoZero"/>
        <c:crossBetween val="between"/>
      </c:valAx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plotArea>
    <c:plotVisOnly val="1"/>
    <c:dispBlanksAs val="gap"/>
    <c:showDLblsOverMax val="0"/>
  </c:chart>
  <c:spPr>
    <a:solidFill>
      <a:schemeClr val="accent1">
        <a:lumMod val="40000"/>
        <a:lumOff val="60000"/>
      </a:scheme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Lbls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'[2018 - HMR - Painel de Indicadores - Administrativos.xls]Administrativo'!$S$1060:$S$1063</c:f>
              <c:strCache>
                <c:ptCount val="4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</c:strCache>
            </c:strRef>
          </c:cat>
          <c:val>
            <c:numRef>
              <c:f>'[2018 - HMR - Painel de Indicadores - Administrativos.xls]Administrativo'!$T$1060:$T$1063</c:f>
              <c:numCache>
                <c:formatCode>_-* #,##0_-;\-* #,##0_-;_-* "-"??_-;_-@_-</c:formatCode>
                <c:ptCount val="4"/>
                <c:pt idx="0">
                  <c:v>515.9</c:v>
                </c:pt>
                <c:pt idx="1">
                  <c:v>702.65</c:v>
                </c:pt>
                <c:pt idx="2">
                  <c:v>577.07000000000005</c:v>
                </c:pt>
                <c:pt idx="3">
                  <c:v>522.48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874624"/>
        <c:axId val="110876160"/>
      </c:barChart>
      <c:lineChart>
        <c:grouping val="standard"/>
        <c:varyColors val="0"/>
        <c:ser>
          <c:idx val="1"/>
          <c:order val="1"/>
          <c:spPr>
            <a:ln w="38100"/>
          </c:spPr>
          <c:marker>
            <c:symbol val="none"/>
          </c:marker>
          <c:cat>
            <c:strRef>
              <c:f>'[2018 - HMR - Painel de Indicadores - Administrativos.xls]Administrativo'!$S$1060:$S$1063</c:f>
              <c:strCache>
                <c:ptCount val="4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</c:strCache>
            </c:strRef>
          </c:cat>
          <c:val>
            <c:numRef>
              <c:f>'[2018 - HMR - Painel de Indicadores - Administrativos.xls]Administrativo'!$U$1060:$U$1063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0874624"/>
        <c:axId val="110876160"/>
      </c:lineChart>
      <c:catAx>
        <c:axId val="110874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0876160"/>
        <c:crosses val="autoZero"/>
        <c:auto val="1"/>
        <c:lblAlgn val="ctr"/>
        <c:lblOffset val="100"/>
        <c:noMultiLvlLbl val="0"/>
      </c:catAx>
      <c:valAx>
        <c:axId val="110876160"/>
        <c:scaling>
          <c:orientation val="minMax"/>
        </c:scaling>
        <c:delete val="0"/>
        <c:axPos val="l"/>
        <c:majorGridlines/>
        <c:numFmt formatCode="_-* #,##0_-;\-* #,##0_-;_-* &quot;-&quot;??_-;_-@_-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0874624"/>
        <c:crosses val="autoZero"/>
        <c:crossBetween val="between"/>
      </c:valAx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plotArea>
    <c:plotVisOnly val="1"/>
    <c:dispBlanksAs val="gap"/>
    <c:showDLblsOverMax val="0"/>
  </c:chart>
  <c:spPr>
    <a:solidFill>
      <a:schemeClr val="accent1">
        <a:lumMod val="40000"/>
        <a:lumOff val="60000"/>
      </a:scheme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5FB2DF-5472-4027-8925-332787C570CA}" type="datetimeFigureOut">
              <a:rPr lang="pt-BR" smtClean="0"/>
              <a:t>16/05/2018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5B8B99-E31D-421E-8778-049645796B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0520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B8B99-E31D-421E-8778-049645796B1E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8214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B8B99-E31D-421E-8778-049645796B1E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8214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B8B99-E31D-421E-8778-049645796B1E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4536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16/05/2018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94929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16/05/2018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58266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16/05/2018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64220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16/05/2018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83915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16/05/2018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63752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16/05/2018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58933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16/05/2018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9866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16/05/2018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71692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16/05/2018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81725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16/05/2018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388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16/05/2018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46980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3239C-21C2-4F19-9AA0-26B5BE984ACF}" type="datetimeFigureOut">
              <a:rPr lang="pt-BR" smtClean="0"/>
              <a:t>16/05/2018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E87AB-F212-4B2F-BB13-CBFC4908FBD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7426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chart" Target="../charts/chart7.xml"/><Relationship Id="rId4" Type="http://schemas.openxmlformats.org/officeDocument/2006/relationships/image" Target="../media/image9.png"/><Relationship Id="rId9" Type="http://schemas.openxmlformats.org/officeDocument/2006/relationships/chart" Target="../charts/char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chart" Target="../charts/chart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11" Type="http://schemas.openxmlformats.org/officeDocument/2006/relationships/image" Target="../media/image7.emf"/><Relationship Id="rId5" Type="http://schemas.openxmlformats.org/officeDocument/2006/relationships/image" Target="../media/image10.png"/><Relationship Id="rId10" Type="http://schemas.openxmlformats.org/officeDocument/2006/relationships/package" Target="../embeddings/Planilha_do_Microsoft_Excel1.xlsx"/><Relationship Id="rId4" Type="http://schemas.openxmlformats.org/officeDocument/2006/relationships/image" Target="../media/image9.png"/><Relationship Id="rId9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4.emf"/><Relationship Id="rId4" Type="http://schemas.openxmlformats.org/officeDocument/2006/relationships/image" Target="../media/image9.png"/><Relationship Id="rId9" Type="http://schemas.openxmlformats.org/officeDocument/2006/relationships/package" Target="../embeddings/Planilha_do_Microsoft_Excel2.xlsx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emf"/><Relationship Id="rId4" Type="http://schemas.openxmlformats.org/officeDocument/2006/relationships/image" Target="../media/image9.png"/><Relationship Id="rId9" Type="http://schemas.openxmlformats.org/officeDocument/2006/relationships/package" Target="../embeddings/Planilha_do_Microsoft_Excel3.xlsx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6.emf"/><Relationship Id="rId4" Type="http://schemas.openxmlformats.org/officeDocument/2006/relationships/image" Target="../media/image9.png"/><Relationship Id="rId9" Type="http://schemas.openxmlformats.org/officeDocument/2006/relationships/package" Target="../embeddings/Planilha_do_Microsoft_Excel4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119" y="-720718"/>
            <a:ext cx="7699513" cy="5133008"/>
          </a:xfrm>
          <a:prstGeom prst="rect">
            <a:avLst/>
          </a:prstGeom>
        </p:spPr>
      </p:pic>
      <p:pic>
        <p:nvPicPr>
          <p:cNvPr id="1030" name="Picture 6" descr="http://www.hcp.org.br/images/upaearruda/upae-arru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307" y="3299790"/>
            <a:ext cx="6759594" cy="380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hcp.org.br/images/layout/imagem-upae-arcoverde-exter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156" y="2842591"/>
            <a:ext cx="7820462" cy="43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hcp.org.br/images/layout/upae-padre-assis-neves-belo-jardi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688" y="-261611"/>
            <a:ext cx="6374996" cy="357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-745106" y="-715616"/>
            <a:ext cx="13525500" cy="4031088"/>
          </a:xfrm>
          <a:prstGeom prst="rect">
            <a:avLst/>
          </a:prstGeom>
          <a:solidFill>
            <a:srgbClr val="92D050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-542559" y="3315472"/>
            <a:ext cx="13023606" cy="4522872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345440" y="5036665"/>
            <a:ext cx="88706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>
                <a:solidFill>
                  <a:schemeClr val="bg1"/>
                </a:solidFill>
              </a:rPr>
              <a:t>Apresentação Mensal Financeiro </a:t>
            </a:r>
            <a:endParaRPr lang="pt-BR" sz="4800" b="1" dirty="0">
              <a:solidFill>
                <a:schemeClr val="bg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599" y="3920065"/>
            <a:ext cx="2068191" cy="1947597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8107681" y="5929355"/>
            <a:ext cx="3674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b="1" dirty="0" smtClean="0">
                <a:solidFill>
                  <a:schemeClr val="bg1"/>
                </a:solidFill>
              </a:rPr>
              <a:t>Abril de 2018</a:t>
            </a:r>
            <a:endParaRPr lang="pt-B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64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301947" y="337744"/>
            <a:ext cx="10925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>
                <a:solidFill>
                  <a:srgbClr val="0070C0"/>
                </a:solidFill>
              </a:rPr>
              <a:t>Idade do Contas a Pagar Vencidas</a:t>
            </a:r>
            <a:endParaRPr lang="pt-BR" sz="4800" b="1" dirty="0">
              <a:solidFill>
                <a:srgbClr val="0070C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graphicFrame>
        <p:nvGraphicFramePr>
          <p:cNvPr id="17" name="Gráfico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6710145"/>
              </p:ext>
            </p:extLst>
          </p:nvPr>
        </p:nvGraphicFramePr>
        <p:xfrm>
          <a:off x="301947" y="1887114"/>
          <a:ext cx="4142815" cy="2974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301947" y="1381581"/>
            <a:ext cx="119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HMR</a:t>
            </a:r>
            <a:endParaRPr lang="pt-BR" b="1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301947" y="5032970"/>
            <a:ext cx="1952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Média: R$ 953.866</a:t>
            </a:r>
            <a:endParaRPr lang="pt-BR" dirty="0"/>
          </a:p>
        </p:txBody>
      </p:sp>
      <p:graphicFrame>
        <p:nvGraphicFramePr>
          <p:cNvPr id="20" name="Gráfico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6402736"/>
              </p:ext>
            </p:extLst>
          </p:nvPr>
        </p:nvGraphicFramePr>
        <p:xfrm>
          <a:off x="5372353" y="1968501"/>
          <a:ext cx="4142815" cy="289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1" name="CaixaDeTexto 20"/>
          <p:cNvSpPr txBox="1"/>
          <p:nvPr/>
        </p:nvSpPr>
        <p:spPr>
          <a:xfrm>
            <a:off x="5423045" y="1398680"/>
            <a:ext cx="1780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UPAE Arruda</a:t>
            </a:r>
            <a:endParaRPr lang="pt-BR" b="1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5391718" y="5043606"/>
            <a:ext cx="1952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Média: R$ 113.221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5922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301947" y="337744"/>
            <a:ext cx="10925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>
                <a:solidFill>
                  <a:srgbClr val="0070C0"/>
                </a:solidFill>
              </a:rPr>
              <a:t>Idade do Contas a Pagar Vencidas</a:t>
            </a:r>
            <a:endParaRPr lang="pt-BR" sz="4800" b="1" dirty="0">
              <a:solidFill>
                <a:srgbClr val="0070C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301947" y="1578947"/>
            <a:ext cx="1952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UPAE Arcoverde</a:t>
            </a:r>
            <a:endParaRPr lang="pt-BR" b="1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301947" y="5061466"/>
            <a:ext cx="1952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Média: R$ 259.903</a:t>
            </a:r>
            <a:endParaRPr lang="pt-BR" dirty="0"/>
          </a:p>
        </p:txBody>
      </p:sp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2940394"/>
              </p:ext>
            </p:extLst>
          </p:nvPr>
        </p:nvGraphicFramePr>
        <p:xfrm>
          <a:off x="301947" y="2089704"/>
          <a:ext cx="4142815" cy="2760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0" name="Gráfico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1837843"/>
              </p:ext>
            </p:extLst>
          </p:nvPr>
        </p:nvGraphicFramePr>
        <p:xfrm>
          <a:off x="5635918" y="2148909"/>
          <a:ext cx="4142815" cy="2727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1" name="CaixaDeTexto 20"/>
          <p:cNvSpPr txBox="1"/>
          <p:nvPr/>
        </p:nvSpPr>
        <p:spPr>
          <a:xfrm>
            <a:off x="5533121" y="1587248"/>
            <a:ext cx="1952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UPAE Belo Jardim</a:t>
            </a:r>
            <a:endParaRPr lang="pt-BR" b="1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5625969" y="5061466"/>
            <a:ext cx="1952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Média: R$ 292.949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7435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301947" y="455371"/>
            <a:ext cx="10925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>
                <a:solidFill>
                  <a:srgbClr val="0070C0"/>
                </a:solidFill>
              </a:rPr>
              <a:t>Encargos Financeiros</a:t>
            </a:r>
            <a:endParaRPr lang="pt-BR" sz="4800" b="1" dirty="0">
              <a:solidFill>
                <a:srgbClr val="0070C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7" name="Retângulo 16"/>
          <p:cNvSpPr/>
          <p:nvPr/>
        </p:nvSpPr>
        <p:spPr>
          <a:xfrm>
            <a:off x="1921119" y="3136033"/>
            <a:ext cx="5024393" cy="1057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2902857" y="3241734"/>
            <a:ext cx="4024147" cy="1872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/>
          <p:cNvSpPr txBox="1"/>
          <p:nvPr/>
        </p:nvSpPr>
        <p:spPr>
          <a:xfrm>
            <a:off x="301947" y="1289210"/>
            <a:ext cx="1193800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HMR</a:t>
            </a:r>
            <a:endParaRPr lang="pt-BR" b="1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383209" y="4888467"/>
            <a:ext cx="28078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Total Acumulado: R$ </a:t>
            </a:r>
            <a:r>
              <a:rPr lang="pt-BR" dirty="0" smtClean="0"/>
              <a:t>29.834</a:t>
            </a:r>
            <a:endParaRPr lang="pt-BR" dirty="0" smtClean="0"/>
          </a:p>
          <a:p>
            <a:r>
              <a:rPr lang="pt-BR" dirty="0" smtClean="0"/>
              <a:t>Média: R$ </a:t>
            </a:r>
            <a:r>
              <a:rPr lang="pt-BR" dirty="0" smtClean="0"/>
              <a:t>7.459</a:t>
            </a:r>
          </a:p>
          <a:p>
            <a:endParaRPr lang="pt-BR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5925029" y="1424867"/>
            <a:ext cx="2003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UPAE Arruda</a:t>
            </a:r>
            <a:endParaRPr lang="pt-BR" b="1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6095998" y="4757464"/>
            <a:ext cx="26908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Total Acumulado: R$ </a:t>
            </a:r>
            <a:r>
              <a:rPr lang="pt-BR" dirty="0" smtClean="0"/>
              <a:t>1.543</a:t>
            </a:r>
            <a:endParaRPr lang="pt-BR" dirty="0" smtClean="0"/>
          </a:p>
          <a:p>
            <a:r>
              <a:rPr lang="pt-BR" dirty="0" smtClean="0"/>
              <a:t>Média: R$ </a:t>
            </a:r>
            <a:r>
              <a:rPr lang="pt-BR" dirty="0" smtClean="0"/>
              <a:t>386</a:t>
            </a:r>
          </a:p>
          <a:p>
            <a:endParaRPr lang="pt-B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52" y="1794199"/>
            <a:ext cx="4157663" cy="276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206" y="1931714"/>
            <a:ext cx="4157663" cy="276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416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1546685" y="3175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301947" y="455371"/>
            <a:ext cx="10925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>
                <a:solidFill>
                  <a:srgbClr val="0070C0"/>
                </a:solidFill>
              </a:rPr>
              <a:t>Encargos Financeiros</a:t>
            </a:r>
            <a:endParaRPr lang="pt-BR" sz="4800" b="1" dirty="0">
              <a:solidFill>
                <a:srgbClr val="0070C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7" name="Retângulo 16"/>
          <p:cNvSpPr/>
          <p:nvPr/>
        </p:nvSpPr>
        <p:spPr>
          <a:xfrm>
            <a:off x="1921119" y="3136033"/>
            <a:ext cx="5024393" cy="1057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2902857" y="3241734"/>
            <a:ext cx="4024147" cy="1872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/>
          <p:cNvSpPr txBox="1"/>
          <p:nvPr/>
        </p:nvSpPr>
        <p:spPr>
          <a:xfrm>
            <a:off x="383209" y="4888467"/>
            <a:ext cx="26908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Total Acumulado: R$ </a:t>
            </a:r>
            <a:r>
              <a:rPr lang="pt-BR" dirty="0" smtClean="0"/>
              <a:t>5.356</a:t>
            </a:r>
            <a:endParaRPr lang="pt-BR" dirty="0" smtClean="0"/>
          </a:p>
          <a:p>
            <a:r>
              <a:rPr lang="pt-BR" dirty="0" smtClean="0"/>
              <a:t>Média: R$ </a:t>
            </a:r>
            <a:r>
              <a:rPr lang="pt-BR" dirty="0" smtClean="0"/>
              <a:t>1.339</a:t>
            </a:r>
          </a:p>
          <a:p>
            <a:endParaRPr lang="pt-BR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6095998" y="4757464"/>
            <a:ext cx="26908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Total Acumulado: R$ </a:t>
            </a:r>
            <a:r>
              <a:rPr lang="pt-BR" dirty="0" smtClean="0"/>
              <a:t>1.543</a:t>
            </a:r>
            <a:endParaRPr lang="pt-BR" dirty="0" smtClean="0"/>
          </a:p>
          <a:p>
            <a:r>
              <a:rPr lang="pt-BR" dirty="0" smtClean="0"/>
              <a:t>Média: R$ </a:t>
            </a:r>
            <a:r>
              <a:rPr lang="pt-BR" dirty="0" smtClean="0"/>
              <a:t>386</a:t>
            </a:r>
          </a:p>
          <a:p>
            <a:endParaRPr lang="pt-BR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383209" y="1398680"/>
            <a:ext cx="2326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UPAE Arcoverde</a:t>
            </a:r>
            <a:endParaRPr lang="pt-BR" b="1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6095998" y="1398680"/>
            <a:ext cx="2003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UPAE Belo Jardim</a:t>
            </a:r>
            <a:endParaRPr lang="pt-BR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7" y="1857434"/>
            <a:ext cx="4157663" cy="276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206" y="1857434"/>
            <a:ext cx="4157663" cy="276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139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1844949" y="332316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301947" y="455371"/>
            <a:ext cx="10925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err="1" smtClean="0">
                <a:solidFill>
                  <a:srgbClr val="0070C0"/>
                </a:solidFill>
              </a:rPr>
              <a:t>Titulos</a:t>
            </a:r>
            <a:r>
              <a:rPr lang="pt-BR" sz="4800" b="1" dirty="0" smtClean="0">
                <a:solidFill>
                  <a:srgbClr val="0070C0"/>
                </a:solidFill>
              </a:rPr>
              <a:t> Processados</a:t>
            </a:r>
            <a:endParaRPr lang="pt-BR" sz="4800" b="1" dirty="0">
              <a:solidFill>
                <a:srgbClr val="0070C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7" name="Retângulo 16"/>
          <p:cNvSpPr/>
          <p:nvPr/>
        </p:nvSpPr>
        <p:spPr>
          <a:xfrm>
            <a:off x="1921119" y="3136033"/>
            <a:ext cx="5024393" cy="1057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2902857" y="3241734"/>
            <a:ext cx="4024147" cy="1872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140" name="Picture 2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7" y="1804583"/>
            <a:ext cx="4157663" cy="276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CaixaDeTexto 18"/>
          <p:cNvSpPr txBox="1"/>
          <p:nvPr/>
        </p:nvSpPr>
        <p:spPr>
          <a:xfrm>
            <a:off x="301947" y="1289210"/>
            <a:ext cx="1193800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HMR</a:t>
            </a:r>
            <a:endParaRPr lang="pt-BR" b="1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383209" y="4888467"/>
            <a:ext cx="26908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Total Acumulado: R$ </a:t>
            </a:r>
            <a:r>
              <a:rPr lang="pt-BR" dirty="0" smtClean="0"/>
              <a:t>1.298</a:t>
            </a:r>
            <a:endParaRPr lang="pt-BR" dirty="0" smtClean="0"/>
          </a:p>
          <a:p>
            <a:r>
              <a:rPr lang="pt-BR" dirty="0" smtClean="0"/>
              <a:t>Média: R$ </a:t>
            </a:r>
            <a:r>
              <a:rPr lang="pt-BR" dirty="0" smtClean="0"/>
              <a:t>325</a:t>
            </a:r>
          </a:p>
          <a:p>
            <a:endParaRPr lang="pt-BR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5925029" y="1424867"/>
            <a:ext cx="2003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UPAE Arruda</a:t>
            </a:r>
            <a:endParaRPr lang="pt-BR" b="1" dirty="0"/>
          </a:p>
        </p:txBody>
      </p:sp>
      <p:pic>
        <p:nvPicPr>
          <p:cNvPr id="5141" name="Picture 2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029" y="1951067"/>
            <a:ext cx="4157663" cy="276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720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1844949" y="332316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301947" y="455371"/>
            <a:ext cx="10925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err="1" smtClean="0">
                <a:solidFill>
                  <a:srgbClr val="0070C0"/>
                </a:solidFill>
              </a:rPr>
              <a:t>Titulos</a:t>
            </a:r>
            <a:r>
              <a:rPr lang="pt-BR" sz="4800" b="1" dirty="0" smtClean="0">
                <a:solidFill>
                  <a:srgbClr val="0070C0"/>
                </a:solidFill>
              </a:rPr>
              <a:t> Processados</a:t>
            </a:r>
            <a:endParaRPr lang="pt-BR" sz="4800" b="1" dirty="0">
              <a:solidFill>
                <a:srgbClr val="0070C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7" name="Retângulo 16"/>
          <p:cNvSpPr/>
          <p:nvPr/>
        </p:nvSpPr>
        <p:spPr>
          <a:xfrm>
            <a:off x="1921119" y="3136033"/>
            <a:ext cx="5024393" cy="1057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2902857" y="3241734"/>
            <a:ext cx="4024147" cy="1872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/>
          <p:cNvSpPr txBox="1"/>
          <p:nvPr/>
        </p:nvSpPr>
        <p:spPr>
          <a:xfrm>
            <a:off x="301947" y="1441235"/>
            <a:ext cx="2047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UPAE Arcoverde</a:t>
            </a:r>
            <a:endParaRPr lang="pt-BR" b="1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383209" y="4888467"/>
            <a:ext cx="22211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Total Acumulado: </a:t>
            </a:r>
            <a:r>
              <a:rPr lang="pt-BR" dirty="0" smtClean="0"/>
              <a:t>337</a:t>
            </a:r>
            <a:endParaRPr lang="pt-BR" dirty="0" smtClean="0"/>
          </a:p>
          <a:p>
            <a:r>
              <a:rPr lang="pt-BR" dirty="0" smtClean="0"/>
              <a:t>Média: </a:t>
            </a:r>
            <a:r>
              <a:rPr lang="pt-BR" dirty="0" smtClean="0"/>
              <a:t>84</a:t>
            </a:r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6096000" y="1441235"/>
            <a:ext cx="2003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UPAE </a:t>
            </a:r>
            <a:r>
              <a:rPr lang="pt-BR" b="1" dirty="0" smtClean="0"/>
              <a:t>Belo Jardim</a:t>
            </a:r>
            <a:endParaRPr lang="pt-BR" b="1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6068898" y="4862034"/>
            <a:ext cx="2221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Total Acumulado: </a:t>
            </a:r>
            <a:r>
              <a:rPr lang="pt-BR" dirty="0" smtClean="0"/>
              <a:t>412</a:t>
            </a:r>
            <a:endParaRPr lang="pt-BR" dirty="0" smtClean="0"/>
          </a:p>
          <a:p>
            <a:r>
              <a:rPr lang="pt-BR" dirty="0" smtClean="0"/>
              <a:t>Média: </a:t>
            </a:r>
            <a:r>
              <a:rPr lang="pt-BR" dirty="0" smtClean="0"/>
              <a:t>85</a:t>
            </a:r>
          </a:p>
          <a:p>
            <a:endParaRPr lang="pt-B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56" y="1951067"/>
            <a:ext cx="4157663" cy="276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206" y="1951067"/>
            <a:ext cx="4157663" cy="276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791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205851" y="425191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301947" y="332316"/>
            <a:ext cx="10925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>
                <a:solidFill>
                  <a:srgbClr val="0070C0"/>
                </a:solidFill>
              </a:rPr>
              <a:t>Tarifas Bancárias</a:t>
            </a:r>
            <a:endParaRPr lang="pt-BR" sz="4800" b="1" dirty="0">
              <a:solidFill>
                <a:srgbClr val="0070C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graphicFrame>
        <p:nvGraphicFramePr>
          <p:cNvPr id="19" name="Gráfico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4807636"/>
              </p:ext>
            </p:extLst>
          </p:nvPr>
        </p:nvGraphicFramePr>
        <p:xfrm>
          <a:off x="301947" y="2048995"/>
          <a:ext cx="4142815" cy="2760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1" name="CaixaDeTexto 20"/>
          <p:cNvSpPr txBox="1"/>
          <p:nvPr/>
        </p:nvSpPr>
        <p:spPr>
          <a:xfrm>
            <a:off x="5704950" y="1598513"/>
            <a:ext cx="2003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UPAE Arruda</a:t>
            </a:r>
            <a:endParaRPr lang="pt-BR" b="1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301947" y="4888468"/>
            <a:ext cx="2690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Total Acumulado: R$ 4.075</a:t>
            </a:r>
          </a:p>
          <a:p>
            <a:r>
              <a:rPr lang="pt-BR" dirty="0" smtClean="0"/>
              <a:t>Média: R$ 1.019</a:t>
            </a:r>
            <a:endParaRPr lang="pt-BR" dirty="0"/>
          </a:p>
        </p:txBody>
      </p:sp>
      <p:graphicFrame>
        <p:nvGraphicFramePr>
          <p:cNvPr id="23" name="Gráfico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9676558"/>
              </p:ext>
            </p:extLst>
          </p:nvPr>
        </p:nvGraphicFramePr>
        <p:xfrm>
          <a:off x="5753525" y="2048995"/>
          <a:ext cx="4142815" cy="2760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4" name="CaixaDeTexto 23"/>
          <p:cNvSpPr txBox="1"/>
          <p:nvPr/>
        </p:nvSpPr>
        <p:spPr>
          <a:xfrm>
            <a:off x="301947" y="1492343"/>
            <a:ext cx="1193800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HMR</a:t>
            </a:r>
            <a:endParaRPr lang="pt-BR" b="1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5720300" y="4888468"/>
            <a:ext cx="2690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Total Acumulado: R$ 2.371</a:t>
            </a:r>
          </a:p>
          <a:p>
            <a:r>
              <a:rPr lang="pt-BR" dirty="0" smtClean="0"/>
              <a:t>Média: R$ 593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51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-3612890" y="135323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301947" y="332316"/>
            <a:ext cx="10925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>
                <a:solidFill>
                  <a:srgbClr val="0070C0"/>
                </a:solidFill>
              </a:rPr>
              <a:t>Tarifas Bancárias</a:t>
            </a:r>
            <a:endParaRPr lang="pt-BR" sz="4800" b="1" dirty="0">
              <a:solidFill>
                <a:srgbClr val="0070C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5704950" y="1369668"/>
            <a:ext cx="2003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UPAE Belo Jardim</a:t>
            </a:r>
            <a:endParaRPr lang="pt-BR" b="1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301947" y="4888468"/>
            <a:ext cx="2690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Total Acumulado: R$ 1.681</a:t>
            </a:r>
          </a:p>
          <a:p>
            <a:r>
              <a:rPr lang="pt-BR" dirty="0" smtClean="0"/>
              <a:t>Média: R$ 420</a:t>
            </a:r>
            <a:endParaRPr lang="pt-BR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301946" y="1278978"/>
            <a:ext cx="2326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UPAE Arcoverde</a:t>
            </a:r>
            <a:endParaRPr lang="pt-BR" b="1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5704950" y="4888468"/>
            <a:ext cx="2690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Total Acumulado: R$ 2.318</a:t>
            </a:r>
          </a:p>
          <a:p>
            <a:r>
              <a:rPr lang="pt-BR" dirty="0" smtClean="0"/>
              <a:t>Média: R$ 593</a:t>
            </a:r>
            <a:endParaRPr lang="pt-BR" dirty="0"/>
          </a:p>
        </p:txBody>
      </p:sp>
      <p:graphicFrame>
        <p:nvGraphicFramePr>
          <p:cNvPr id="20" name="Gráfico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6177276"/>
              </p:ext>
            </p:extLst>
          </p:nvPr>
        </p:nvGraphicFramePr>
        <p:xfrm>
          <a:off x="301947" y="1759127"/>
          <a:ext cx="4142815" cy="2760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5" name="Gráfico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2769992"/>
              </p:ext>
            </p:extLst>
          </p:nvPr>
        </p:nvGraphicFramePr>
        <p:xfrm>
          <a:off x="5704950" y="1739000"/>
          <a:ext cx="4142815" cy="2760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429113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450" y="-989916"/>
            <a:ext cx="12496800" cy="833120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-393456" y="-1129085"/>
            <a:ext cx="13023606" cy="8896350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6076950" y="5772150"/>
            <a:ext cx="7239000" cy="1085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520943" y="3175684"/>
            <a:ext cx="55560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Obrigada</a:t>
            </a:r>
          </a:p>
          <a:p>
            <a:endParaRPr lang="pt-BR" sz="3600" b="1" dirty="0">
              <a:solidFill>
                <a:schemeClr val="bg1"/>
              </a:solidFill>
            </a:endParaRPr>
          </a:p>
          <a:p>
            <a:r>
              <a:rPr lang="pt-BR" sz="3600" b="1" dirty="0" smtClean="0">
                <a:solidFill>
                  <a:schemeClr val="bg1"/>
                </a:solidFill>
              </a:rPr>
              <a:t>Ana  Vilaça</a:t>
            </a:r>
            <a:endParaRPr lang="pt-BR" sz="3600" b="1" dirty="0">
              <a:solidFill>
                <a:schemeClr val="bg1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6135227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6126706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906715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6135227"/>
            <a:ext cx="834985" cy="435750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120" y="2345291"/>
            <a:ext cx="2068191" cy="194759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111" y="2743200"/>
            <a:ext cx="930492" cy="129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43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745106" y="-715616"/>
            <a:ext cx="13525500" cy="4031088"/>
          </a:xfrm>
          <a:prstGeom prst="rect">
            <a:avLst/>
          </a:prstGeom>
          <a:solidFill>
            <a:srgbClr val="92D050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-542559" y="3315471"/>
            <a:ext cx="13023606" cy="4522872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820" y="4606718"/>
            <a:ext cx="2183424" cy="1637568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0" y="2148098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 smtClean="0">
                <a:solidFill>
                  <a:schemeClr val="bg1"/>
                </a:solidFill>
              </a:rPr>
              <a:t>Faturamento</a:t>
            </a:r>
          </a:p>
        </p:txBody>
      </p:sp>
    </p:spTree>
    <p:extLst>
      <p:ext uri="{BB962C8B-B14F-4D97-AF65-F5344CB8AC3E}">
        <p14:creationId xmlns:p14="http://schemas.microsoft.com/office/powerpoint/2010/main" val="177472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52147" y="634777"/>
            <a:ext cx="12191999" cy="450328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304799" y="140199"/>
            <a:ext cx="82874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70C0"/>
                </a:solidFill>
              </a:rPr>
              <a:t>Número de Altas x Contas Apresentadas</a:t>
            </a:r>
          </a:p>
          <a:p>
            <a:pPr lvl="0" algn="just"/>
            <a:endParaRPr lang="pt-BR" sz="1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 algn="just"/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</a:rPr>
              <a:t>Números </a:t>
            </a: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</a:rPr>
              <a:t>de Contas Apresentadas x Número de Contas </a:t>
            </a: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</a:rPr>
              <a:t>Aprovadas - AIH </a:t>
            </a:r>
            <a:endParaRPr lang="pt-BR" sz="2800" b="1" dirty="0" smtClean="0">
              <a:solidFill>
                <a:srgbClr val="0070C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graphicFrame>
        <p:nvGraphicFramePr>
          <p:cNvPr id="16" name="Gráfico 15"/>
          <p:cNvGraphicFramePr/>
          <p:nvPr>
            <p:extLst>
              <p:ext uri="{D42A27DB-BD31-4B8C-83A1-F6EECF244321}">
                <p14:modId xmlns:p14="http://schemas.microsoft.com/office/powerpoint/2010/main" val="2142892759"/>
              </p:ext>
            </p:extLst>
          </p:nvPr>
        </p:nvGraphicFramePr>
        <p:xfrm>
          <a:off x="304799" y="1987550"/>
          <a:ext cx="4575175" cy="2084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7" name="Objeto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4646412"/>
              </p:ext>
            </p:extLst>
          </p:nvPr>
        </p:nvGraphicFramePr>
        <p:xfrm>
          <a:off x="6096000" y="1695450"/>
          <a:ext cx="4991100" cy="346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0" name="Planilha" r:id="rId10" imgW="4991245" imgH="3467153" progId="Excel.Sheet.12">
                  <p:embed/>
                </p:oleObj>
              </mc:Choice>
              <mc:Fallback>
                <p:oleObj name="Planilha" r:id="rId10" imgW="4991245" imgH="346715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096000" y="1695450"/>
                        <a:ext cx="4991100" cy="3467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261023" y="5138057"/>
            <a:ext cx="56261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Nota: Os resultados de Abril serão apresentados em Maio.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38938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-4847502" y="-93491"/>
            <a:ext cx="12191999" cy="450328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304799" y="140199"/>
            <a:ext cx="8287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70C0"/>
                </a:solidFill>
              </a:rPr>
              <a:t>Faturamento Ambulatorial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2" name="Retângulo 21"/>
          <p:cNvSpPr/>
          <p:nvPr/>
        </p:nvSpPr>
        <p:spPr>
          <a:xfrm>
            <a:off x="3" y="4051300"/>
            <a:ext cx="4013198" cy="88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1854092"/>
              </p:ext>
            </p:extLst>
          </p:nvPr>
        </p:nvGraphicFramePr>
        <p:xfrm>
          <a:off x="304799" y="925029"/>
          <a:ext cx="5524501" cy="3215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" name="Planilha" r:id="rId9" imgW="4181616" imgH="2543083" progId="Excel.Sheet.12">
                  <p:embed/>
                </p:oleObj>
              </mc:Choice>
              <mc:Fallback>
                <p:oleObj name="Planilha" r:id="rId9" imgW="4181616" imgH="254308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04799" y="925029"/>
                        <a:ext cx="5524501" cy="32151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705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-1647484" y="401809"/>
            <a:ext cx="12191999" cy="450328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304799" y="140199"/>
            <a:ext cx="8287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70C0"/>
                </a:solidFill>
              </a:rPr>
              <a:t>Faturamento Ambulatorial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graphicFrame>
        <p:nvGraphicFramePr>
          <p:cNvPr id="19" name="Objeto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7309332"/>
              </p:ext>
            </p:extLst>
          </p:nvPr>
        </p:nvGraphicFramePr>
        <p:xfrm>
          <a:off x="195523" y="1492343"/>
          <a:ext cx="9096375" cy="260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Planilha" r:id="rId9" imgW="9096473" imgH="2609929" progId="Excel.Sheet.12">
                  <p:embed/>
                </p:oleObj>
              </mc:Choice>
              <mc:Fallback>
                <p:oleObj name="Planilha" r:id="rId9" imgW="9096473" imgH="260992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95523" y="1492343"/>
                        <a:ext cx="9096375" cy="2609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tângulo 21"/>
          <p:cNvSpPr/>
          <p:nvPr/>
        </p:nvSpPr>
        <p:spPr>
          <a:xfrm>
            <a:off x="3" y="4051300"/>
            <a:ext cx="4013198" cy="88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438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304799" y="140199"/>
            <a:ext cx="8287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70C0"/>
                </a:solidFill>
              </a:rPr>
              <a:t>Faturamento Ambulatorial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2" name="Retângulo 21"/>
          <p:cNvSpPr/>
          <p:nvPr/>
        </p:nvSpPr>
        <p:spPr>
          <a:xfrm>
            <a:off x="3" y="4051300"/>
            <a:ext cx="4013198" cy="88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>
            <a:off x="304797" y="699818"/>
            <a:ext cx="7943833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Nota Explicativa</a:t>
            </a:r>
          </a:p>
          <a:p>
            <a:endParaRPr lang="pt-BR" sz="900" b="1" dirty="0"/>
          </a:p>
          <a:p>
            <a:r>
              <a:rPr lang="pt-BR" b="1" dirty="0" smtClean="0"/>
              <a:t>UPAE Arcoverde</a:t>
            </a:r>
          </a:p>
          <a:p>
            <a:endParaRPr lang="pt-BR" sz="800" b="1" dirty="0"/>
          </a:p>
        </p:txBody>
      </p:sp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366127"/>
              </p:ext>
            </p:extLst>
          </p:nvPr>
        </p:nvGraphicFramePr>
        <p:xfrm>
          <a:off x="304799" y="1447986"/>
          <a:ext cx="11146791" cy="40358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9803"/>
                <a:gridCol w="4123143"/>
                <a:gridCol w="3717375"/>
                <a:gridCol w="1183235"/>
                <a:gridCol w="1183235"/>
              </a:tblGrid>
              <a:tr h="343462">
                <a:tc gridSpan="5"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Procedimento</a:t>
                      </a:r>
                      <a:r>
                        <a:rPr lang="pt-BR" baseline="0" dirty="0" smtClean="0"/>
                        <a:t> Glosado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48232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Mês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Procedimento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Motivos</a:t>
                      </a:r>
                      <a:r>
                        <a:rPr lang="pt-BR" b="1" baseline="0" dirty="0" smtClean="0"/>
                        <a:t> da Rejeição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err="1" smtClean="0"/>
                        <a:t>Qte</a:t>
                      </a:r>
                      <a:r>
                        <a:rPr lang="pt-BR" b="1" dirty="0" smtClean="0"/>
                        <a:t>.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Valor</a:t>
                      </a:r>
                      <a:r>
                        <a:rPr lang="pt-BR" b="1" baseline="0" dirty="0" smtClean="0"/>
                        <a:t> </a:t>
                      </a:r>
                      <a:endParaRPr lang="pt-BR" b="1" dirty="0"/>
                    </a:p>
                  </a:txBody>
                  <a:tcPr/>
                </a:tc>
              </a:tr>
              <a:tr h="257597">
                <a:tc rowSpan="3">
                  <a:txBody>
                    <a:bodyPr/>
                    <a:lstStyle/>
                    <a:p>
                      <a:pPr algn="ctr"/>
                      <a:r>
                        <a:rPr lang="pt-BR" sz="1200" b="1" dirty="0" smtClean="0"/>
                        <a:t>Janeiro</a:t>
                      </a:r>
                      <a:endParaRPr lang="pt-B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200" dirty="0" smtClean="0"/>
                        <a:t>Pesquisa</a:t>
                      </a:r>
                      <a:r>
                        <a:rPr lang="pt-BR" sz="1200" baseline="0" dirty="0" smtClean="0"/>
                        <a:t> de Anticorpos Contra o </a:t>
                      </a:r>
                      <a:r>
                        <a:rPr lang="pt-BR" sz="1200" baseline="0" dirty="0" err="1" smtClean="0"/>
                        <a:t>Virus</a:t>
                      </a:r>
                      <a:r>
                        <a:rPr lang="pt-BR" sz="1200" baseline="0" dirty="0" smtClean="0"/>
                        <a:t> Hepatite C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dirty="0" smtClean="0"/>
                        <a:t>CNS do Profissional</a:t>
                      </a:r>
                      <a:r>
                        <a:rPr lang="pt-BR" sz="1200" baseline="0" dirty="0" smtClean="0"/>
                        <a:t> não Encontrado no Estabelecimento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dirty="0" smtClean="0"/>
                        <a:t>18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dirty="0" smtClean="0"/>
                        <a:t>333,90</a:t>
                      </a:r>
                      <a:endParaRPr lang="pt-BR" sz="1200" dirty="0"/>
                    </a:p>
                  </a:txBody>
                  <a:tcPr/>
                </a:tc>
              </a:tr>
              <a:tr h="260039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200" dirty="0" smtClean="0"/>
                        <a:t>Atendimento </a:t>
                      </a:r>
                      <a:r>
                        <a:rPr lang="pt-BR" sz="1200" dirty="0" err="1" smtClean="0"/>
                        <a:t>Fisioterapeutico</a:t>
                      </a:r>
                      <a:r>
                        <a:rPr lang="pt-BR" sz="1200" baseline="0" dirty="0" smtClean="0"/>
                        <a:t> nas Alterações Motoras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200" dirty="0" smtClean="0"/>
                        <a:t>Procedimento não admitido</a:t>
                      </a:r>
                      <a:r>
                        <a:rPr lang="pt-BR" sz="1200" baseline="0" dirty="0" smtClean="0"/>
                        <a:t> para  Serviço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dirty="0" smtClean="0"/>
                        <a:t>02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dirty="0" smtClean="0"/>
                        <a:t>9,34</a:t>
                      </a:r>
                      <a:endParaRPr lang="pt-BR" sz="1200" dirty="0"/>
                    </a:p>
                  </a:txBody>
                  <a:tcPr/>
                </a:tc>
              </a:tr>
              <a:tr h="286218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200" baseline="0" dirty="0" err="1" smtClean="0"/>
                        <a:t>Imunohistoquimica</a:t>
                      </a:r>
                      <a:r>
                        <a:rPr lang="pt-BR" sz="1200" baseline="0" dirty="0" smtClean="0"/>
                        <a:t> de Neoplasias Malignas por Marcador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CNS do Profissional</a:t>
                      </a:r>
                      <a:r>
                        <a:rPr lang="pt-BR" sz="1200" baseline="0" dirty="0" smtClean="0"/>
                        <a:t> não Encontrado no Estabelecimento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dirty="0" smtClean="0"/>
                        <a:t>01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dirty="0" smtClean="0"/>
                        <a:t>92,00</a:t>
                      </a:r>
                      <a:endParaRPr lang="pt-BR" sz="1200" dirty="0"/>
                    </a:p>
                  </a:txBody>
                  <a:tcPr/>
                </a:tc>
              </a:tr>
              <a:tr h="348232">
                <a:tc rowSpan="6">
                  <a:txBody>
                    <a:bodyPr/>
                    <a:lstStyle/>
                    <a:p>
                      <a:pPr algn="ctr"/>
                      <a:r>
                        <a:rPr lang="pt-BR" sz="1200" b="1" dirty="0" smtClean="0"/>
                        <a:t>Fevereiro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aseline="0" dirty="0" smtClean="0"/>
                        <a:t>Densitometria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CNS do Profissional</a:t>
                      </a:r>
                      <a:r>
                        <a:rPr lang="pt-BR" sz="1200" baseline="0" dirty="0" smtClean="0"/>
                        <a:t> não Encontrado no Estabelecimento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dirty="0" smtClean="0"/>
                        <a:t>08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dirty="0" smtClean="0"/>
                        <a:t>440,80</a:t>
                      </a:r>
                      <a:endParaRPr lang="pt-BR" sz="1200" dirty="0"/>
                    </a:p>
                  </a:txBody>
                  <a:tcPr/>
                </a:tc>
              </a:tr>
              <a:tr h="348232">
                <a:tc vMerge="1">
                  <a:txBody>
                    <a:bodyPr/>
                    <a:lstStyle/>
                    <a:p>
                      <a:pPr algn="ctr"/>
                      <a:endParaRPr lang="pt-B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err="1" smtClean="0"/>
                        <a:t>Ecocardiograma</a:t>
                      </a:r>
                      <a:endParaRPr lang="pt-BR" sz="12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CNS do Profissional</a:t>
                      </a:r>
                      <a:r>
                        <a:rPr lang="pt-BR" sz="1200" baseline="0" dirty="0" smtClean="0"/>
                        <a:t> não Encontrado no Estabelecimento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dirty="0" smtClean="0"/>
                        <a:t>01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dirty="0" smtClean="0"/>
                        <a:t>39,94</a:t>
                      </a:r>
                      <a:endParaRPr lang="pt-BR" sz="1200" dirty="0"/>
                    </a:p>
                  </a:txBody>
                  <a:tcPr/>
                </a:tc>
              </a:tr>
              <a:tr h="429328">
                <a:tc vMerge="1">
                  <a:txBody>
                    <a:bodyPr/>
                    <a:lstStyle/>
                    <a:p>
                      <a:pPr algn="ctr"/>
                      <a:endParaRPr lang="pt-B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Ultrassonografia Mamária</a:t>
                      </a:r>
                      <a:r>
                        <a:rPr lang="pt-BR" sz="1200" baseline="0" dirty="0" smtClean="0"/>
                        <a:t> Bilateral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CNS do Profissional</a:t>
                      </a:r>
                      <a:r>
                        <a:rPr lang="pt-BR" sz="1200" baseline="0" dirty="0" smtClean="0"/>
                        <a:t> não Encontrado no Estabelecimento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dirty="0" smtClean="0"/>
                        <a:t>05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dirty="0" smtClean="0"/>
                        <a:t>121,00</a:t>
                      </a:r>
                      <a:endParaRPr lang="pt-BR" sz="1200" dirty="0"/>
                    </a:p>
                  </a:txBody>
                  <a:tcPr/>
                </a:tc>
              </a:tr>
              <a:tr h="429328">
                <a:tc vMerge="1">
                  <a:txBody>
                    <a:bodyPr/>
                    <a:lstStyle/>
                    <a:p>
                      <a:pPr algn="ctr"/>
                      <a:endParaRPr lang="pt-B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Pesquisa</a:t>
                      </a:r>
                      <a:r>
                        <a:rPr lang="pt-BR" sz="1200" baseline="0" dirty="0" smtClean="0"/>
                        <a:t> de Anticorpos Contra o </a:t>
                      </a:r>
                      <a:r>
                        <a:rPr lang="pt-BR" sz="1200" baseline="0" dirty="0" err="1" smtClean="0"/>
                        <a:t>Virus</a:t>
                      </a:r>
                      <a:r>
                        <a:rPr lang="pt-BR" sz="1200" baseline="0" dirty="0" smtClean="0"/>
                        <a:t> Hepatite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CNS do Profissional</a:t>
                      </a:r>
                      <a:r>
                        <a:rPr lang="pt-BR" sz="1200" baseline="0" dirty="0" smtClean="0"/>
                        <a:t> não Encontrado no Estabelecimento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dirty="0" smtClean="0"/>
                        <a:t>10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dirty="0" smtClean="0"/>
                        <a:t>185,50</a:t>
                      </a:r>
                      <a:endParaRPr lang="pt-BR" sz="1200" dirty="0"/>
                    </a:p>
                  </a:txBody>
                  <a:tcPr/>
                </a:tc>
              </a:tr>
              <a:tr h="429328">
                <a:tc vMerge="1">
                  <a:txBody>
                    <a:bodyPr/>
                    <a:lstStyle/>
                    <a:p>
                      <a:pPr algn="ctr"/>
                      <a:endParaRPr lang="pt-B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Atendimento </a:t>
                      </a:r>
                      <a:r>
                        <a:rPr lang="pt-BR" sz="1200" dirty="0" err="1" smtClean="0"/>
                        <a:t>Fisioterapeutico</a:t>
                      </a:r>
                      <a:r>
                        <a:rPr lang="pt-BR" sz="1200" baseline="0" dirty="0" smtClean="0"/>
                        <a:t> nas  Desordens do Desenvolvimento </a:t>
                      </a:r>
                      <a:r>
                        <a:rPr lang="pt-BR" sz="1200" baseline="0" dirty="0" err="1" smtClean="0"/>
                        <a:t>Neuro</a:t>
                      </a:r>
                      <a:r>
                        <a:rPr lang="pt-BR" sz="1200" baseline="0" dirty="0" smtClean="0"/>
                        <a:t> Motor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Procedimento sem</a:t>
                      </a:r>
                      <a:r>
                        <a:rPr lang="pt-BR" sz="1200" baseline="0" dirty="0" smtClean="0"/>
                        <a:t> Orçamento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dirty="0" smtClean="0"/>
                        <a:t>01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dirty="0" smtClean="0"/>
                        <a:t>4,67</a:t>
                      </a:r>
                      <a:endParaRPr lang="pt-BR" sz="1200" dirty="0"/>
                    </a:p>
                  </a:txBody>
                  <a:tcPr/>
                </a:tc>
              </a:tr>
              <a:tr h="429328">
                <a:tc vMerge="1">
                  <a:txBody>
                    <a:bodyPr/>
                    <a:lstStyle/>
                    <a:p>
                      <a:pPr algn="ctr"/>
                      <a:endParaRPr lang="pt-B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aseline="0" dirty="0" smtClean="0"/>
                        <a:t>Teste de Elisa IGG para  identificação do Toxoplasma </a:t>
                      </a:r>
                      <a:r>
                        <a:rPr lang="pt-BR" sz="1200" baseline="0" dirty="0" err="1" smtClean="0"/>
                        <a:t>Gond</a:t>
                      </a:r>
                      <a:r>
                        <a:rPr lang="pt-BR" sz="1200" baseline="0" dirty="0" smtClean="0"/>
                        <a:t> II - Toxoplasmose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Procedimento</a:t>
                      </a:r>
                      <a:r>
                        <a:rPr lang="pt-BR" sz="1200" baseline="0" dirty="0" smtClean="0"/>
                        <a:t> exige Serviço/Classificação não cadastrado no CNES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dirty="0" smtClean="0"/>
                        <a:t>01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44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304799" y="140199"/>
            <a:ext cx="8287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70C0"/>
                </a:solidFill>
              </a:rPr>
              <a:t>Faturamento Ambulatorial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2" name="Retângulo 21"/>
          <p:cNvSpPr/>
          <p:nvPr/>
        </p:nvSpPr>
        <p:spPr>
          <a:xfrm>
            <a:off x="3" y="4051300"/>
            <a:ext cx="4013198" cy="88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>
            <a:off x="304797" y="699818"/>
            <a:ext cx="7943833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Nota Explicativa</a:t>
            </a:r>
          </a:p>
          <a:p>
            <a:endParaRPr lang="pt-BR" sz="900" b="1" dirty="0"/>
          </a:p>
          <a:p>
            <a:r>
              <a:rPr lang="pt-BR" b="1" dirty="0" smtClean="0"/>
              <a:t>UPAE  Belo Jardim</a:t>
            </a:r>
          </a:p>
          <a:p>
            <a:endParaRPr lang="pt-BR" sz="800" b="1" dirty="0"/>
          </a:p>
        </p:txBody>
      </p:sp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415837"/>
              </p:ext>
            </p:extLst>
          </p:nvPr>
        </p:nvGraphicFramePr>
        <p:xfrm>
          <a:off x="304799" y="1830404"/>
          <a:ext cx="11146791" cy="2596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9803"/>
                <a:gridCol w="4123143"/>
                <a:gridCol w="3763555"/>
                <a:gridCol w="1137055"/>
                <a:gridCol w="1183235"/>
              </a:tblGrid>
              <a:tr h="343462">
                <a:tc gridSpan="5"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Procedimento</a:t>
                      </a:r>
                      <a:r>
                        <a:rPr lang="pt-BR" baseline="0" dirty="0" smtClean="0"/>
                        <a:t> Glosado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48232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Mês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Procedimento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Motivos</a:t>
                      </a:r>
                      <a:r>
                        <a:rPr lang="pt-BR" b="1" baseline="0" dirty="0" smtClean="0"/>
                        <a:t> da Rejeição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err="1" smtClean="0"/>
                        <a:t>Qte</a:t>
                      </a:r>
                      <a:r>
                        <a:rPr lang="pt-BR" b="1" dirty="0" smtClean="0"/>
                        <a:t>.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Valor</a:t>
                      </a:r>
                      <a:r>
                        <a:rPr lang="pt-BR" b="1" baseline="0" dirty="0" smtClean="0"/>
                        <a:t> </a:t>
                      </a:r>
                      <a:endParaRPr lang="pt-BR" b="1" dirty="0"/>
                    </a:p>
                  </a:txBody>
                  <a:tcPr/>
                </a:tc>
              </a:tr>
              <a:tr h="257597">
                <a:tc rowSpan="3">
                  <a:txBody>
                    <a:bodyPr/>
                    <a:lstStyle/>
                    <a:p>
                      <a:pPr algn="ctr"/>
                      <a:r>
                        <a:rPr lang="pt-BR" sz="1200" b="1" dirty="0" smtClean="0"/>
                        <a:t>Janeiro</a:t>
                      </a:r>
                      <a:endParaRPr lang="pt-B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200" smtClean="0"/>
                        <a:t>Mamografia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200" dirty="0" smtClean="0"/>
                        <a:t>Procedimento sem orçamento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dirty="0" smtClean="0"/>
                        <a:t>83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dirty="0" smtClean="0"/>
                        <a:t>3.735,00</a:t>
                      </a:r>
                      <a:endParaRPr lang="pt-BR" sz="1200" dirty="0"/>
                    </a:p>
                  </a:txBody>
                  <a:tcPr/>
                </a:tc>
              </a:tr>
              <a:tr h="260039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200" baseline="0" dirty="0" smtClean="0"/>
                        <a:t>Mamografia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Procedimento sem orçamento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dirty="0" smtClean="0"/>
                        <a:t>01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dirty="0" smtClean="0"/>
                        <a:t>22,50</a:t>
                      </a:r>
                      <a:endParaRPr lang="pt-BR" sz="1200" dirty="0"/>
                    </a:p>
                  </a:txBody>
                  <a:tcPr/>
                </a:tc>
              </a:tr>
              <a:tr h="286218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200" baseline="0" dirty="0" smtClean="0"/>
                        <a:t>Consulta Urologia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Ultrapassou teto financeiro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dirty="0" smtClean="0"/>
                        <a:t>104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dirty="0" smtClean="0"/>
                        <a:t>1.040,00</a:t>
                      </a:r>
                      <a:endParaRPr lang="pt-BR" sz="1200" dirty="0"/>
                    </a:p>
                  </a:txBody>
                  <a:tcPr/>
                </a:tc>
              </a:tr>
              <a:tr h="286218"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/>
                        <a:t>Fevereiro</a:t>
                      </a:r>
                      <a:endParaRPr lang="pt-B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Pesquisa</a:t>
                      </a:r>
                      <a:r>
                        <a:rPr lang="pt-BR" sz="1200" baseline="0" dirty="0" smtClean="0"/>
                        <a:t> de Anticorpos Contra o </a:t>
                      </a:r>
                      <a:r>
                        <a:rPr lang="pt-BR" sz="1200" baseline="0" dirty="0" err="1" smtClean="0"/>
                        <a:t>Virus</a:t>
                      </a:r>
                      <a:r>
                        <a:rPr lang="pt-BR" sz="1200" baseline="0" dirty="0" smtClean="0"/>
                        <a:t> Hepatite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200" dirty="0" smtClean="0"/>
                        <a:t>CNS do Profissional</a:t>
                      </a:r>
                      <a:r>
                        <a:rPr lang="pt-BR" sz="1200" baseline="0" dirty="0" smtClean="0"/>
                        <a:t> não Encontrado no Estabelecimento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dirty="0" smtClean="0"/>
                        <a:t>02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dirty="0" smtClean="0"/>
                        <a:t>37,10</a:t>
                      </a:r>
                      <a:endParaRPr lang="pt-BR" sz="1200" dirty="0"/>
                    </a:p>
                  </a:txBody>
                  <a:tcPr/>
                </a:tc>
              </a:tr>
              <a:tr h="286218">
                <a:tc rowSpan="2">
                  <a:txBody>
                    <a:bodyPr/>
                    <a:lstStyle/>
                    <a:p>
                      <a:pPr algn="ctr"/>
                      <a:r>
                        <a:rPr lang="pt-BR" sz="1200" b="1" dirty="0" smtClean="0"/>
                        <a:t>Março</a:t>
                      </a:r>
                      <a:endParaRPr lang="pt-B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Pesquisa</a:t>
                      </a:r>
                      <a:r>
                        <a:rPr lang="pt-BR" sz="1200" baseline="0" dirty="0" smtClean="0"/>
                        <a:t> de Anticorpos Contra o </a:t>
                      </a:r>
                      <a:r>
                        <a:rPr lang="pt-BR" sz="1200" baseline="0" dirty="0" err="1" smtClean="0"/>
                        <a:t>Virus</a:t>
                      </a:r>
                      <a:r>
                        <a:rPr lang="pt-BR" sz="1200" baseline="0" dirty="0" smtClean="0"/>
                        <a:t> Hepatite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CNS do Profissional</a:t>
                      </a:r>
                      <a:r>
                        <a:rPr lang="pt-BR" sz="1200" baseline="0" dirty="0" smtClean="0"/>
                        <a:t> não Encontrado no Estabelecimento</a:t>
                      </a:r>
                      <a:endParaRPr lang="pt-BR" sz="1200" dirty="0" smtClean="0"/>
                    </a:p>
                    <a:p>
                      <a:pPr algn="l"/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dirty="0" smtClean="0"/>
                        <a:t>09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dirty="0" smtClean="0"/>
                        <a:t>166,95</a:t>
                      </a:r>
                      <a:endParaRPr lang="pt-BR" sz="1200" dirty="0"/>
                    </a:p>
                  </a:txBody>
                  <a:tcPr/>
                </a:tc>
              </a:tr>
              <a:tr h="286218">
                <a:tc vMerge="1">
                  <a:txBody>
                    <a:bodyPr/>
                    <a:lstStyle/>
                    <a:p>
                      <a:pPr algn="ctr"/>
                      <a:endParaRPr lang="pt-B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aseline="0" dirty="0" smtClean="0"/>
                        <a:t>Consulta Enfermagem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200" dirty="0" smtClean="0"/>
                        <a:t>Procedimento não admitido para serviço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dirty="0" smtClean="0"/>
                        <a:t>03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dirty="0" smtClean="0"/>
                        <a:t>14,01</a:t>
                      </a:r>
                      <a:endParaRPr lang="pt-BR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273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745106" y="-715616"/>
            <a:ext cx="13525500" cy="4031088"/>
          </a:xfrm>
          <a:prstGeom prst="rect">
            <a:avLst/>
          </a:prstGeom>
          <a:solidFill>
            <a:srgbClr val="92D050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-542559" y="3315471"/>
            <a:ext cx="13023606" cy="4522872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820" y="4758123"/>
            <a:ext cx="2183424" cy="1637568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0" y="2148098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 smtClean="0">
                <a:solidFill>
                  <a:schemeClr val="bg1"/>
                </a:solidFill>
              </a:rPr>
              <a:t>Financeiro</a:t>
            </a:r>
          </a:p>
        </p:txBody>
      </p:sp>
    </p:spTree>
    <p:extLst>
      <p:ext uri="{BB962C8B-B14F-4D97-AF65-F5344CB8AC3E}">
        <p14:creationId xmlns:p14="http://schemas.microsoft.com/office/powerpoint/2010/main" val="143934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301947" y="337744"/>
            <a:ext cx="10925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>
                <a:solidFill>
                  <a:srgbClr val="0070C0"/>
                </a:solidFill>
              </a:rPr>
              <a:t>Idade do Contas a Pagar</a:t>
            </a:r>
            <a:endParaRPr lang="pt-BR" sz="4800" b="1" dirty="0">
              <a:solidFill>
                <a:srgbClr val="0070C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9705872"/>
              </p:ext>
            </p:extLst>
          </p:nvPr>
        </p:nvGraphicFramePr>
        <p:xfrm>
          <a:off x="182563" y="1168741"/>
          <a:ext cx="6162675" cy="272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" name="Planilha" r:id="rId9" imgW="6162668" imgH="2724281" progId="Excel.Sheet.12">
                  <p:embed/>
                </p:oleObj>
              </mc:Choice>
              <mc:Fallback>
                <p:oleObj name="Planilha" r:id="rId9" imgW="6162668" imgH="272428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82563" y="1168741"/>
                        <a:ext cx="6162675" cy="2724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60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5296</TotalTime>
  <Words>466</Words>
  <Application>Microsoft Office PowerPoint</Application>
  <PresentationFormat>Personalizar</PresentationFormat>
  <Paragraphs>151</Paragraphs>
  <Slides>18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0" baseType="lpstr">
      <vt:lpstr>Tema do Office</vt:lpstr>
      <vt:lpstr>Planilha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Fabiana</dc:creator>
  <cp:lastModifiedBy>Ana Vilaça</cp:lastModifiedBy>
  <cp:revision>146</cp:revision>
  <dcterms:created xsi:type="dcterms:W3CDTF">2017-06-28T23:09:23Z</dcterms:created>
  <dcterms:modified xsi:type="dcterms:W3CDTF">2018-05-16T15:10:12Z</dcterms:modified>
</cp:coreProperties>
</file>