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12" r:id="rId4"/>
    <p:sldId id="305" r:id="rId5"/>
    <p:sldId id="310" r:id="rId6"/>
    <p:sldId id="265" r:id="rId7"/>
    <p:sldId id="308" r:id="rId8"/>
    <p:sldId id="313" r:id="rId9"/>
    <p:sldId id="314" r:id="rId10"/>
    <p:sldId id="315" r:id="rId11"/>
    <p:sldId id="316" r:id="rId12"/>
    <p:sldId id="317" r:id="rId13"/>
    <p:sldId id="25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8" autoAdjust="0"/>
    <p:restoredTop sz="94660"/>
  </p:normalViewPr>
  <p:slideViewPr>
    <p:cSldViewPr snapToGrid="0">
      <p:cViewPr>
        <p:scale>
          <a:sx n="120" d="100"/>
          <a:sy n="120" d="100"/>
        </p:scale>
        <p:origin x="-2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-%20ARRU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-%20ARRU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-%20ARRU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%20-%20ARCOVER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%20-%20ARCOVER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%20-%20ARCOVERD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%20-%20BELO%20JARDI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%20-%20BELO%20JARDI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-%20ATUALIZADOS\INDICADORES%20%20-%20BELO%20JARD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COMPRAS!$A$4:$P$4</c:f>
              <c:numCache>
                <c:formatCode>mmm\-yy</c:formatCode>
                <c:ptCount val="1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</c:numCache>
            </c:numRef>
          </c:cat>
          <c:val>
            <c:numRef>
              <c:f>COMPRAS!$M$6:$P$6</c:f>
              <c:numCache>
                <c:formatCode>0%</c:formatCode>
                <c:ptCount val="4"/>
                <c:pt idx="0">
                  <c:v>0.33333333333333331</c:v>
                </c:pt>
                <c:pt idx="1">
                  <c:v>0.6875</c:v>
                </c:pt>
                <c:pt idx="2">
                  <c:v>0.8928571428571429</c:v>
                </c:pt>
                <c:pt idx="3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2508160"/>
        <c:axId val="32543872"/>
      </c:lineChart>
      <c:dateAx>
        <c:axId val="32508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2543872"/>
        <c:crosses val="autoZero"/>
        <c:auto val="1"/>
        <c:lblOffset val="100"/>
        <c:baseTimeUnit val="months"/>
      </c:dateAx>
      <c:valAx>
        <c:axId val="32543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508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ALMOXARIFADO!$A$3:$D$3</c:f>
              <c:numCache>
                <c:formatCode>#,##0.00</c:formatCode>
                <c:ptCount val="4"/>
                <c:pt idx="0">
                  <c:v>4094.55</c:v>
                </c:pt>
                <c:pt idx="1">
                  <c:v>6308.4</c:v>
                </c:pt>
                <c:pt idx="2">
                  <c:v>6217.98</c:v>
                </c:pt>
                <c:pt idx="3">
                  <c:v>9569.94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ALMOXARIFADO!$A$8:$D$8</c:f>
              <c:numCache>
                <c:formatCode>#,##0.00</c:formatCode>
                <c:ptCount val="4"/>
                <c:pt idx="0">
                  <c:v>1684.69</c:v>
                </c:pt>
                <c:pt idx="1">
                  <c:v>3090.47</c:v>
                </c:pt>
                <c:pt idx="2">
                  <c:v>2605.69</c:v>
                </c:pt>
                <c:pt idx="3">
                  <c:v>3751.09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84044416"/>
        <c:axId val="37442304"/>
      </c:lineChart>
      <c:dateAx>
        <c:axId val="8404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DOS</a:t>
                </a:r>
                <a:r>
                  <a:rPr lang="pt-BR" baseline="0"/>
                  <a:t> PICOS DE CONSUMO</a:t>
                </a:r>
                <a:endParaRPr lang="pt-BR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7442304"/>
        <c:crosses val="autoZero"/>
        <c:auto val="1"/>
        <c:lblOffset val="100"/>
        <c:baseTimeUnit val="months"/>
      </c:dateAx>
      <c:valAx>
        <c:axId val="374423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840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89577741048929"/>
          <c:y val="0.44167486568759268"/>
          <c:w val="9.706777686576544E-2"/>
          <c:h val="0.116650268624814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ALMOXARIFADO!$A$52:$D$52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ALMOXARIFADO!$A$53:$D$53</c:f>
              <c:numCache>
                <c:formatCode>#,##0.00</c:formatCode>
                <c:ptCount val="4"/>
                <c:pt idx="0">
                  <c:v>24941.919999999998</c:v>
                </c:pt>
                <c:pt idx="1">
                  <c:v>35994.800000000003</c:v>
                </c:pt>
                <c:pt idx="2" formatCode="_-[$R$-416]\ * #,##0.00_-;\-[$R$-416]\ * #,##0.00_-;_-[$R$-416]\ * &quot;-&quot;??_-;_-@_-">
                  <c:v>24114.79</c:v>
                </c:pt>
                <c:pt idx="3">
                  <c:v>25326.18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590528"/>
        <c:axId val="37592448"/>
      </c:lineChart>
      <c:dateAx>
        <c:axId val="37590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PICOS DE CONSUMO DE FARMÁCIA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7592448"/>
        <c:crosses val="autoZero"/>
        <c:auto val="1"/>
        <c:lblOffset val="100"/>
        <c:baseTimeUnit val="months"/>
      </c:dateAx>
      <c:valAx>
        <c:axId val="375924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7590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COMPRAS!$A$7:$D$7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COMPRAS!$A$9:$D$9</c:f>
              <c:numCache>
                <c:formatCode>0%</c:formatCode>
                <c:ptCount val="4"/>
                <c:pt idx="0">
                  <c:v>0.93333333333333335</c:v>
                </c:pt>
                <c:pt idx="1">
                  <c:v>1</c:v>
                </c:pt>
                <c:pt idx="2">
                  <c:v>0.94736842105263153</c:v>
                </c:pt>
                <c:pt idx="3">
                  <c:v>0.94736842105263153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2689152"/>
        <c:axId val="38368768"/>
      </c:lineChart>
      <c:dateAx>
        <c:axId val="32689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8368768"/>
        <c:crosses val="autoZero"/>
        <c:auto val="1"/>
        <c:lblOffset val="100"/>
        <c:baseTimeUnit val="months"/>
      </c:dateAx>
      <c:valAx>
        <c:axId val="38368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8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ALMOXARIFADO!$A$3:$D$3</c:f>
              <c:numCache>
                <c:formatCode>_("R$"* #,##0.00_);_("R$"* \(#,##0.00\);_("R$"* "-"??_);_(@_)</c:formatCode>
                <c:ptCount val="4"/>
                <c:pt idx="0">
                  <c:v>5248.3499999999995</c:v>
                </c:pt>
                <c:pt idx="1">
                  <c:v>3225.85</c:v>
                </c:pt>
                <c:pt idx="2">
                  <c:v>3867.2799999999997</c:v>
                </c:pt>
                <c:pt idx="3" formatCode="#,##0.00">
                  <c:v>4079.3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ALMOXARIFADO!$A$7:$C$7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ALMOXARIFADO!$A$12:$L$12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ALMOXARIFADO!$A$17:$L$17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900672"/>
        <c:axId val="37902592"/>
      </c:lineChart>
      <c:dateAx>
        <c:axId val="3790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7902592"/>
        <c:crosses val="autoZero"/>
        <c:auto val="1"/>
        <c:lblOffset val="100"/>
        <c:baseTimeUnit val="months"/>
      </c:dateAx>
      <c:valAx>
        <c:axId val="37902592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3790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ALMOXARIFADO!$A$40:$D$40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ALMOXARIFADO!$A$41:$D$41</c:f>
              <c:numCache>
                <c:formatCode>_-"R$ "* #,##0.00_-;"-R$ "* #,##0.00_-;_-"R$ "* \-??_-;_-@_-</c:formatCode>
                <c:ptCount val="4"/>
                <c:pt idx="0">
                  <c:v>4193.82</c:v>
                </c:pt>
                <c:pt idx="1">
                  <c:v>3604.88</c:v>
                </c:pt>
                <c:pt idx="2">
                  <c:v>3385.67</c:v>
                </c:pt>
                <c:pt idx="3" formatCode="#,##0.00">
                  <c:v>3323.79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726080"/>
        <c:axId val="37732352"/>
      </c:lineChart>
      <c:dateAx>
        <c:axId val="37726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7732352"/>
        <c:crosses val="autoZero"/>
        <c:auto val="1"/>
        <c:lblOffset val="100"/>
        <c:baseTimeUnit val="months"/>
      </c:dateAx>
      <c:valAx>
        <c:axId val="37732352"/>
        <c:scaling>
          <c:orientation val="minMax"/>
        </c:scaling>
        <c:delete val="0"/>
        <c:axPos val="l"/>
        <c:majorGridlines/>
        <c:numFmt formatCode="_-&quot;R$ &quot;* #,##0.00_-;&quot;-R$ &quot;* #,##0.00_-;_-&quot;R$ &quot;* \-??_-;_-@_-" sourceLinked="1"/>
        <c:majorTickMark val="out"/>
        <c:minorTickMark val="none"/>
        <c:tickLblPos val="nextTo"/>
        <c:crossAx val="3772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COMPRAS!$A$7:$D$7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COMPRAS!$A$9:$D$9</c:f>
              <c:numCache>
                <c:formatCode>0%</c:formatCode>
                <c:ptCount val="4"/>
                <c:pt idx="0">
                  <c:v>0.75</c:v>
                </c:pt>
                <c:pt idx="1">
                  <c:v>0.95833333333333337</c:v>
                </c:pt>
                <c:pt idx="2">
                  <c:v>0.96666666666666667</c:v>
                </c:pt>
                <c:pt idx="3">
                  <c:v>0.81481481481481477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9187584"/>
        <c:axId val="39189504"/>
      </c:lineChart>
      <c:dateAx>
        <c:axId val="39187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9189504"/>
        <c:crosses val="autoZero"/>
        <c:auto val="1"/>
        <c:lblOffset val="100"/>
        <c:baseTimeUnit val="months"/>
      </c:dateAx>
      <c:valAx>
        <c:axId val="39189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18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ALMOXARIFADO!$A$3:$D$3</c:f>
              <c:numCache>
                <c:formatCode>_("R$"* #,##0.00_);_("R$"* \(#,##0.00\);_("R$"* "-"??_);_(@_)</c:formatCode>
                <c:ptCount val="4"/>
                <c:pt idx="0">
                  <c:v>5364.45</c:v>
                </c:pt>
                <c:pt idx="1">
                  <c:v>5784.58</c:v>
                </c:pt>
                <c:pt idx="2">
                  <c:v>5590.12</c:v>
                </c:pt>
                <c:pt idx="3" formatCode="#,##0.00">
                  <c:v>3849.91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ALMOXARIFADO!$A$7:$C$7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ALMOXARIFADO!$A$12:$L$12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ALMOXARIFADO!$A$2:$D$2</c:f>
              <c:numCache>
                <c:formatCode>mmm\-yy</c:formatCode>
                <c:ptCount val="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ALMOXARIFADO!$A$17:$L$17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950208"/>
        <c:axId val="37952128"/>
      </c:lineChart>
      <c:dateAx>
        <c:axId val="3795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7952128"/>
        <c:crosses val="autoZero"/>
        <c:auto val="1"/>
        <c:lblOffset val="100"/>
        <c:baseTimeUnit val="months"/>
      </c:dateAx>
      <c:valAx>
        <c:axId val="37952128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37950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ALMOXARIFADO!$A$57:$L$57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</c:numCache>
            </c:numRef>
          </c:cat>
          <c:val>
            <c:numRef>
              <c:f>ALMOXARIFADO!$A$58:$L$58</c:f>
              <c:numCache>
                <c:formatCode>_-"R$ "* #,##0.00_-;"-R$ "* #,##0.00_-;_-"R$ "* \-??_-;_-@_-</c:formatCode>
                <c:ptCount val="12"/>
                <c:pt idx="0">
                  <c:v>3607.4</c:v>
                </c:pt>
                <c:pt idx="1">
                  <c:v>4178.16</c:v>
                </c:pt>
                <c:pt idx="2">
                  <c:v>4268.03</c:v>
                </c:pt>
                <c:pt idx="3" formatCode="#,##0.00">
                  <c:v>3299.26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8103296"/>
        <c:axId val="38105472"/>
      </c:lineChart>
      <c:dateAx>
        <c:axId val="3810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8105472"/>
        <c:crosses val="autoZero"/>
        <c:auto val="1"/>
        <c:lblOffset val="100"/>
        <c:baseTimeUnit val="months"/>
      </c:dateAx>
      <c:valAx>
        <c:axId val="38105472"/>
        <c:scaling>
          <c:orientation val="minMax"/>
        </c:scaling>
        <c:delete val="0"/>
        <c:axPos val="l"/>
        <c:majorGridlines/>
        <c:numFmt formatCode="_-&quot;R$ &quot;* #,##0.00_-;&quot;-R$ &quot;* #,##0.00_-;_-&quot;R$ &quot;* \-??_-;_-@_-" sourceLinked="1"/>
        <c:majorTickMark val="out"/>
        <c:minorTickMark val="none"/>
        <c:tickLblPos val="nextTo"/>
        <c:crossAx val="3810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ARRUDA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52146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91607"/>
              </p:ext>
            </p:extLst>
          </p:nvPr>
        </p:nvGraphicFramePr>
        <p:xfrm>
          <a:off x="558823" y="1398680"/>
          <a:ext cx="7437417" cy="425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41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732781"/>
              </p:ext>
            </p:extLst>
          </p:nvPr>
        </p:nvGraphicFramePr>
        <p:xfrm>
          <a:off x="556592" y="1311965"/>
          <a:ext cx="6787905" cy="416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37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39986"/>
              </p:ext>
            </p:extLst>
          </p:nvPr>
        </p:nvGraphicFramePr>
        <p:xfrm>
          <a:off x="421419" y="1296063"/>
          <a:ext cx="6679096" cy="438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85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367537"/>
              </p:ext>
            </p:extLst>
          </p:nvPr>
        </p:nvGraphicFramePr>
        <p:xfrm>
          <a:off x="881065" y="1492343"/>
          <a:ext cx="7878698" cy="380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336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5193" y="50153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681074"/>
              </p:ext>
            </p:extLst>
          </p:nvPr>
        </p:nvGraphicFramePr>
        <p:xfrm>
          <a:off x="207854" y="1515265"/>
          <a:ext cx="7247709" cy="393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859574" y="3247320"/>
            <a:ext cx="61189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GERAL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75476" y="3469687"/>
            <a:ext cx="7274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Limpeza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55682"/>
              </p:ext>
            </p:extLst>
          </p:nvPr>
        </p:nvGraphicFramePr>
        <p:xfrm>
          <a:off x="537630" y="1346584"/>
          <a:ext cx="6912742" cy="418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ARCOVERDE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373733"/>
              </p:ext>
            </p:extLst>
          </p:nvPr>
        </p:nvGraphicFramePr>
        <p:xfrm>
          <a:off x="884458" y="1398680"/>
          <a:ext cx="7529275" cy="425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532867"/>
              </p:ext>
            </p:extLst>
          </p:nvPr>
        </p:nvGraphicFramePr>
        <p:xfrm>
          <a:off x="418910" y="1437457"/>
          <a:ext cx="6925587" cy="425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72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557381"/>
              </p:ext>
            </p:extLst>
          </p:nvPr>
        </p:nvGraphicFramePr>
        <p:xfrm>
          <a:off x="333956" y="1442296"/>
          <a:ext cx="6885828" cy="423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583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BELO JARDIM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70</Words>
  <Application>Microsoft Office PowerPoint</Application>
  <PresentationFormat>Personalizar</PresentationFormat>
  <Paragraphs>24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Jailson Antonio da Silva Filho</cp:lastModifiedBy>
  <cp:revision>107</cp:revision>
  <dcterms:created xsi:type="dcterms:W3CDTF">2017-06-28T23:09:23Z</dcterms:created>
  <dcterms:modified xsi:type="dcterms:W3CDTF">2018-05-15T20:12:39Z</dcterms:modified>
</cp:coreProperties>
</file>