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9" r:id="rId2"/>
    <p:sldId id="290" r:id="rId3"/>
    <p:sldId id="294" r:id="rId4"/>
    <p:sldId id="287" r:id="rId5"/>
    <p:sldId id="296" r:id="rId6"/>
    <p:sldId id="295" r:id="rId7"/>
    <p:sldId id="297" r:id="rId8"/>
    <p:sldId id="298" r:id="rId9"/>
    <p:sldId id="300" r:id="rId10"/>
    <p:sldId id="288" r:id="rId11"/>
    <p:sldId id="304" r:id="rId12"/>
    <p:sldId id="305" r:id="rId13"/>
    <p:sldId id="289" r:id="rId14"/>
  </p:sldIdLst>
  <p:sldSz cx="17559338" cy="9875838"/>
  <p:notesSz cx="6858000" cy="9144000"/>
  <p:defaultTextStyle>
    <a:defPPr>
      <a:defRPr lang="pt-BR"/>
    </a:defPPr>
    <a:lvl1pPr marL="0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3" orient="horz" pos="6219">
          <p15:clr>
            <a:srgbClr val="A4A3A4"/>
          </p15:clr>
        </p15:guide>
        <p15:guide id="17">
          <p15:clr>
            <a:srgbClr val="A4A3A4"/>
          </p15:clr>
        </p15:guide>
        <p15:guide id="19" pos="11059">
          <p15:clr>
            <a:srgbClr val="A4A3A4"/>
          </p15:clr>
        </p15:guide>
        <p15:guide id="21" pos="5531" userDrawn="1">
          <p15:clr>
            <a:srgbClr val="A4A3A4"/>
          </p15:clr>
        </p15:guide>
        <p15:guide id="22" orient="horz" pos="31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76A3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8" autoAdjust="0"/>
    <p:restoredTop sz="95739" autoAdjust="0"/>
  </p:normalViewPr>
  <p:slideViewPr>
    <p:cSldViewPr snapToGrid="0">
      <p:cViewPr varScale="1">
        <p:scale>
          <a:sx n="81" d="100"/>
          <a:sy n="81" d="100"/>
        </p:scale>
        <p:origin x="-702" y="-96"/>
      </p:cViewPr>
      <p:guideLst>
        <p:guide orient="horz"/>
        <p:guide orient="horz" pos="6219"/>
        <p:guide orient="horz" pos="3111"/>
        <p:guide/>
        <p:guide pos="11059"/>
        <p:guide pos="55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ANILHA%20DE%20ACOMPANHAMENTO%202017\compras%20%20HMR%20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consumo_alfabetica%20(6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ANILHA%20DE%20ACOMPANHAMENTO%202017\compras%20%20HMR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ANILHA%20DE%20ACOMPANHAMENTO%202017\compras%20%20HMR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consumo_alfabetica%20(4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resumo_saida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consumo_alfabetica%20(4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consumo_alfabetica%20(5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consumo_alfabetica%20(5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consumo_alfabetica%20(6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4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29505686789151E-2"/>
          <c:y val="0"/>
          <c:w val="0.68476463712873559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Plan2!$A$136:$A$138</c:f>
              <c:strCache>
                <c:ptCount val="3"/>
                <c:pt idx="0">
                  <c:v>TOTAL DE SOLICITAÇÕES CANCELADAS</c:v>
                </c:pt>
                <c:pt idx="1">
                  <c:v>TOTAL DE SOLICITAÇÕES CONCLUIDAS</c:v>
                </c:pt>
                <c:pt idx="2">
                  <c:v>SOLICTÇAÕES EM CONCLUSÃO</c:v>
                </c:pt>
              </c:strCache>
            </c:strRef>
          </c:cat>
          <c:val>
            <c:numRef>
              <c:f>Plan2!$C$136:$C$138</c:f>
              <c:numCache>
                <c:formatCode>0%</c:formatCode>
                <c:ptCount val="3"/>
                <c:pt idx="0">
                  <c:v>0.13492063492063491</c:v>
                </c:pt>
                <c:pt idx="1">
                  <c:v>0.74603174603174605</c:v>
                </c:pt>
                <c:pt idx="2">
                  <c:v>0.11904761904761904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2935426291911944"/>
          <c:y val="0.65982615373657982"/>
          <c:w val="0.53619238924433998"/>
          <c:h val="0.321022137695196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'[r_consumo_alfabetica (6).xls]R_CONSUMO_ALFABETICA'!$B$162:$B$171</c:f>
              <c:strCache>
                <c:ptCount val="10"/>
                <c:pt idx="0">
                  <c:v>PALETA DESOSSADA</c:v>
                </c:pt>
                <c:pt idx="1">
                  <c:v>CHARQUE</c:v>
                </c:pt>
                <c:pt idx="2">
                  <c:v>MARMITA DE ISOPOR DE 3 DIVISORIAS E TAMPA</c:v>
                </c:pt>
                <c:pt idx="3">
                  <c:v>FILE PEITO FRANGO</c:v>
                </c:pt>
                <c:pt idx="4">
                  <c:v>CARCACA FRANGO</c:v>
                </c:pt>
                <c:pt idx="5">
                  <c:v>COXA C SOBRECOXA FRANGO</c:v>
                </c:pt>
                <c:pt idx="6">
                  <c:v>GAS LP</c:v>
                </c:pt>
                <c:pt idx="7">
                  <c:v>PEITO DE FRANGO C OSSO</c:v>
                </c:pt>
                <c:pt idx="8">
                  <c:v>FILE DE MERLUZA</c:v>
                </c:pt>
                <c:pt idx="9">
                  <c:v>CARNE MOIDA</c:v>
                </c:pt>
              </c:strCache>
            </c:strRef>
          </c:cat>
          <c:val>
            <c:numRef>
              <c:f>'[r_consumo_alfabetica (6).xls]R_CONSUMO_ALFABETICA'!$D$162:$D$171</c:f>
              <c:numCache>
                <c:formatCode>0%</c:formatCode>
                <c:ptCount val="10"/>
                <c:pt idx="0">
                  <c:v>4.4321163747174576E-2</c:v>
                </c:pt>
                <c:pt idx="1">
                  <c:v>4.4287449432224325E-2</c:v>
                </c:pt>
                <c:pt idx="2">
                  <c:v>4.1112536904605944E-2</c:v>
                </c:pt>
                <c:pt idx="3">
                  <c:v>3.6735295013564102E-2</c:v>
                </c:pt>
                <c:pt idx="4">
                  <c:v>3.6133612787543921E-2</c:v>
                </c:pt>
                <c:pt idx="5">
                  <c:v>3.4317032264895152E-2</c:v>
                </c:pt>
                <c:pt idx="6">
                  <c:v>2.7042281595562486E-2</c:v>
                </c:pt>
                <c:pt idx="7">
                  <c:v>2.5723135088232433E-2</c:v>
                </c:pt>
                <c:pt idx="8">
                  <c:v>2.4750447527957003E-2</c:v>
                </c:pt>
                <c:pt idx="9">
                  <c:v>2.4408868284382022E-2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511872"/>
        <c:axId val="226517760"/>
        <c:axId val="0"/>
      </c:bar3DChart>
      <c:catAx>
        <c:axId val="226511872"/>
        <c:scaling>
          <c:orientation val="minMax"/>
        </c:scaling>
        <c:delete val="0"/>
        <c:axPos val="b"/>
        <c:majorTickMark val="out"/>
        <c:minorTickMark val="none"/>
        <c:tickLblPos val="nextTo"/>
        <c:crossAx val="226517760"/>
        <c:crosses val="autoZero"/>
        <c:auto val="1"/>
        <c:lblAlgn val="ctr"/>
        <c:lblOffset val="100"/>
        <c:noMultiLvlLbl val="0"/>
      </c:catAx>
      <c:valAx>
        <c:axId val="2265177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651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659667541557308E-2"/>
          <c:y val="0"/>
          <c:w val="0.66145844269466314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Plan2!$A$145:$A$146</c:f>
              <c:strCache>
                <c:ptCount val="2"/>
                <c:pt idx="0">
                  <c:v>TOTAL DE ITENS COTADOS</c:v>
                </c:pt>
                <c:pt idx="1">
                  <c:v>TOTAL DE ITENS NÃO COTADOS</c:v>
                </c:pt>
              </c:strCache>
            </c:strRef>
          </c:cat>
          <c:val>
            <c:numRef>
              <c:f>Plan2!$C$145:$C$146</c:f>
              <c:numCache>
                <c:formatCode>0%</c:formatCode>
                <c:ptCount val="2"/>
                <c:pt idx="0">
                  <c:v>0.9726918075422627</c:v>
                </c:pt>
                <c:pt idx="1">
                  <c:v>2.7308192457737322E-2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7222222222222222"/>
          <c:y val="0.69613543533153976"/>
          <c:w val="0.46111111111111114"/>
          <c:h val="0.219807873370615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Plan2!$D$136:$D$144</c:f>
              <c:strCache>
                <c:ptCount val="9"/>
                <c:pt idx="0">
                  <c:v>ALMOXARIFADO</c:v>
                </c:pt>
                <c:pt idx="1">
                  <c:v>NUTRIÇÃO</c:v>
                </c:pt>
                <c:pt idx="2">
                  <c:v>CAF</c:v>
                </c:pt>
                <c:pt idx="3">
                  <c:v>HOTELARIA</c:v>
                </c:pt>
                <c:pt idx="4">
                  <c:v>HIGIENIZAÇÃO E LIMPEZA</c:v>
                </c:pt>
                <c:pt idx="5">
                  <c:v>MANUTENÇÃO</c:v>
                </c:pt>
                <c:pt idx="6">
                  <c:v>PPP</c:v>
                </c:pt>
                <c:pt idx="7">
                  <c:v>SESMET</c:v>
                </c:pt>
                <c:pt idx="8">
                  <c:v>INFRAESTRUTURA TI</c:v>
                </c:pt>
              </c:strCache>
            </c:strRef>
          </c:cat>
          <c:val>
            <c:numRef>
              <c:f>Plan2!$F$136:$F$144</c:f>
              <c:numCache>
                <c:formatCode>0%</c:formatCode>
                <c:ptCount val="9"/>
                <c:pt idx="0">
                  <c:v>0.11009174311926606</c:v>
                </c:pt>
                <c:pt idx="1">
                  <c:v>0.20183486238532111</c:v>
                </c:pt>
                <c:pt idx="2">
                  <c:v>0.27522935779816515</c:v>
                </c:pt>
                <c:pt idx="3">
                  <c:v>0.10091743119266056</c:v>
                </c:pt>
                <c:pt idx="4">
                  <c:v>9.1743119266055051E-3</c:v>
                </c:pt>
                <c:pt idx="5">
                  <c:v>0.21100917431192662</c:v>
                </c:pt>
                <c:pt idx="6">
                  <c:v>3.669724770642202E-2</c:v>
                </c:pt>
                <c:pt idx="7">
                  <c:v>2.7522935779816515E-2</c:v>
                </c:pt>
                <c:pt idx="8">
                  <c:v>2.7522935779816515E-2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160000"/>
        <c:axId val="224161792"/>
        <c:axId val="0"/>
      </c:bar3DChart>
      <c:catAx>
        <c:axId val="22416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24161792"/>
        <c:crosses val="autoZero"/>
        <c:auto val="1"/>
        <c:lblAlgn val="ctr"/>
        <c:lblOffset val="100"/>
        <c:noMultiLvlLbl val="0"/>
      </c:catAx>
      <c:valAx>
        <c:axId val="224161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4160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'[r_consumo_alfabetica (4).xls]R_CONSUMO_ALFABETICA'!$B$220:$B$226</c:f>
              <c:strCache>
                <c:ptCount val="7"/>
                <c:pt idx="0">
                  <c:v>ITENS GENERICOS</c:v>
                </c:pt>
                <c:pt idx="1">
                  <c:v>ITENS DE ENFERMAGEM</c:v>
                </c:pt>
                <c:pt idx="2">
                  <c:v>ITENS DE HOTELARIA</c:v>
                </c:pt>
                <c:pt idx="3">
                  <c:v>ITENS DE LIMPEZA</c:v>
                </c:pt>
                <c:pt idx="4">
                  <c:v>ITENS DE MANUTENÇÃO</c:v>
                </c:pt>
                <c:pt idx="5">
                  <c:v>ITENS DE SEGURANÇA DO TRABALHO</c:v>
                </c:pt>
                <c:pt idx="6">
                  <c:v>ITENS DE INFRAESTRUTURA DE TI</c:v>
                </c:pt>
              </c:strCache>
            </c:strRef>
          </c:cat>
          <c:val>
            <c:numRef>
              <c:f>'[r_consumo_alfabetica (4).xls]R_CONSUMO_ALFABETICA'!$D$220:$D$226</c:f>
              <c:numCache>
                <c:formatCode>0.0%</c:formatCode>
                <c:ptCount val="7"/>
                <c:pt idx="0">
                  <c:v>0.41034623234488893</c:v>
                </c:pt>
                <c:pt idx="1">
                  <c:v>3.3214011432398305E-3</c:v>
                </c:pt>
                <c:pt idx="2">
                  <c:v>5.3743829141702497E-2</c:v>
                </c:pt>
                <c:pt idx="3">
                  <c:v>0.23497082928608184</c:v>
                </c:pt>
                <c:pt idx="4">
                  <c:v>0.26459535505439302</c:v>
                </c:pt>
                <c:pt idx="5">
                  <c:v>2.8108204470877075E-2</c:v>
                </c:pt>
                <c:pt idx="6">
                  <c:v>4.9143180180589328E-3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877727333912556"/>
          <c:y val="0.30332879293324755"/>
          <c:w val="0.26189808979551876"/>
          <c:h val="0.40617782450406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'[r_consumo_alfabetica (4).xls]R_CONSUMO_ALFABETICA'!$C$236:$C$245</c:f>
              <c:strCache>
                <c:ptCount val="10"/>
                <c:pt idx="0">
                  <c:v>PAPEL TOALHA 100% CELULOSE </c:v>
                </c:pt>
                <c:pt idx="1">
                  <c:v>RESISTENCIA DO GERADOR DE VAPOR AUTOCLAVE HI VAC II BAUMER</c:v>
                </c:pt>
                <c:pt idx="2">
                  <c:v>PAPEL  A4</c:v>
                </c:pt>
                <c:pt idx="3">
                  <c:v>LAMPADA HALOGENA PARA CR REGIUS 110</c:v>
                </c:pt>
                <c:pt idx="4">
                  <c:v>ATUADOR TERMOMETRICO ALTA PERFORMANCE 2,5W - IP44 230V~50-60</c:v>
                </c:pt>
                <c:pt idx="5">
                  <c:v>AGUA MINERAL 20 LT</c:v>
                </c:pt>
                <c:pt idx="6">
                  <c:v>SACO HAMPER 100L</c:v>
                </c:pt>
                <c:pt idx="7">
                  <c:v>COPO DESCARTAVEL 180 ML</c:v>
                </c:pt>
                <c:pt idx="8">
                  <c:v>PAPEL HIGIENICO  300 MT</c:v>
                </c:pt>
                <c:pt idx="9">
                  <c:v>BALDE REDONDO 97 LITROS NA COR BRANCA</c:v>
                </c:pt>
              </c:strCache>
            </c:strRef>
          </c:cat>
          <c:val>
            <c:numRef>
              <c:f>'[r_consumo_alfabetica (4).xls]R_CONSUMO_ALFABETICA'!$E$236:$E$245</c:f>
              <c:numCache>
                <c:formatCode>0%</c:formatCode>
                <c:ptCount val="10"/>
                <c:pt idx="0">
                  <c:v>8.62564487714544E-2</c:v>
                </c:pt>
                <c:pt idx="1">
                  <c:v>8.1340436160975443E-2</c:v>
                </c:pt>
                <c:pt idx="2">
                  <c:v>6.8806213867053129E-2</c:v>
                </c:pt>
                <c:pt idx="3">
                  <c:v>6.8614047086622817E-2</c:v>
                </c:pt>
                <c:pt idx="4">
                  <c:v>4.5957346430951125E-2</c:v>
                </c:pt>
                <c:pt idx="5">
                  <c:v>3.7279677566511057E-2</c:v>
                </c:pt>
                <c:pt idx="6">
                  <c:v>3.188358692344035E-2</c:v>
                </c:pt>
                <c:pt idx="7">
                  <c:v>3.0045123606960301E-2</c:v>
                </c:pt>
                <c:pt idx="8">
                  <c:v>2.9551658294250386E-2</c:v>
                </c:pt>
                <c:pt idx="9">
                  <c:v>2.7282937962327176E-2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917568"/>
        <c:axId val="225923456"/>
        <c:axId val="0"/>
      </c:bar3DChart>
      <c:catAx>
        <c:axId val="22591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225923456"/>
        <c:crosses val="autoZero"/>
        <c:auto val="1"/>
        <c:lblAlgn val="ctr"/>
        <c:lblOffset val="100"/>
        <c:noMultiLvlLbl val="0"/>
      </c:catAx>
      <c:valAx>
        <c:axId val="225923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5917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'[r_consumo_alfabetica (5).xls]R_CONSUMO_ALFABETICA'!$B$262:$B$264</c:f>
              <c:strCache>
                <c:ptCount val="3"/>
                <c:pt idx="0">
                  <c:v>MEDICAMENTOS</c:v>
                </c:pt>
                <c:pt idx="1">
                  <c:v>MATERIAIS DESCARTÁVEIS</c:v>
                </c:pt>
                <c:pt idx="2">
                  <c:v>GASES</c:v>
                </c:pt>
              </c:strCache>
            </c:strRef>
          </c:cat>
          <c:val>
            <c:numRef>
              <c:f>'[r_consumo_alfabetica (5).xls]R_CONSUMO_ALFABETICA'!$D$262:$D$264</c:f>
              <c:numCache>
                <c:formatCode>0%</c:formatCode>
                <c:ptCount val="3"/>
                <c:pt idx="0">
                  <c:v>0.30153028353538425</c:v>
                </c:pt>
                <c:pt idx="1">
                  <c:v>0.55559869459766864</c:v>
                </c:pt>
                <c:pt idx="2">
                  <c:v>0.14287102186694706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'[r_consumo_alfabetica (5).xls]R_CONSUMO_ALFABETICA'!$B$270:$B$279</c:f>
              <c:strCache>
                <c:ptCount val="10"/>
                <c:pt idx="0">
                  <c:v>AR MEDICINAL CIL 6,6/M³</c:v>
                </c:pt>
                <c:pt idx="1">
                  <c:v>CAMPO OPERATORIO COM CADARCO 25X28CM C/5</c:v>
                </c:pt>
                <c:pt idx="2">
                  <c:v>FILME P/ RX MOD 873 20.3X25.4 A3R5 8X10(KONICA DRYPRO SD-Q)</c:v>
                </c:pt>
                <c:pt idx="3">
                  <c:v>OXIGENIO MEDICINAL CIL T 10/M³</c:v>
                </c:pt>
                <c:pt idx="4">
                  <c:v>OXIDO NITROSO CIL T 33 KG</c:v>
                </c:pt>
                <c:pt idx="5">
                  <c:v>MISOPROSTOL 200 MCG</c:v>
                </c:pt>
                <c:pt idx="6">
                  <c:v>NORETISTERONA 0,35MG (PROGRAMA FAMILIA)</c:v>
                </c:pt>
                <c:pt idx="7">
                  <c:v>LUVA P/ PROCEDIMENTO NAO ESTERIL TAMANHO "M"</c:v>
                </c:pt>
                <c:pt idx="8">
                  <c:v>FILME RX MOD 873 25.4X30.5 A3R6 -10X12(KONICA DRYPRO SD-Q)</c:v>
                </c:pt>
                <c:pt idx="9">
                  <c:v>PAPEL TYVEK 350 MM X 70 M (AUTOCLAVE)</c:v>
                </c:pt>
              </c:strCache>
            </c:strRef>
          </c:cat>
          <c:val>
            <c:numRef>
              <c:f>'[r_consumo_alfabetica (5).xls]R_CONSUMO_ALFABETICA'!$D$270:$D$279</c:f>
              <c:numCache>
                <c:formatCode>0%</c:formatCode>
                <c:ptCount val="10"/>
                <c:pt idx="0">
                  <c:v>7.450492716190478E-2</c:v>
                </c:pt>
                <c:pt idx="1">
                  <c:v>6.0654984912402718E-2</c:v>
                </c:pt>
                <c:pt idx="2">
                  <c:v>3.4645968010511584E-2</c:v>
                </c:pt>
                <c:pt idx="3">
                  <c:v>3.3942005247998001E-2</c:v>
                </c:pt>
                <c:pt idx="4">
                  <c:v>3.3292321168700886E-2</c:v>
                </c:pt>
                <c:pt idx="5">
                  <c:v>3.1657392374104851E-2</c:v>
                </c:pt>
                <c:pt idx="6">
                  <c:v>2.8041580358507814E-2</c:v>
                </c:pt>
                <c:pt idx="7">
                  <c:v>2.7858822877252363E-2</c:v>
                </c:pt>
                <c:pt idx="8">
                  <c:v>2.2723785164394394E-2</c:v>
                </c:pt>
                <c:pt idx="9">
                  <c:v>1.9756141466994011E-2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742848"/>
        <c:axId val="225744384"/>
        <c:axId val="0"/>
      </c:bar3DChart>
      <c:catAx>
        <c:axId val="225742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25744384"/>
        <c:crosses val="autoZero"/>
        <c:auto val="1"/>
        <c:lblAlgn val="ctr"/>
        <c:lblOffset val="100"/>
        <c:noMultiLvlLbl val="0"/>
      </c:catAx>
      <c:valAx>
        <c:axId val="225744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5742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'[r_consumo_alfabetica (6).xls]R_CONSUMO_ALFABETICA'!$B$161:$B$168</c:f>
              <c:strCache>
                <c:ptCount val="8"/>
                <c:pt idx="0">
                  <c:v>CARNES</c:v>
                </c:pt>
                <c:pt idx="1">
                  <c:v>HORTIFRUTIS</c:v>
                </c:pt>
                <c:pt idx="2">
                  <c:v>SECOS</c:v>
                </c:pt>
                <c:pt idx="3">
                  <c:v>DESCARTÁVEIS</c:v>
                </c:pt>
                <c:pt idx="4">
                  <c:v>PADARIA</c:v>
                </c:pt>
                <c:pt idx="5">
                  <c:v>GAS</c:v>
                </c:pt>
                <c:pt idx="6">
                  <c:v>POLPAS</c:v>
                </c:pt>
                <c:pt idx="7">
                  <c:v>LATICINEOS</c:v>
                </c:pt>
              </c:strCache>
            </c:strRef>
          </c:cat>
          <c:val>
            <c:numRef>
              <c:f>'[r_consumo_alfabetica (6).xls]R_CONSUMO_ALFABETICA'!$D$161:$D$168</c:f>
              <c:numCache>
                <c:formatCode>0%</c:formatCode>
                <c:ptCount val="8"/>
                <c:pt idx="0">
                  <c:v>0.36374670139438264</c:v>
                </c:pt>
                <c:pt idx="1">
                  <c:v>0.17162700847855872</c:v>
                </c:pt>
                <c:pt idx="2">
                  <c:v>0.23056007462101713</c:v>
                </c:pt>
                <c:pt idx="3">
                  <c:v>8.7555336576808168E-2</c:v>
                </c:pt>
                <c:pt idx="4">
                  <c:v>4.0859679542479009E-2</c:v>
                </c:pt>
                <c:pt idx="5">
                  <c:v>2.7042281595562486E-2</c:v>
                </c:pt>
                <c:pt idx="6">
                  <c:v>3.6164221836643494E-2</c:v>
                </c:pt>
                <c:pt idx="7">
                  <c:v>4.4381790366164076E-2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187A-9E05-964C-A4CA-3DBC0BC1C85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9E9A-FD1A-9D40-B596-0E8C8B4E63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5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6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323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7045" cy="98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1368143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3054" indent="-513054" algn="l" defTabSz="136814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617" indent="-427544" algn="l" defTabSz="1368143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180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4251" indent="-342036" algn="l" defTabSz="13681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78323" indent="-342036" algn="l" defTabSz="1368143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394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467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538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814609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71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14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216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287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358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429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50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2574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" y="0"/>
            <a:ext cx="17557045" cy="98758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1145" y="0"/>
            <a:ext cx="5466205" cy="55816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2541003" y="2589177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 rot="5400000">
            <a:off x="255003" y="5084500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 rot="16200000">
            <a:off x="4827003" y="5084500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055597" y="3625130"/>
            <a:ext cx="745428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055598" y="5581144"/>
            <a:ext cx="6207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COMPRAS - NOVEMBRO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 t="6404" r="28532" b="5448"/>
          <a:stretch/>
        </p:blipFill>
        <p:spPr bwMode="auto">
          <a:xfrm>
            <a:off x="3126392" y="1512277"/>
            <a:ext cx="3692770" cy="68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541003" y="7397004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18" grpId="0"/>
      <p:bldP spid="18" grpId="1"/>
      <p:bldP spid="25" grpId="0"/>
      <p:bldP spid="25" grpId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1145" y="0"/>
            <a:ext cx="5466205" cy="55816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2623064" y="2284379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 rot="5400000">
            <a:off x="337064" y="4779702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 rot="16200000">
            <a:off x="4909064" y="4779702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055597" y="3121041"/>
            <a:ext cx="745428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668739" y="5077055"/>
            <a:ext cx="99597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800" dirty="0" smtClean="0">
                <a:latin typeface="Century Gothic" panose="020B0502020202020204" pitchFamily="34" charset="0"/>
              </a:rPr>
              <a:t>ALMOXARIFADO NUTRIÇÃO - NOVEMBRO</a:t>
            </a:r>
            <a:endParaRPr lang="pt-BR" sz="38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7452" r="28692" b="4466"/>
          <a:stretch/>
        </p:blipFill>
        <p:spPr bwMode="auto">
          <a:xfrm>
            <a:off x="2914612" y="1594338"/>
            <a:ext cx="3966825" cy="68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623064" y="7092206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6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18" grpId="0"/>
      <p:bldP spid="18" grpId="1"/>
      <p:bldP spid="25" grpId="0"/>
      <p:bldP spid="25" grpId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445477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ALMOXARIFADO DE NUTRIÇÃO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8970" y="3579533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CARNES – R$ 24.599,12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8969" y="4204913"/>
            <a:ext cx="69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SECOS – R$ 15.142,10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970" y="4810544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HORTIFRUTIS- R$ 11.606,63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969" y="5419514"/>
            <a:ext cx="715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DESCARTÁVEIS  – R$ 5.921,11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8970" y="6028484"/>
            <a:ext cx="742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LATICINIOS – R$ 3.001,41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849301"/>
              </p:ext>
            </p:extLst>
          </p:nvPr>
        </p:nvGraphicFramePr>
        <p:xfrm>
          <a:off x="7886951" y="2992292"/>
          <a:ext cx="8699438" cy="422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478970" y="6642303"/>
            <a:ext cx="742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PADARIA – R$ 2.763,22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8970" y="7256122"/>
            <a:ext cx="742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POLPAS– R$ 2.764,70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970" y="7869941"/>
            <a:ext cx="742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GAS LP– R$ 1.828,79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91365" y="2079776"/>
            <a:ext cx="675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VALOR TOTAL CONSUMIDO – </a:t>
            </a:r>
            <a:r>
              <a:rPr lang="pt-BR" sz="28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R$ 67.627,06</a:t>
            </a:r>
            <a:endParaRPr lang="pt-BR" sz="28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35168" y="2992292"/>
            <a:ext cx="64190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DISTRIBUIÇÃO POR ÁREA</a:t>
            </a:r>
            <a:endParaRPr lang="pt-BR" sz="25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0374006" y="2979636"/>
            <a:ext cx="303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DISTRIBUIÇÃO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54264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9" grpId="0"/>
      <p:bldP spid="10" grpId="0"/>
      <p:bldP spid="11" grpId="0"/>
      <p:bldP spid="12" grpId="0"/>
      <p:bldP spid="16" grpId="0"/>
      <p:bldGraphic spid="18" grpId="0">
        <p:bldAsOne/>
      </p:bldGraphic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78969" y="3122336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PALETA DESOSSADA </a:t>
            </a:r>
            <a:r>
              <a:rPr lang="pt-BR" sz="2400" b="1" dirty="0" smtClean="0">
                <a:latin typeface="Century Gothic" panose="020B0502020202020204" pitchFamily="34" charset="0"/>
              </a:rPr>
              <a:t>- R$ 2.997,31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969" y="3747716"/>
            <a:ext cx="760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CHARQUE 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R$ 2.995,03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69" y="435334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MARMITA DE ISOPOR </a:t>
            </a:r>
            <a:r>
              <a:rPr lang="pt-BR" sz="2400" b="1" dirty="0" smtClean="0">
                <a:latin typeface="Century Gothic" panose="020B0502020202020204" pitchFamily="34" charset="0"/>
              </a:rPr>
              <a:t>- R$ 2.780,32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8969" y="496231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FILE PEITO FRANGO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R$ 2.484,30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969" y="557128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CARCACA FRANGO 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R$ 2.443,61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8969" y="2246513"/>
            <a:ext cx="6645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ITENS COM MAIOR IMPACTO FINANCEIRO</a:t>
            </a:r>
            <a:endParaRPr lang="pt-BR" sz="25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968" y="6185352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COXA C </a:t>
            </a:r>
            <a:r>
              <a:rPr lang="pt-BR" sz="2400" b="1" dirty="0" smtClean="0">
                <a:latin typeface="Century Gothic" panose="020B0502020202020204" pitchFamily="34" charset="0"/>
              </a:rPr>
              <a:t>SOBREC FRANGO  – R$ 2.320,76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36117" y="679941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GAS LP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R$ 1.828,79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58831" y="742144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PEITO DE FRANGO C OSSO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R$ 1.739,58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81545" y="804347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a-DK" sz="2400" b="1" dirty="0">
                <a:latin typeface="Century Gothic" panose="020B0502020202020204" pitchFamily="34" charset="0"/>
              </a:rPr>
              <a:t>FILE DE </a:t>
            </a:r>
            <a:r>
              <a:rPr lang="da-DK" sz="2400" b="1" dirty="0" smtClean="0">
                <a:latin typeface="Century Gothic" panose="020B0502020202020204" pitchFamily="34" charset="0"/>
              </a:rPr>
              <a:t>MERLUZA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R$ 1.673,80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10119" y="8618969"/>
            <a:ext cx="816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400" b="1" dirty="0">
                <a:latin typeface="Century Gothic" panose="020B0502020202020204" pitchFamily="34" charset="0"/>
              </a:rPr>
              <a:t>CARNE </a:t>
            </a:r>
            <a:r>
              <a:rPr lang="es-ES" sz="2400" b="1" dirty="0" smtClean="0">
                <a:latin typeface="Century Gothic" panose="020B0502020202020204" pitchFamily="34" charset="0"/>
              </a:rPr>
              <a:t>MOIDA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R$ 1.650,70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398460"/>
              </p:ext>
            </p:extLst>
          </p:nvPr>
        </p:nvGraphicFramePr>
        <p:xfrm>
          <a:off x="7853546" y="2837780"/>
          <a:ext cx="8605654" cy="409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2966203" y="445477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ALMOXARIFADO DE NUTRIÇÃO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04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18" grpId="0"/>
      <p:bldP spid="25" grpId="0"/>
      <p:bldP spid="27" grpId="0"/>
      <p:bldP spid="28" grpId="0"/>
      <p:bldP spid="29" grpId="0"/>
      <p:bldGraphic spid="24" grpId="0">
        <p:bldAsOne/>
      </p:bldGraphic>
      <p:bldP spid="30" grpId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" y="146868"/>
            <a:ext cx="17557045" cy="987583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67640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60289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52938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345587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109700" y="1775907"/>
            <a:ext cx="11339964" cy="91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METAS A SEREM ATINGIDAS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72364" y="5838825"/>
            <a:ext cx="1951176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COMPRAS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036846" y="5838825"/>
            <a:ext cx="3147016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ALMOXARIFADO 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0101492" y="5838825"/>
            <a:ext cx="904415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CAF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3443298" y="5838825"/>
            <a:ext cx="1988045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NUTRIÇÃO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 t="6404" r="28532" b="5448"/>
          <a:stretch/>
        </p:blipFill>
        <p:spPr bwMode="auto">
          <a:xfrm>
            <a:off x="2173952" y="3343275"/>
            <a:ext cx="1024196" cy="19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5446094" y="6779931"/>
            <a:ext cx="23328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>
                  <a:alpha val="4000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18325" r="57406" b="12930"/>
          <a:stretch/>
        </p:blipFill>
        <p:spPr>
          <a:xfrm>
            <a:off x="6091606" y="3311284"/>
            <a:ext cx="1088759" cy="1943823"/>
          </a:xfrm>
          <a:prstGeom prst="rect">
            <a:avLst/>
          </a:prstGeom>
        </p:spPr>
      </p:pic>
      <p:pic>
        <p:nvPicPr>
          <p:cNvPr id="23" name="Picture 2" descr="Imagem relacionada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t="8128" r="23166" b="8005"/>
          <a:stretch/>
        </p:blipFill>
        <p:spPr bwMode="auto">
          <a:xfrm>
            <a:off x="10029801" y="3434862"/>
            <a:ext cx="919927" cy="185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m relacionada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7452" r="28692" b="4466"/>
          <a:stretch/>
        </p:blipFill>
        <p:spPr bwMode="auto">
          <a:xfrm>
            <a:off x="13949503" y="3456953"/>
            <a:ext cx="1020865" cy="17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952605" y="6522022"/>
            <a:ext cx="3734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INCLUSÃO DO PONTO DE PEDIDO;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OTIMOZAÇÃO DA ESTRUTURA FÍSICA;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DESCONTINUIDADE DE ITENS NÃO UTILIZADOS.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8938451" y="6420506"/>
            <a:ext cx="37341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INCLUSÃO DO PONTO DE PEDIDO;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PERMUTA DOS ITENS DESCONTINUADOS E NÃO UTILIZADOS.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2924297" y="6318990"/>
            <a:ext cx="3734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INCLUSÃO DO PONTO DE PEDIDO;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MELHORA DA ESTRUTURA FÍSICA;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MELHOR CONTROLE </a:t>
            </a:r>
            <a:r>
              <a:rPr lang="pt-BR" sz="1500" smtClean="0"/>
              <a:t>DE SOLICITAÇÕES.</a:t>
            </a:r>
            <a:endParaRPr lang="pt-BR" sz="1500" dirty="0" smtClean="0"/>
          </a:p>
          <a:p>
            <a:endParaRPr lang="pt-BR" sz="1500" dirty="0" smtClean="0"/>
          </a:p>
        </p:txBody>
      </p:sp>
      <p:sp>
        <p:nvSpPr>
          <p:cNvPr id="35" name="CaixaDeTexto 34"/>
          <p:cNvSpPr txBox="1"/>
          <p:nvPr/>
        </p:nvSpPr>
        <p:spPr>
          <a:xfrm>
            <a:off x="5165808" y="7540820"/>
            <a:ext cx="272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INVENTÁRIO – 26/12 </a:t>
            </a:r>
            <a:endParaRPr lang="pt-B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8910460" y="7547011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INVENTÁRIO – 28 E 29/12 </a:t>
            </a:r>
            <a:endParaRPr lang="pt-B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3431084" y="7536754"/>
            <a:ext cx="2720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INVENTÁRIO – 27/12 </a:t>
            </a:r>
            <a:endParaRPr lang="pt-B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52246" y="6152840"/>
            <a:ext cx="23094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 smtClean="0"/>
          </a:p>
          <a:p>
            <a:r>
              <a:rPr lang="pt-BR" sz="1400" dirty="0" smtClean="0"/>
              <a:t>100 </a:t>
            </a:r>
            <a:r>
              <a:rPr lang="pt-BR" sz="1400" dirty="0"/>
              <a:t>% DA COMPRA  DOS ITENS SOLICITADOS </a:t>
            </a:r>
          </a:p>
        </p:txBody>
      </p:sp>
    </p:spTree>
    <p:extLst>
      <p:ext uri="{BB962C8B-B14F-4D97-AF65-F5344CB8AC3E}">
        <p14:creationId xmlns:p14="http://schemas.microsoft.com/office/powerpoint/2010/main" val="4196082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autoRev="1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1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10000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62" dur="5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67" dur="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72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20" grpId="0"/>
      <p:bldP spid="20" grpId="1"/>
      <p:bldP spid="22" grpId="0"/>
      <p:bldP spid="22" grpId="1"/>
      <p:bldP spid="24" grpId="0"/>
      <p:bldP spid="24" grpId="1"/>
      <p:bldP spid="14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ATENDIMENTO DE SOLICITAÇÕES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988062" y="2410636"/>
            <a:ext cx="3575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91366" y="2079776"/>
            <a:ext cx="6419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TOTAL DE SOLICITAÇÕES 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126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970" y="295571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SOLICITAÇÕES CONCLUIDAS - 94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970" y="358109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SOLICITAÇÕES EM CONCLUSÃO - 15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70" y="418672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SOLICITAÇÕES CANCELADAS - 17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96116" y="5251162"/>
            <a:ext cx="67135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TOTAL DE ITENS SOLICITADOS 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769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83720" y="6127097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TOTAL DE ITENS COTADOS - 748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720" y="6752477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TOTAL DE ITENS NÃO COTADOS - 21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83720" y="8048163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SOLICITAÇÕES COMPRA À VISTA - 7</a:t>
            </a:r>
            <a:endParaRPr lang="pt-BR" sz="24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070443"/>
              </p:ext>
            </p:extLst>
          </p:nvPr>
        </p:nvGraphicFramePr>
        <p:xfrm>
          <a:off x="8293158" y="2445226"/>
          <a:ext cx="4317206" cy="420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867087"/>
              </p:ext>
            </p:extLst>
          </p:nvPr>
        </p:nvGraphicFramePr>
        <p:xfrm>
          <a:off x="12279920" y="2683753"/>
          <a:ext cx="4572000" cy="395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8085191" y="3048044"/>
            <a:ext cx="342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SOLICITAÇÕES</a:t>
            </a:r>
            <a:endParaRPr lang="pt-BR" sz="18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2236670" y="3052450"/>
            <a:ext cx="342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COTAÇÕES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857004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6" grpId="0"/>
      <p:bldP spid="17" grpId="0" build="allAtOnce"/>
      <p:bldP spid="17" grpId="1" build="allAtOnce"/>
      <p:bldP spid="19" grpId="0" build="allAtOnce"/>
      <p:bldP spid="19" grpId="1" build="allAtOnce"/>
      <p:bldP spid="20" grpId="0" build="allAtOnce"/>
      <p:bldP spid="20" grpId="1" build="allAtOnce"/>
      <p:bldP spid="18" grpId="0"/>
      <p:bldP spid="21" grpId="0" build="allAtOnce"/>
      <p:bldP spid="21" grpId="1" build="allAtOnce"/>
      <p:bldP spid="22" grpId="0" build="allAtOnce"/>
      <p:bldP spid="22" grpId="1" build="allAtOnce"/>
      <p:bldP spid="23" grpId="1" build="allAtOnce"/>
      <p:bldGraphic spid="24" grpId="0">
        <p:bldAsOne/>
      </p:bldGraphic>
      <p:bldGraphic spid="27" grpId="0">
        <p:bldAsOne/>
      </p:bldGraphic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ATENDIMENTO DE SOLICITAÇÕES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NOVEMBRO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03847" y="1769459"/>
            <a:ext cx="6419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TOTAL DE SETORES SOLICITANTES- </a:t>
            </a:r>
            <a:r>
              <a:rPr lang="pt-BR" sz="33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6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91451" y="3490133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INFRAESTRUTURA DE TI - 3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00757" y="2918573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HOTELARIA -11 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91451" y="4133646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LIMPEZA E HIGIENIZAÇÃO - 1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91451" y="4742616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MANUTENÇÃO- </a:t>
            </a:r>
            <a:r>
              <a:rPr lang="pt-BR" sz="2000" b="1" dirty="0" smtClean="0">
                <a:latin typeface="Century Gothic" panose="020B0502020202020204" pitchFamily="34" charset="0"/>
              </a:rPr>
              <a:t>25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91451" y="5351586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PPP- 4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91451" y="5960556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SESMET- 3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90657" y="7324745"/>
            <a:ext cx="695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ESTOQUE - ALMOXARIFADO GERAL -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16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03847" y="7782487"/>
            <a:ext cx="489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ESTOQUE  - CAF-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37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803847" y="8240229"/>
            <a:ext cx="653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ESTOQUE NUTRIÇÃO -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26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31954"/>
              </p:ext>
            </p:extLst>
          </p:nvPr>
        </p:nvGraphicFramePr>
        <p:xfrm>
          <a:off x="8130504" y="2950398"/>
          <a:ext cx="7871496" cy="360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46195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6" grpId="0"/>
      <p:bldP spid="20" grpId="0"/>
      <p:bldP spid="21" grpId="0"/>
      <p:bldP spid="22" grpId="0"/>
      <p:bldP spid="23" grpId="0"/>
      <p:bldP spid="24" grpId="0"/>
      <p:bldP spid="25" grpId="0"/>
      <p:bldP spid="27" grpId="0" build="allAtOnce"/>
      <p:bldP spid="28" grpId="0" build="allAtOnce"/>
      <p:bldP spid="29" grpId="0" build="allAtOnce"/>
      <p:bldGraphic spid="3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, Video 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grayscl/>
          </a:blip>
          <a:srcRect l="6509" t="-3468" r="19599" b="16958"/>
          <a:stretch/>
        </p:blipFill>
        <p:spPr>
          <a:xfrm rot="10800000">
            <a:off x="19050" y="-1"/>
            <a:ext cx="12973050" cy="85245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7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 rot="16200000">
            <a:off x="5135217" y="4721087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055598" y="3391545"/>
            <a:ext cx="745428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055598" y="5077055"/>
            <a:ext cx="7733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ALMOXARIFADO - NOVEMBRO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6" name="AutoShape 2" descr="data:image/png;base64,iVBORw0KGgoAAAANSUhEUgAAAKAAAACJCAYAAACrbDPTAAAABGdBTUEAALGPC/xhBQAAACBjSFJNAAB6JgAAgIQAAPoAAACA6AAAdTAAAOpgAAA6mAAAF3CculE8AAAACXBIWXMAAA7EAAAOxAGVKw4bAAAAAWJLR0QAiAUdSAAAACV0RVh0ZGF0ZTpjcmVhdGUAMjAxNy0wNS0wNFQxNjo0MDowNS0wMzowMO78js8AAAAldEVYdGRhdGU6bW9kaWZ5ADIwMTctMDUtMDRUMTY6NDA6MDUtMDM6MDCfoTZzAAAAGXRFWHRTb2Z0d2FyZQBBZG9iZSBJbWFnZVJlYWR5ccllPAAALtpJREFUeF7tXQd8VFX2PklI7z2kUBICCS1UaQvYQLBgQVRs+LdgR93FturaV1d3bdhBVwTBgiiCggiCAoK0AIGQENJ77739z3fmDZmMM8nMMGPY8D5+o3l33rz63dPuuefatTNIhYoegr3yfxUqegQqAVX0KFQCquhRqARU0aNQCaiiR6ESUEWPQiWgih6FSkAVPQqVgCp6FCoBVfQoVAKq6FGoBFTRo1AJqKJHoRJQRY9CJaCKHoWaD3gWobGljnKrEymheCvl1iRTe3srf9rI3dGHRodcQsMCziVHBxdl7z8HKgHPEqRV7Kd1J15hAh4nZwd3crDvo3xDQsKGlhoK8xxKl0Uvpijfcco3todKwF6ONpZyO7NX0c+ZS6m1rZUlnLPyTWeABi3tTeRs70YzIu+iCaFzlW9sC9UG7OXYl/ctbU5/lwlGRskH2NnZUR87J2pqq6dNqW9TRmW88o1toRKwFyO9Ip7WJr9AfeydOqlcYwAJHewcWWq20LJDd1Ntc6Xyje2gErAX49OEh8iljwfZ2zkoLd0DJLS36yMqeW3Si0qr7aASsJdia8Yyqm+pZsnnqLSYDpDQ0cGVUsp3Uw57zbaESsBeiJqmMjpYsEG8XS3g6ba0NVNjSy3VsWrFPjVNpcqnnOqbq6i5rVGcFkg/O/6H3+zIWqkcwTZQveBeiO9Pvka789aQo52zSDMQif8gL6dAGhowjcI9h5K/awTZi11ox6SsoYKak3Sw8Hsqrs0QR0Srtp3sXWlu7D9oiN9k2bY2VAL2MoBAqxP/TiX1WeJ8AIjxXRR5L03vt0C2u0JudRLtyf2KjpVsp9a2Jv4005SIG2h21P3KHtaFqoJ7GXKqj1NxfSZ7sx1eL1TriMAZylbXCPOMobkxT0lA2rWPl0jOrKrDVN1YouxhXagE7EVobm2kxJJtonLt7E7v1Y4Onk3TIm6i1vYWyqxMoLKGXOUb60IlYC9CVWMhJZX9xqq3c8DZjj9wLsxFbUsFE0RDkYSirfJ/a0MlYC/CvoLv2NNtZAei82u1t3OkrOoEZct0HCrYKHYkPqmVB5RW60IlYC/C4cJN4rXqA6MgGRWHlC3TUFSbTpVNxeINw57Mr0mmxtZ65VvrQSVgL0F5fb54voZGPTDGe6Jsl7JlGvblfyMhHChwCeW0tTKJrS8FVQL2EuzJX0OO9i4KaToDpCypy6ZClmqmANLveMkOJkcHPUQNl6sEVGEEqeX7TsX99AFSuvRxp1+zlistXeNgwfdUwQ4NxoS1hEbQGrmE1oZKwF4ADKPVNJYyWYy/TpAzpWwPe8pdx/NK6rLoWMnPbPc5dJKm9uRApazirQ2VgL0AhXXp1NreLOO3xmDHr7qhtYb25K1RWgzjKJOvtD5HpJ8uQMbG1jply3pQCdgLUFSbSi1tTV0SUAM7Olb8s4z7GgISFX7OWEZODq6dpF8Huju++VAJ2AtQ11JFbfyvK4KAUAinYJgOUs4Qfkx/R4btDHnSSBlw1AtwWwMqAXsBKhoKqK2tRdkyDpAQGTIH8zfwbwqVVg2aWL3uz19Pzg5uSktntFErBbj1V7asB5WAvQDNrQ3UzhQxrDY7A9KtvCGfVXHnobUtGR8KiWErGgKmcPq5hStb1oNKQAVt7dzH25rFltL9WDKG+ucDxEPeX/eZdSCpcx83VrfvKi1E6eUH6XDRj5rsaSMcbuXnEOw2UNmyHmyWD5hReZhOlv1uNDalBby34YEXULB7pNLSgSbu2fvyvxX1YKxnAiCJt0swxQVdxOczPQW9srGIyupzKbsqQa4X25pz8cvkfwhF+LiE8LUNojCPIeTjGkoBrv3JzdFLOQJRTtUxOlm+l/fGuzPPSIfU8nYOIg9Hf3J38pVzYZK4udiUtoR25XxBfewcTZKCALKi5wxaTJMj5tPXSc9TfOEPRgPZANKxHp74LQUZeE+nA5sRcFvmR7Q+5T8yKcYY8JKbWurophH/plHBs5XWDiBt/M1911NVU1Gn/DZ9QFIN9BlNt4xcQq5dnE8LPMzdeV9Kz8+uPiaSDx0FcbTORGeKsGTELDGkJcE7nBV5P00Ov1b5nmhX9mr6PvV1kT6mvnxdiOTlTujvEk7BHlHU1z2aYgOmUn/vUcoe3WNHzirakv4BXzlfv4nXgHv2cQmlywb9lb5Ofl4cGWPPWPsMnp36Cx/f9AlOpsBmKhgv1LmPuxDQ6MfBg/fx4Bs3LLVEXbBRjP0M/l754DwSOjDhduLzv6dlR+6lX7I+pZya4+LZubJEQ0kKXDMG7js+jjKXFsdHciZsrermUuVIGmAfFwfcZzf3auQDaerp5C8xurTyA7STyfTZscdoY+oS5Qzdw5MlqAP/Q4cxFYjzVTcW0zcnXqJ6Jh8CzcYA8oVwx7A2+YCzxgZsaq0XVfNV8nNUzmoXWSMgn6mJm+gMeAFdvajTAZwDkB1qEDVcdmavoA8OLZR0+u4QwM4BOgI0iqnA/WD/2uZy7ridRz30AQ0zyPccZcu6OCsIWM/2zsqji2lv3jcsUV1F4pqqqv5s4LogfZ1YqmZWHJb5HXXNVcq3hhHuOUw0gLnWFM4F4nf1LDTHtKNIn7GaBivjrCDgF8f/QSfK9rCh78MP23Q7qSeBa4T5cbL8d9qd+4XSahwRXsPFlrQ24OBhBp2va5jSYl30egLCGTpRtlszweZ/DCAhVPK2zI/FhOgKmMPR3T6WAOq3v/dI8nEOVlqsi15NwKTSneylfi7qqacBVQZpookvNotXbYrKhIrE/rtzv1RaDGOI/xSxaeGxWguY3NTHwUkiDDALbIFeS0BIA1SGQnkKeMemql2QorWtRcZE8eLxQs21rfSh+X07eTkHsjSJo2D3geK5Nrc1yEvuDuhAyNHrDtMjbpFJ5tYCOoyvSyj18xyptFgfZwQBjQWPuwqMdoesqgQ6WbFPwiumHAMkAekQDgFRonzGU4h7FH/Txm21py1Z4HGOCppNt8W9QzcMe4WuHfoCjQ+9QvNNN8dGQLy4LkPZMo6xfS8jDyd/Ic7pAs8D9xzkNpAC3a0/BqxFjxMQoj2z8ggll/5GiSXbT32Ol/xKR0u2CSksISFGJzCqoT9DzBDwsEG8ELcounXkEiHJtbHP0Y3DX6X7xq6k2ZH3Si5cIxPRnFBHJ/A5tNMlMeIR4TWMLhp4H0vE0dRigvMAVdxduTRf174U4z/VSrZguzy7gT5jlG3boMcJiAkzu3O/os+OPUKrE5/Q+fydvk1+SVSKKQFmXcAbPJC/3iTbTyP5GmhK2Hy6d9ynFO03UQiC4DQkYYBbP5rWbwG9MG0XG/oXs3puwruxCPqSDl6up3PAH9qNAYHwrgCSjmFnxBpSEB0NHWZ8yBylxTboUQJqJRseHGJzIKP2g23N0BACwOZJwPL6ApnJ39XwnRZwClCs59LovyothoFA743DX6FJ4ddIapIl0A96VzQWUHFtuty/KTAlaB7uNZxttmEmOznGgCoLQwOmsxNi/RxAXfS4BAS5uvuYi8yqw2I/dge8IFSCunLIE0pL9/BxDjGZMJ3A94FJ45i/kVedTInF2+nbEy/JRB9jQ5G6gJT0ZoncHTCaMjzoAvGILTUX8FxQL3p6v5uVFtuhxwloC5TX54n90h2gpmBkG8rEsTa4K0nNvmWH7xHzAmOwmplsmhJqXUHjjYYoW90jLniWjC9bqoYhPQf4jLZJAqo+eiUBTe35eNARrH5tDQ3B7KimuYxK6jKpqrFYnCtJoDBBwmPfmIBzla3uAbJPZpsWTpMlwBU1NtdoNmyMXklAUNAUQEpWNBUpW7YFiCa2LtuS8PxNkdCAxCH53+SweUqLaZgQdpU4OZZIQVxjbk2SzQoS6aJXEtAU5wPAflmVR6ihxfrTDa0B8dDZ853Q9yryczU/Hf78/rcTknotgWsfT/ol27SJ7KeDHicgHrLmgxEHQx/zDelAtuugXrsDvErs90v2J0rLmQPcN1RoiEckndvvFqXVPFQ3YbK6+U4cgHxBVFtFPNWW6FECdpBLY7Xhv7r/NOC/zCQhDGhMsDHld0gm3ZG5glLKdistxlFYk0rJpbv4uKc/0mAIuF6oXISGEJsc4D1aRk18XPsqe5iO2uYK+iXrE4PVskwB7Egkov6S+anSYhv0uASEuz8x9BqJsV039MVTn+uHvkSXD3lcMqYxd8IcuDt6U1+PwfIAuwOkoIODI604upg2p71LxXVZkq6uBWwoOA27clbTOwcXsETYx78xPwwDcmFsGaMzhj6akRbN3BekP53b71ZaOPoDi1Qv8FXSM5JxbakExO9gC+axLXi46Cel1fqw2ZyQHdkr6IfUt8SWMAacGg8d5EPQUx94MUv23yQE6CobA17iAO84lhb/5oeumde6Ke1tlgDLuzy/LkA0HMfXOZT6+8TJDDDYT1VNxZRfk0KZlYfEibhgwEKaMfBO5VdEe3LXMHHfEYltLFCM+8S/vh6DpGMg2UEf+N61jzeF8ve4F0yyshRpFQdlZAkdyaKYpQ6QnT00cDrNi3mWvXbrr6R5RjghuhJHFyCEpf0jxm+aqFdTvUC8KKir6qYSKfQIAv+c+ZHE7gprU8nDyU/sIsvRTkP8ptKc6Efo8sGP/vET/SjNjrqP4oJnnhb5MIKxJ+dL7jz1Ik1PFyAdSrXZojIWcEYQ0Bbo5zWUpep58kJMJbFG7SAd3lWZNKSZ7GTOVE+j4GvQhl5Adv2PtfLtkst+o6SynTK6Yqn61YVWqmPiui3QawmIenbT+9/M9lT4aY+LWgu2vgbMHdmWsUzOY2qc0RRACiaV/Cpzp62NXktAAMNsMyLvZOXXJjZWb0d8wfeUX3uCJXbXxQAsASbObzj5mrJlPfRqAgJYoGVy2LUyB9Ya2c1nLtppY9oSllZuVlG9+kDQHrZwXnWS0mId9HoCArOjFtGl0YslLINcwe5IiO/hqWqWqmqU/1s6sP9n4eukF+T+YE/aBkxqfi7bMv+rbFsHZwUBgfP6/x/NH/pPqfOCEQYQTJ+I2Easrp0aKcQjkAb5DmdnZjxF+Y4hN0dXecFnIpLYSz1StEWkn62gddAyq47ILENrwWYExDAaRiMQYjH6EYnERDAWaGZ+aKRW18fBeTQSqmvJFhswjW4a/ipNjbiJ3Jy8JQ0fsT78VjMCUU8DvMNpbMjNVFn/AO3IfJg2pz5Ju7KepHF972Tp0ib5g7qnwX1q78PQtcmHpW6X93kaQFXTnbmr+cgorWZ91asLhHUwwpJQvEXuxxpweIah/G1VFNSkUkHtSfJg41W3ForuB4WEnNnDivWfbnDiCxI4k8t2sf3hICnyho6BD3o+ctckg7ebkAnqvET7TaDBvpMkMGxnby/5g23tVXThgJsppewGenp7FGVX+7L0c+J9iV79JYeCvCJp/vAIivT+C3m5dCSGFtelyxAdrsPV0bPTdXk4eZIHX7eTUgMH8yswF8Sa2F+wnvbnr1MqY9lWoUEKwrsurcuiQfwMMWXhdGHT5Vpx6O4M4u72MeUYgKn7GUNhTSNd+kUmZVU20zsXh9LVMb7S/tT2XHphUxY9c/EAenqakTFZPEID5y6oaabS+lYaFth5BKGxpZ12ZFfT9H6e5Ohgx/s1kSN3BH8382KBGCH64OAdUjDJKrFKE4DnjCD3yOAZdG3s80qr5bBplzGFEN3tYyqpTod8udUtFPt+MvX1tKfcB4eeIh8Q6ulID10QZpx8gJFzP/NLPs1afZJK6jur3vNWJtGMFckU9U4C7ciqpsmfJNOqY52rbpmCH06+QWWNuRaRTzKNujFZDAHPWTNPeT132jSl1XKcNU6IMbRxj576yXEaF+pC6+ZF8cvsTKa7xwbRazP6KVvmob61lcI9McTX8aLjC2pZPdvT4buG0WXRPjTnixQqrm2m20eZp85yqhLpQOEGKV1nLkA+qabVZjkJHe1daWPam0qL5TjrCfj8jnxKL6unjdeh/p1pUnRXdg2tPlpKWVVNSgvR1vRKemFHHj37Sx4dKdQkuGZXNbNd6sq2UkdoJMrXhVZePpBGBrnRonOC6Oa4AHp9ZgTbj6a/CjhMmNAEO9MSyV/fUiOrp/dxYBLysSwB5rKgnmFe9QmlxTKc1QTMqmikJfsK6cnpYSwRNDWWW9tYJsCmY2j/r0VedTP9haXlX5Ym0tv7i2jQkiP0Q0oFzVh1gmZ8doL25tXRlowqmr7iBDsGtXS8uI6WH2H77MX9ZPf8Pnr211whY6inE41blkijPjxGKxPKaHNaR/m1ApaGd23MoCl8numfJtGqo2XKNx1AwaXCulSZvmou4JX7uYbShNC57HTdKfUH9e/TFMDjhle/na/ldHBWEzC5rJFKK5tYzWrU31Ymj8+rB8n+xQM0/qNE8v/PYbJ7Yg/Z3f8rpTNZH9ycSUW1LdT+3Dm0eGIIebv20ZDueBn9dOMQ+u7aQbRjQQyVLx7FkjWPClgCXj7Eh47eOZzanxrPdmQYVTa20JB3EyjEw5HqHx9LL50XRseKNZUMdrJjEvHWEUorbaL7xgdTpK8z3bo+nQ4pEhXIrjpGB9j+QqFMc6WfdLD2VpoYNk/suHNCryR3Jz8hkrnAuTHenlN9nK/pqNJqPs5qAhbXNRM1ddhBFw70pr23DaWdTKLXZkTQj9dH06r5g4mCXGlZfDFtSKmkeUN9aeH3mXTdN2n07qx+9Mz0ULprUl+6kCXaTJaCHx3SrMW27ppomhbpRXH825iADi/4gR+zWd060AZW+U2tbfQpS8gilnrAI1ty6IrBPrT5xsE0f5gfPTU1lLyc7FlKaQgC1bsv7xuqaigiS1LDEFP1cwmlwb4TZRvHmBR6NR/fstlz6ARVSF8r2qy0mI+zmoB+LvwSXR1obVJHzZVYttmmRHjQ1H6eND7UnebG+rKUcGAbr5rqWfp9dKiUvb8mSmQnYt5QP/nNexf3px9uiaUiJvTtX56k0UuPUU1zKzW3tpNznw4ptSenhjaerKT3Z2tiniDrrhMVVFKHIHY77Wbb8p5xHc5ISmk9Syp7ClTCMyiyeahoE9tu5hdtgvRDwB3JtiEe0Uqrpqybl3OAfGcucA0YIz5avFXioZbgrCbguQM8Ka6vBy36JpVVaY3S2hlvs41Yy4QbH+ZOof4uLB2H0Lpro8WZOFnWII7HG78X0uxB3nTojmG0594RTJJ6umFtOnmzveegEOWRLdm0JqmChga60MRwd9qdW0OLNmXReUxwSGEtn6RTKLh7Y5YcF+cC1p/4l/zfklQrqFkXR0+aEnad0qIBKqvG+E01K29SFxh7RjxyX946pcU8nNUERDjkvYv7UXCgK01gh+Lqr0/Sizvz6eVdBbRgXTrbgPH0tw0ZdPuEEFo8IZjyyhvo5d/yaQ+T59LVKexsJFM4OxRv7i2k+WvT6DeWYFG+TvxCXcjD2Z49TQ/amFrJjkQpLU8oZSmHYTuiJ7fl0vn82w8uGUBLZrE05OvYms6OCKva15jMJ5jY16xNlWt8nm1EANMLsCK6palWyC6P9p3QSfppMSzwXHJz9LbYFsRIFKr7VzWaP8fapiMh/ytIZCdgKdt4u1hFFrKahTDyY9U8MtiNLh3kQ1dDSjHWJJbRf9lmK69vYfXsQQ+eE0QD2VEoq2+m2zZkUgJLPj8XB1bZ9vQ2E6uUVevdGzP5xdrR+0z0CCbros1ZopqfPzdMVHxNUyvdtj6Dmvk1zI3xpUe3YqlUO4phafs225iD+f+VDYX01v4bZEzZkmwXvOLa5jLuROsoyH2A0toZHx+6n9KrDopnba56BzAmjYWCrhn6nNJiGlQC6qC6ifhlY5Cd1RXbbgFuhkcY6llSubLU0gc85SYmV5inI3mw3YhHi7AK7Dh/9pgB2Hq8yeh4yeV8zvrmNgnPQPq18DGimNjOyjnWJr9A8QUbRfpZQg5Mbu/vM4puj+tYnksfRwo30+fHn5JqCpacAw4SOsijE7+T8nCmwiYExMUghdvN0ZcGsNGrBWbA7c1dS+P7XsH2SEcEH6L7aPE2SZNCObBxIZdLooIu0MMS2NhFSbNwjxj2LKdJOyqHHi3ZTo78L8RrMEV6jxUbCftj/bNhgefLkmGl9dkSPMXDRZKDu6Of1PtDNSkAi7VkVu6nwX6T+Pcdc2mxpgimJZ7b37LJ4aeL1PL99OXxf0jmjqkVH3SB11vTVEoPjP+cwr26roPz8u5LZUkLjJKYC5wHREdhpHmxTyut3cMmNiBsCWRpJJXtUFo0QNBzQ+rrVNtSIdu46E2pS+hfe+bQEXblUbgnoXAL/XPXTLF5tMDg9/KEh2Q5qqLaNFqd+JTM4QVyqo7TDymvyRq4a44/Q8/v1ExEauTf/JzxEUu0AsqqOkqJJb/QzuzPaGvGUiE7KlNhTrIWRbXpLAGeo9zqzuObRezdrUvRGP9/NjA5fXfeF0IgS8gH4Bgjg2ey7TdIaTGOC1DKo61e3ou5QMfG/Go8V7wTU2ETAiJKjvp82pK0WmAtM2cH91N2DKY9/p67hu4a/RHdNeYj7jnP0j1j/0tXxTwlVeH35n4t+yEHDcVy/m/kW3T9sJfp/+LeolCWggCO5ePSV37/8MR1MpEbIwVIu4I6AXkvi/4b3TduBU2JmC8S7v5xK2n+sH92mjN8oGADVTcUM1F/VVo0wIvH7LieQHp5vEhvRwfLqhtox3xHBc0yyXkZJWXdgiwKyQCIC9a1VFJyaWfB0xVsQkAttOpNC+3YJR5KWV0uk+wLNryf+UOOHNa8mBI+n37NXiGqFCSAeM+tSZbvMXF7eND58jfkrXY8E/v5uARTVXOpdAJ9gIwoe6GPltYmmfs6OfwalsQ/WvwCrI1N6UvYZmwVk8ISILs71GOIlCoxBSjojkJIFpd1E9uxXWp7YxVSU2AzAoJ8WCYBJS8+TfgrrUj4G608+jC1snoEUYrrM9gO82Uvb5Lyi86IDZjO6qOJpV+5JD5eFHkvfcPG+Ot751EqS4UO2LHCb2NVmcEqF+r1Fzqn75UGiWYMWDsX55gT/bhICow29DSOsZkAVWZp2AVqFIQY4jtZilWaCoRkZCprm2UZz5iPXFCbKlnTpsBmBIQUgd0RFzSTRvInLvgidhymk529NoyA4ISmxxgGBsgwi00j3ZC98bcJaynSdywtO3If22WvSDtUcENzNZP8IVafO2nOoL9RP6/h4miYgjaWML/lfk7jQy/nTuMkKvqndNtMwjYHP6S+wWaE5TPcMOzm7RQs473mAO8sxv8v4tFaags6sfmF0iw1TeVKq3HYjIDoQWEesUI+2Bb4/2gmIQgDcro5+ohTgii6IUBF4xjaItn4G9XrL49+jK6JfU5qLMMjxg0jXX/xhG/YzlvOdt71sr+pj25HzkqJfcHbXH3s7+IIwY5BEaKexNiQOSLFLSEB7h6BZ9SKdnMyfwFsLPXg1seywDSAyUs1TRX0W85qpcU4bGoD6k9c0Qz3aNoxBOTnFk6rEh9Xvu0A9vueJUBMwBTydg5mz/mNTsUSo7zHystBahFg6WQc2JWHC3+UBajP73+b2J2zox7g806V0mYCCyXQ6eK8AbfSIJ9z2G6tM5uE2B1rj5zf/1alxTxgqYpQzyHynizrALD33ZmAX3RrT9uIgEj70c5U6wCUamt7xxzbG9ijrWUxDbsOS1Hl1ZygI2w7PLfrfPainWjmwHtkP3/nMAm77MhaKelIHx25VwxrlDEDEQ3ae/zg8BJ0HyDOq9sp4gs3Sl4dKon29Yimft4jKMh9IM2KvI9SSn+TBXSkxgp7d7+zR741Y5mEZf4MoFNdxuYEiiKZSwSEUkYFXiROhaUYE3IZn9MyCQhgBl1zeyObM+8rLYZhIwLaUZDbAFGZuoDz0d8rTmZwAXBCHp/8AzsiUyQ+98mRRfRj6tt0Yf+FdPfYT0T6AZPC59EV0Y/S7/nf0PKEB9nGi6Orhzwl32EME8TRB9RAuGeshGO0QLgm2E1TER8vFUHmCwbc+QdvHdc+gk2G/NoUOX6U73j6Pe9rKX2BGXR/FoI8IukSJiGWyTZVHQppmKwzBt6ltFiGkUEXyvOydC40TCO850NFm6m60fh8lzNqKK6mqUx6vDFghKWuuaLLfXojvjz+NCUU/XRqJKcrINQUyybEdbH/lE54OkCGy1dJT1v0vEXbtTZRuPcwuiPufb5uw7LOpjaguejuRhEPO9vIB1wc+YBkLncnjSD94OSNDJxx2uQDRodczCZJ5Clb2yzADuXfnRNypVHyAWcUAa0BjJm+uudKqWraW+Dh7CdzcDEiZMwugyLDCw/3GEoDvU0LPHcHTPfECpwY1jRXUcJkwKSnUSGzlRbD6FUEzKtJpncPLCAf5yBafuRBSukUsP7fBhaNhqduvGossmwcaETIDCZsgNJ2+kCKFcoV6zpvpgBp/qhz3R1sYgPigFUNhVTXUiXenC8bs7rOAIAhtoqGAtkXZg08VKTxdBe1R/YL6rlghCCAvWDdzA3EFIvrMsmDnRvEGN1ZcmAfoK65UuwjfcdIC3jgga79OnmOUD0l9dniZTs7uHZauiq3OkkkBIBHCJUXyM4LbFTMk4AX6OcS9gcH53RQ21RJnyU+ImubYFKRLnCt3nxvt496j7ycrEdAvM0NKa/Tnrw1sv6cKYFxTZTDjhZP+FreaVewUTpWC7vfH0jNEjgOIBWKc184cKGEToC08v1S8BCkgcEKcpzbfwH38oVCSH2U1edI0fPc6kRZQrW8IV+CpVcOfoL6enbO8v3P73Ml90231jKk409p79MVgx8zWIMZv0H1LMS/AASmf0x7hztRhRQuR7V4DA/OHHi3DNs9t1OzICDIifvFyuKLxq+S+tJbMz6SIURvlsTjQ6+kiaFXm/TiTAHWVV6T9Kw8L62dh1eI0Ms5oXPp8uiHpc2aSK84IClhddypUaenO0D6YTj0iiGPKS3GYTMVXFqfy0bsJfTIpHV0yaC/ygjDf/ZefSqMAVsNvfaesZ/IKMajkzZI1SpD76myoYjeP3ib5OwtHLWUFox4g24b+Y5MpsmqPqLspQFeUD5LM6SI6wKZGpg++OGhhQbjhsgX1KZnpZbto6WH7hSJdlvce7Rg5BuSiYMC5hjnBKobS6S4+KOT1tPiid+K5AFQJhf38MTkH/klXEXrU16R1duthSH+k2li2Fwhva7saGqpo0siFylb1sVAn7EU4h5t0torsFHRMYadShbpGjYiIBSvnZISpalGhcWgh/pNp08SHlT2sBc16ucaJlWlUEVLX61ogTUvQtwHMRnelVXB8Ttf11C6cfi/aZzegso/ZbwrCQ5YUAak0gXKzKIUxyu754ga1wV6tnaq44pji1kS3yGJlVilEqo23GuYkHCQz3jZB6ofEg7X7O7oI/FCAJIOwWt7tscmhl8tS/9nW5GAAJaKwErrUiqOgeyVv/S76dSwpS0wNeJG5S/jBAQ50bmH+E2W8XhTYFMnRL+3TO13o2StAOglDfzgtmV+TDuzV8n/sTSUPnCElLI9NDl8voRh9KFrAyaX7ZYx5OuHvixkwrYW8MowSD6fvUmo2VWJj4mq0AWInViyXf6eGWk4kAtiAXjQyCHEcNOvWStor04GDUwK4Hjpryz5syjYPUq2rYkrBz8uy0rA80V88Jy+Vyjf2AaRvuNklKhrZwS2sKME7pGLaQr+VC84kI14VFyXNcz41HiJGPQ/gaUFSnfKojD6KGJSYlwxwrvrHgWyHyrcSIO59yFWOCbkUpnnAGdECwzNIZ6GVZgq6gvErtGNcSGGVlybKcXNuwOW60JVANQvxNII6ZUHpR3HgF27NP5OtnFfp1EhsyjSZ5x8Z034u4XLuDWypTFmbAuS6wNSUPd56gNVF7ycgmlE0AylpXv8qQSsbSo79cIhkaC6bhz2L7o17m1aOPpDgy8KdUygYkrZCekKsM2SmcRujl4ybFbNZM6tOS7FI3WBMIZTHzeaP+wl+X75Uc1S/QiWglRIkIDD0h3gLV808B5Ry7fx9c+L0dT5hA0ET7uMnSQsnX9R5H0i7W2BMcGX0Ni+c9jWnmVQO1gbo4IuEiGi22m1gACA9zvIb7xEIUyFTa9a/6FsTH+bPNlxgFesvQmt3YdxYkOeIpISAlz70Y7slWBtJ+BlI3MGSCzZxjfuz7vYyao+8L5D3AadyqLRz5gJZnWycNSHorLfP3iHLJMFdYbKqVAf2zI+VvbsAB6wrgOjTRaF1MMHgPqFDXjXmGV0rORXlsqbpN0WQKAXCR3mSJzTAr+fSWHXGIxF4r7xjC8YcIfSYhpsRkCQD6oWNhAWOEHoILvyKF0T86yyB1ZjbBVpg9heQc1J2d8Qrh36giwP8FXyc1RYmyYkKGNv+ntWcYlsZyFzenfuVxKovXzwI3TVkCdlHsisqPtlkgxm3RmqpYLMX3i4tc2lfC3I3mmRJFB47Vszl4ptWsm/xQOHZ70pbYnE/wCQH04OJDOWL4CXrwWSYeGgTGOVtTn9PYkl9hZgliGeG56VLrCSADKUoNXMgU0ICPUKe2tX9mp6P/52WpusGUYCkVAnGYAxC4fkv0ceoA/iF9K7B29hQ34tv1j5uhOQO3ht7LNU0ZBHyw7dwxLrdv7N7UI+BI/3538n+6FusS4ifcaSFxMBMUkQEMFoffUR6NaPbh7+Onm79BWiAWNCLqE50Y/RvoJv6QOciz8fH75PyK8N8pY15NJ3Ka9KeOiD+DtodeIT0o74HO4VgM3k5RRInx19RLZ7AzCoEOs/lZ9V51Q3DDrAOzcXNsuGwRxgJHxCNCMtB3YX1KwWyHBGLFA7tgmVCdUHCWQMIA9e8Iny3dTXfbA8DNhiWNERpMekJ31oPF185ykExD5adamLmqYSPnaT2JxaIFRTwbYcVh+Casa5tGoXmTuQ4hrlo1E/cH5gEmAqpDYsg+2GlmoxPXoLsioT6IvjT8kzgH0LjRTkFikxXXNt0TMqHUvF/w5WHXucjrONiw4JQQLtBifFXNjUCVHRe4HpC/b29mxKNUmSb4RH11UXjEEloAqL0N97JNvPkZKqhZmE/m6aMX5zoRJQhcWYFnGDVMAwtNq9qbBRNkwrHczfQCnlmnw8ZJ/gIuHNah0RhDUw0aee7QeY8jDWRwRdKFM49XEgfz0fa484LgN8x9DYkMvIhR2W9PL9FF+0SZwQxBDhNEwMnUuD/SdLWCajIl5sFIwNx/pPOxVz/OTIQ7RgxGt/iDviGn7OXEbDAs77QyEfzFWBl41hJl2gdNrOnNV0ySDNGLcWeKjxBRtkXgt+08LXvjntbQnroCTIuL5X8DliNTszvk56XpIMwjw7zos14Eoasmly6DVSjxnA6AuqNyDXEVUgBniPloD0KSeHT4wyJr/nrZHgPLzwKN9xNMz/XPJyCdLsY0V8nfQczY35h7JlPmwkAdvpZMU+KqxLkwQAlGlAKEJ36Ku8IU9KOCClybWPlyQk4G95c3pIqzgosUQQeU/OF7Ty6GJpL67PlgoCOAe8XLxYBxyDgWQE5AZiGO/7k2/S18nPn4pdnSzbQ58ff1I8dV0gNITCRQix6AJe7vas5ZRasV9p6UBlYyHtzftaJrjrooE97i0ZyyRGCbTxfePY9S2V7JO30YeHbu8UpN5fsI6fSYGypQE6aUrpHjk/sDX9Q1p+ZJHEQJHiFeE5XGYT/s7nByBLEKtEBYr65mpJiQrziJFx6vf5fIjJWhunQz7ARgTULHmA8mdzoh+mG4e/IkWF0soP0g+pmsVNELbw5t55Nd8A0pqujnmahgWep4lsGADGOy8d9FcpM4aCPVioBVkqPs4hcg7k+c2LfYZ7+1jZHy9tTMjFdBl/d+vItyRNC3E8AOEU1DVem/RCp5ENXBMkpn7Qek/uGgmtpDEBQThdIBiN0NDOnM+UFg1QMi6/OomJ0LEEAzrDtIib6aohT9DwgAsovvAH5RuM+Lj8ITyEEAeuBwP8aRUHpGLYrKhF8jwnsLQ8f8DtdFvcO6xd+LkxEoo2CyHxnG4Y/i+WsnNkfvHdYz6WsWJ4rgh3nUmwqQ2oDewCCEBj7HRP3leyrZmoYoRtBoA4H4AXIkNwcmz+vYHhOy1gCgCeTHT+Ee+tuV286PP638rqLJFWHOs+gXN71n9p5sB7mUw1QgRdFNZlSBrU3rxvFTmlwc8s/ZA5U1CrmZuiVfdaKdxGraemp5qCH1l9IyEW5ocukBwb6jlY/t6U9g6NDpmt6cg6gOmxYMTrIlGRMHsmwaYE1MewoPNERSJlHUQqbyygv28/hx7fPp4e/CnG6MOB3YgJ4VvTl9ILu2ayBzZK5kiAlJBAcoxt4+mhLbG0i1U0gHIbWdUJtCP7M3p931wa3ffiUzXyMOY7gI9x5+ilVFSTTu/F3ybt2lQrXUB9IZiN9CykPO3K+VxsRQ3aZQhxWsRNVNNSSrtzvpTWo0VbWCrW0UWR90sGNzxFOyY96q3sZtvs7f03yxxjjKuaCmQFxXUzwQcFn2LY1jWGwf4TKb3qsLJ1ZuBPJSCydiG9oDohnTwdfekWVo93j/6YFo1b+YehNC0gPTC8hVUh4WTczA4EAKcEEuDesctl8B91/0YGXiDfQX2ls8pfn/JvmhJ2PV0e/ai0a4EMG/z2lrg3qaqhmLakvy8Zv/qjNZiPO9hvopxfY8/mUB47AgAmXJezvYhSHtPDF5zqQHBKUJdlROCFVNlUxPcNRwsS0I7v2U8qxI4OuVQKLGHyu3Hovp52drZqlL8Nw4E7HYZAjUFKvcl1nDn4UwmIErtY4AlzOWC0S/Kiz1ipbICER1RKMARILJTehZ134cA7JXsagASEpAvzjGWpGCdjv1pvEMOAkDDDWR0V1p2UNkPAjC8UvNyRs0rKtDWxrYdCmkB6Zbw4UpgS8NXxp9m+2sCtdmyLfSrfozgSChn5OIXQ+NAreDtP5pEU1qZLdQd0tOaWRkm8xe9A7uHcQSaEXUXXDX2BnSYP8XQB2Kz6S2818e+0Q5VY6T2lm5XKkSRwomSnsvVHZFYeooHemrH4MwU2JSDUrBawt7ZkfEAzBtwt2xqbjq0yE3PloL4MQSNZ/gh4mhj3RSWt/fnrxZEwhiC3ATQ/9kU6kL9OHAdtljWWxOrnNUIkLo5z4/BX6YroxyTTGUCWDbKRoboxDjycJR5KjPTzGiYdAV45skPg/KDyPaB7tbXsKWsdD0xfSC7fJX9rgdrUKM8BIEMHVWPjCzocFwDjzKiXA8yKXCQ2NhwufSyNv0vGp+OCZyotZwZssmI6yIWazEmluyi3JpGN+E9pGxvlk8Lmycw4AClYCEPAmz3O++Jv9HZDtYyP8IsAAUfq5b3ht6gNjVR+eLXwKt0cvCRbGBkynkwKxAT9XCPouxOvCJlQwven9PfEUNfNIsaUy/5eI+lYyTaJR+IeNqW9JeXgsJo7PGcQM9gjSlYrwmrwkFiY/YbJ25BuIBFidPOYrNr5IikVe6imsYRts+n0a/ZyidFhMP+7Ey+TB6vj6f0XiOSPZMn03YlXKYOlFI75ZdIzknKPQkkgjjebC37OYfRtyktyr618fegwXxz/h5AfGgQ5jsj4RvbRCZaWyF4+UryZVh97QkJOqMPTuQv0PGxEQKS/N/Ef7dLDMZHnAlad4/hFaQFvEPtBMODFws4Ldo+UrAr9Z4QwB0gV6qmpC60FSIkXD+LKMfhfqFcskyxMgtMgM6ZwYg4IlijFiwTpEBpBcNhTb/4sJjr5uYRrEmb5+mAqwL6T+KQOAt0HUGV9gUgnBKxRWQtw6+NFAUxWmBQdv0H9Qh/eL0ZmzGFKAlLXkaqPqAAKAAFIG0PAGFIVqh2ldedEL5Zr0iKM721owLliJiD/EI7N+L6XSyUrHBdAQaYhflNk1h6OA02A2oyYcqofeD8ToGbDGABqRvdxsKw0LogLG7KreigqOqASUEWPQu2mKnoUKgFV9ChUAqroUagEVNGjUAmookehElBFj0IloIoehUpAFT0KlYAqehQqAVX0KFQCquhRqARU0YMg+n/7E4R9voBrWAAAAABJRU5ErkJggg=="/>
          <p:cNvSpPr>
            <a:spLocks noChangeAspect="1" noChangeArrowheads="1"/>
          </p:cNvSpPr>
          <p:nvPr/>
        </p:nvSpPr>
        <p:spPr bwMode="auto">
          <a:xfrm>
            <a:off x="155575" y="-623888"/>
            <a:ext cx="15240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http://webmail.hcpgestao.org.br/cpsess1997411197/3rdparty/roundcube/?_task=mail&amp;_file=rcmfile491511195802085431800&amp;_id=14048779145a13049a480ba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0" y="0"/>
            <a:ext cx="5466205" cy="55816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 rot="5400000">
            <a:off x="563217" y="4721087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849217" y="2225764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18325" r="41089" b="8375"/>
          <a:stretch/>
        </p:blipFill>
        <p:spPr>
          <a:xfrm>
            <a:off x="3676650" y="1276350"/>
            <a:ext cx="6667500" cy="7239000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2849217" y="7033591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049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4993E-7 -2.34689E-7 L 0.10071 -2.34689E-7 " pathEditMode="relative" rAng="0" ptsTypes="AA">
                                      <p:cBhvr>
                                        <p:cTn id="11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42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5" grpId="0" animBg="1"/>
      <p:bldP spid="9" grpId="0"/>
      <p:bldP spid="9" grpId="1"/>
      <p:bldP spid="26" grpId="0"/>
      <p:bldP spid="26" grpId="1"/>
      <p:bldP spid="24" grpId="0" animBg="1"/>
      <p:bldP spid="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ALMOXARIFADO GERAL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91365" y="2079776"/>
            <a:ext cx="675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VALOR TOTAL CONSUMIDO – </a:t>
            </a:r>
            <a:r>
              <a:rPr lang="pt-BR" sz="28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R$ 59.011,24</a:t>
            </a:r>
            <a:endParaRPr lang="pt-BR" sz="28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970" y="413044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ITENS GENÉRICOS – R$ 24.215,04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35168" y="5249010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HIGIENIZAÇÃO E LIMPEZA – R$ 13.865,92 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35168" y="7358924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ENFERMAGEM – R$ 196,00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35168" y="5806367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SEGURANÇA DO TRABALHO – R$ 1.658,70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970" y="4717007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MANUTENÇÃO – R$ 15.614,10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5168" y="2992292"/>
            <a:ext cx="64190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DISTRIBUIÇÃO POR ÁREA</a:t>
            </a:r>
            <a:endParaRPr lang="pt-BR" sz="25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179328"/>
              </p:ext>
            </p:extLst>
          </p:nvPr>
        </p:nvGraphicFramePr>
        <p:xfrm>
          <a:off x="8088008" y="2943205"/>
          <a:ext cx="8171900" cy="395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535168" y="6897259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INFRAESTRUTURA DE TI – R$ 290,00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44473" y="6342460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HOTELARIA – R$ 3.171,49,00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333767" y="2973345"/>
            <a:ext cx="303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DISTRIBUIÇÃO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848065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6" grpId="0"/>
      <p:bldP spid="17" grpId="0"/>
      <p:bldP spid="19" grpId="0"/>
      <p:bldP spid="20" grpId="0"/>
      <p:bldP spid="21" grpId="0"/>
      <p:bldP spid="22" grpId="0"/>
      <p:bldP spid="23" grpId="0"/>
      <p:bldGraphic spid="24" grpId="0">
        <p:bldAsOne/>
      </p:bldGraphic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78970" y="2966250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PAPEL TOALHA 100% CELULOSE </a:t>
            </a:r>
            <a:r>
              <a:rPr lang="pt-BR" sz="2000" b="1" dirty="0" smtClean="0">
                <a:latin typeface="Century Gothic" panose="020B0502020202020204" pitchFamily="34" charset="0"/>
              </a:rPr>
              <a:t> - R$ 5.090,10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70" y="4314831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PAPEL  </a:t>
            </a:r>
            <a:r>
              <a:rPr lang="pt-BR" sz="2000" b="1" dirty="0" smtClean="0">
                <a:latin typeface="Century Gothic" panose="020B0502020202020204" pitchFamily="34" charset="0"/>
              </a:rPr>
              <a:t>A4 – R$ 4.060,34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8970" y="5981076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AGUA MINERAL 20 </a:t>
            </a:r>
            <a:r>
              <a:rPr lang="pt-BR" sz="2000" b="1" dirty="0" smtClean="0">
                <a:latin typeface="Century Gothic" panose="020B0502020202020204" pitchFamily="34" charset="0"/>
              </a:rPr>
              <a:t>LT – R$ 2.199,92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970" y="6590046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itchFamily="34" charset="0"/>
              </a:rPr>
              <a:t>SACO HAMPER 100 L– R$ 1.881,49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97616" y="2069541"/>
            <a:ext cx="709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PRODUTOS COM MAIOR IMPACTO FINANCEIRO NO MÊS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150696"/>
              </p:ext>
            </p:extLst>
          </p:nvPr>
        </p:nvGraphicFramePr>
        <p:xfrm>
          <a:off x="7819292" y="2607388"/>
          <a:ext cx="8710246" cy="429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CaixaDeTexto 35"/>
          <p:cNvSpPr txBox="1"/>
          <p:nvPr/>
        </p:nvSpPr>
        <p:spPr>
          <a:xfrm>
            <a:off x="478970" y="7802199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PAPEL HIGIÊNICO– R$ 1.743,88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ALMOXARIFADO GERAL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129004"/>
              </p:ext>
            </p:extLst>
          </p:nvPr>
        </p:nvGraphicFramePr>
        <p:xfrm>
          <a:off x="7862063" y="2822367"/>
          <a:ext cx="8488423" cy="416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78970" y="3456066"/>
            <a:ext cx="6531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itchFamily="34" charset="0"/>
              </a:rPr>
              <a:t>RESISTÊNCIA DO GERADOR DE VAPOR AUTOCLAVE - R$ 4.800,00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8970" y="4937919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itchFamily="34" charset="0"/>
              </a:rPr>
              <a:t>LAMPADA HALOGENA – R$ 4.049,00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78970" y="5418132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itchFamily="34" charset="0"/>
              </a:rPr>
              <a:t>ATUADOR TERMOMETRICO– R$ 2.712,00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01948" y="7111050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COPO DESCARTÁVEL– R$ 1.773,00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01948" y="8491744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BALDE REDONDO – R$ 1.610,00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4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4" grpId="0"/>
      <p:bldGraphic spid="35" grpId="0">
        <p:bldAsOne/>
      </p:bldGraphic>
      <p:bldP spid="36" grpId="0"/>
      <p:bldP spid="16" grpId="0"/>
      <p:bldP spid="16" grpId="1"/>
      <p:bldGraphic spid="17" grpId="0">
        <p:bldAsOne/>
      </p:bldGraphic>
      <p:bldP spid="18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" y="0"/>
            <a:ext cx="17557045" cy="98758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1145" y="0"/>
            <a:ext cx="5466205" cy="55816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2564449" y="2378163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 rot="5400000">
            <a:off x="278449" y="4873486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 rot="16200000">
            <a:off x="4850449" y="4873486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055597" y="3121041"/>
            <a:ext cx="745428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055598" y="5077055"/>
            <a:ext cx="4669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CAF - NOVEMBRO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t="8128" r="23166" b="8005"/>
          <a:stretch/>
        </p:blipFill>
        <p:spPr bwMode="auto">
          <a:xfrm>
            <a:off x="3037767" y="995121"/>
            <a:ext cx="3679556" cy="74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564449" y="7185990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18" grpId="0"/>
      <p:bldP spid="18" grpId="1"/>
      <p:bldP spid="25" grpId="0"/>
      <p:bldP spid="25" grpId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445477"/>
            <a:ext cx="1053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CENTRO DE ABASTECIMENTO FARMACÊUTICO - CAF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68135" y="2079776"/>
            <a:ext cx="698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VALOR TOTAL CONSUMIDO – </a:t>
            </a:r>
            <a:r>
              <a:rPr lang="pt-BR" sz="28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R$ 138.544,26</a:t>
            </a:r>
            <a:endParaRPr lang="pt-BR" sz="28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78970" y="413044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MEDICAMENTOS– R$ 41.775,29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35168" y="5518639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GASES MEDICINAIS – R$ 19.793,96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78970" y="4869406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MATERIAIS DESCARTÁVEIS – R$ 76.975,01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35168" y="2992292"/>
            <a:ext cx="64190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DISTRIBUIÇÃO POR ÁREA</a:t>
            </a:r>
            <a:endParaRPr lang="pt-BR" sz="25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976260"/>
              </p:ext>
            </p:extLst>
          </p:nvPr>
        </p:nvGraphicFramePr>
        <p:xfrm>
          <a:off x="7797586" y="3286964"/>
          <a:ext cx="8312576" cy="37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CaixaDeTexto 35"/>
          <p:cNvSpPr txBox="1"/>
          <p:nvPr/>
        </p:nvSpPr>
        <p:spPr>
          <a:xfrm>
            <a:off x="9333767" y="3102298"/>
            <a:ext cx="303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DISTRIBUIÇÃO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231881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5" grpId="0"/>
      <p:bldP spid="27" grpId="0"/>
      <p:bldP spid="28" grpId="0"/>
      <p:bldP spid="31" grpId="0"/>
      <p:bldP spid="32" grpId="0"/>
      <p:bldGraphic spid="35" grpId="0">
        <p:bldAsOne/>
      </p:bldGraphic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445477"/>
            <a:ext cx="1053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CENTRO DE ABASTECIMENTO FARMACÊUTICO - CAF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78969" y="3122336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AR MEDICINAL CIL 6,6/M³ </a:t>
            </a:r>
            <a:r>
              <a:rPr lang="pt-BR" sz="2400" b="1" dirty="0" smtClean="0">
                <a:latin typeface="Century Gothic" panose="020B0502020202020204" pitchFamily="34" charset="0"/>
              </a:rPr>
              <a:t>- R$ 10.322,23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969" y="3747716"/>
            <a:ext cx="760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CAMPO OPERATORIO </a:t>
            </a:r>
            <a:r>
              <a:rPr lang="pt-BR" sz="2400" b="1" dirty="0" smtClean="0">
                <a:latin typeface="Century Gothic" panose="020B0502020202020204" pitchFamily="34" charset="0"/>
              </a:rPr>
              <a:t> – R$ 8.403,40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69" y="435334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a-DK" sz="2400" b="1" dirty="0">
                <a:latin typeface="Century Gothic" panose="020B0502020202020204" pitchFamily="34" charset="0"/>
              </a:rPr>
              <a:t>FILME P/ RX </a:t>
            </a:r>
            <a:r>
              <a:rPr lang="da-DK" sz="2400" b="1" dirty="0" smtClean="0">
                <a:latin typeface="Century Gothic" panose="020B0502020202020204" pitchFamily="34" charset="0"/>
              </a:rPr>
              <a:t>8X10</a:t>
            </a:r>
            <a:r>
              <a:rPr lang="pt-BR" sz="2400" b="1" dirty="0" smtClean="0">
                <a:latin typeface="Century Gothic" panose="020B0502020202020204" pitchFamily="34" charset="0"/>
              </a:rPr>
              <a:t>- R$ 4.800,00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8969" y="496231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OXIGENIO MEDICINAL </a:t>
            </a:r>
            <a:r>
              <a:rPr lang="pt-BR" sz="2400" b="1" dirty="0" smtClean="0">
                <a:latin typeface="Century Gothic" panose="020B0502020202020204" pitchFamily="34" charset="0"/>
              </a:rPr>
              <a:t>CIL – R$ 4.702,47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969" y="557128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OXIDO NITROSO CIL </a:t>
            </a:r>
            <a:r>
              <a:rPr lang="pt-BR" sz="2400" b="1" dirty="0" smtClean="0">
                <a:latin typeface="Century Gothic" panose="020B0502020202020204" pitchFamily="34" charset="0"/>
              </a:rPr>
              <a:t> – R$ 4.612,46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8969" y="2246513"/>
            <a:ext cx="6645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ITENS COM MAIOR IMPACTO FINANCEIRO</a:t>
            </a:r>
            <a:endParaRPr lang="pt-BR" sz="25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008751"/>
              </p:ext>
            </p:extLst>
          </p:nvPr>
        </p:nvGraphicFramePr>
        <p:xfrm>
          <a:off x="7759762" y="2754344"/>
          <a:ext cx="8722884" cy="4173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78968" y="6185352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MISOPROSTOL 200 MCG 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R$ 4.385,95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36117" y="679941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NORETISTERONA 0,35MG 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R$ 3. 885,00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58831" y="742144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LUVA P/ </a:t>
            </a:r>
            <a:r>
              <a:rPr lang="pt-BR" sz="2400" b="1" dirty="0" smtClean="0">
                <a:latin typeface="Century Gothic" panose="020B0502020202020204" pitchFamily="34" charset="0"/>
              </a:rPr>
              <a:t>PROC TAM  </a:t>
            </a:r>
            <a:r>
              <a:rPr lang="pt-BR" sz="2400" b="1" dirty="0">
                <a:latin typeface="Century Gothic" panose="020B0502020202020204" pitchFamily="34" charset="0"/>
              </a:rPr>
              <a:t>"</a:t>
            </a:r>
            <a:r>
              <a:rPr lang="pt-BR" sz="2400" b="1" dirty="0" smtClean="0">
                <a:latin typeface="Century Gothic" panose="020B0502020202020204" pitchFamily="34" charset="0"/>
              </a:rPr>
              <a:t>M“ – R$ 3.859,68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81545" y="8043477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a-DK" sz="2400" b="1" dirty="0">
                <a:latin typeface="Century Gothic" panose="020B0502020202020204" pitchFamily="34" charset="0"/>
              </a:rPr>
              <a:t>FILME P/ RX </a:t>
            </a:r>
            <a:r>
              <a:rPr lang="da-DK" sz="2400" b="1" dirty="0" smtClean="0">
                <a:latin typeface="Century Gothic" panose="020B0502020202020204" pitchFamily="34" charset="0"/>
              </a:rPr>
              <a:t>10X12</a:t>
            </a:r>
            <a:r>
              <a:rPr lang="pt-BR" sz="2400" b="1" dirty="0" smtClean="0">
                <a:latin typeface="Century Gothic" panose="020B0502020202020204" pitchFamily="34" charset="0"/>
              </a:rPr>
              <a:t>– R$ 3.148,25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10119" y="8618969"/>
            <a:ext cx="816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400" b="1" dirty="0">
                <a:latin typeface="Century Gothic" panose="020B0502020202020204" pitchFamily="34" charset="0"/>
              </a:rPr>
              <a:t>PAPEL TYVEK 350 MM X 70 </a:t>
            </a:r>
            <a:r>
              <a:rPr lang="es-ES" sz="2400" b="1" dirty="0" smtClean="0">
                <a:latin typeface="Century Gothic" panose="020B0502020202020204" pitchFamily="34" charset="0"/>
              </a:rPr>
              <a:t>M</a:t>
            </a:r>
            <a:r>
              <a:rPr lang="pt-BR" sz="2400" b="1" dirty="0" smtClean="0">
                <a:latin typeface="Century Gothic" panose="020B0502020202020204" pitchFamily="34" charset="0"/>
              </a:rPr>
              <a:t>– R$ 3.148,25</a:t>
            </a:r>
            <a:endParaRPr lang="pt-B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52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7" grpId="0"/>
      <p:bldP spid="19" grpId="0"/>
      <p:bldP spid="20" grpId="0"/>
      <p:bldP spid="21" grpId="0"/>
      <p:bldP spid="22" grpId="0"/>
      <p:bldP spid="23" grpId="0"/>
      <p:bldGraphic spid="16" grpId="0">
        <p:bldAsOne/>
      </p:bldGraphic>
      <p:bldP spid="18" grpId="0"/>
      <p:bldP spid="25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4202</TotalTime>
  <Words>661</Words>
  <Application>Microsoft Office PowerPoint</Application>
  <PresentationFormat>Personalizar</PresentationFormat>
  <Paragraphs>180</Paragraphs>
  <Slides>13</Slides>
  <Notes>13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MonkeyBusiness</Manager>
  <Company>MonkeyBusiness</Company>
  <LinksUpToDate>false</LinksUpToDate>
  <SharedDoc>false</SharedDoc>
  <HyperlinkBase>www.monkeybusiness.com.br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MonkeyBusiness</dc:title>
  <dc:subject>Direção de Arte</dc:subject>
  <dc:creator>MonkeyBusiness</dc:creator>
  <dc:description>www.monkeybusiness.com.br_x000d_contato@monkeybusiness.com.br_x000d_(55 11) 2729.9615 / 2615.6096</dc:description>
  <cp:lastModifiedBy>Adriana Coutinho</cp:lastModifiedBy>
  <cp:revision>233</cp:revision>
  <dcterms:created xsi:type="dcterms:W3CDTF">2011-08-24T22:15:08Z</dcterms:created>
  <dcterms:modified xsi:type="dcterms:W3CDTF">2017-12-20T16:58:35Z</dcterms:modified>
  <cp:category>Agência de Apresentações Profissionais</cp:category>
</cp:coreProperties>
</file>