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10" r:id="rId4"/>
    <p:sldId id="308" r:id="rId5"/>
    <p:sldId id="306" r:id="rId6"/>
    <p:sldId id="313" r:id="rId7"/>
    <p:sldId id="311" r:id="rId8"/>
    <p:sldId id="312" r:id="rId9"/>
    <p:sldId id="307" r:id="rId10"/>
    <p:sldId id="314" r:id="rId11"/>
    <p:sldId id="257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 autoAdjust="0"/>
    <p:restoredTop sz="94660"/>
  </p:normalViewPr>
  <p:slideViewPr>
    <p:cSldViewPr snapToGrid="0">
      <p:cViewPr>
        <p:scale>
          <a:sx n="47" d="100"/>
          <a:sy n="47" d="100"/>
        </p:scale>
        <p:origin x="-1350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18/12/2017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18/12/2017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18/12/2017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18/12/2017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18/12/2017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18/12/2017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18/12/2017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18/12/2017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18/12/2017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18/12/2017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18/12/2017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18/12/2017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7.emf"/><Relationship Id="rId4" Type="http://schemas.openxmlformats.org/officeDocument/2006/relationships/image" Target="../media/image9.png"/><Relationship Id="rId9" Type="http://schemas.openxmlformats.org/officeDocument/2006/relationships/package" Target="../embeddings/Planilha_do_Microsoft_Excel1.xls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emf"/><Relationship Id="rId4" Type="http://schemas.openxmlformats.org/officeDocument/2006/relationships/image" Target="../media/image9.png"/><Relationship Id="rId9" Type="http://schemas.openxmlformats.org/officeDocument/2006/relationships/package" Target="../embeddings/Planilha_do_Microsoft_Excel2.xls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emf"/><Relationship Id="rId4" Type="http://schemas.openxmlformats.org/officeDocument/2006/relationships/image" Target="../media/image9.png"/><Relationship Id="rId9" Type="http://schemas.openxmlformats.org/officeDocument/2006/relationships/package" Target="../embeddings/Planilha_do_Microsoft_Excel3.xls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11" Type="http://schemas.openxmlformats.org/officeDocument/2006/relationships/image" Target="../media/image16.emf"/><Relationship Id="rId5" Type="http://schemas.openxmlformats.org/officeDocument/2006/relationships/image" Target="../media/image10.png"/><Relationship Id="rId10" Type="http://schemas.openxmlformats.org/officeDocument/2006/relationships/oleObject" Target="../embeddings/Planilha_do_Microsoft_Excel_97-20031.xls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8.emf"/><Relationship Id="rId4" Type="http://schemas.openxmlformats.org/officeDocument/2006/relationships/image" Target="../media/image9.png"/><Relationship Id="rId9" Type="http://schemas.openxmlformats.org/officeDocument/2006/relationships/oleObject" Target="../embeddings/Planilha_do_Microsoft_Excel_97-20032.xls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package" Target="../embeddings/Planilha_do_Microsoft_Excel6.xlsx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2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png"/><Relationship Id="rId11" Type="http://schemas.openxmlformats.org/officeDocument/2006/relationships/package" Target="../embeddings/Planilha_do_Microsoft_Excel5.xlsx"/><Relationship Id="rId5" Type="http://schemas.openxmlformats.org/officeDocument/2006/relationships/image" Target="../media/image10.png"/><Relationship Id="rId10" Type="http://schemas.openxmlformats.org/officeDocument/2006/relationships/image" Target="../media/image19.emf"/><Relationship Id="rId4" Type="http://schemas.openxmlformats.org/officeDocument/2006/relationships/image" Target="../media/image9.png"/><Relationship Id="rId9" Type="http://schemas.openxmlformats.org/officeDocument/2006/relationships/package" Target="../embeddings/Planilha_do_Microsoft_Excel4.xlsx"/><Relationship Id="rId1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45440" y="5576907"/>
            <a:ext cx="8870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Apresentação Mensal Financeiro </a:t>
            </a:r>
            <a:endParaRPr lang="pt-BR" sz="48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600" y="4230967"/>
            <a:ext cx="2068191" cy="194759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107681" y="6425967"/>
            <a:ext cx="367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</a:rPr>
              <a:t>Dezembro </a:t>
            </a:r>
            <a:r>
              <a:rPr lang="pt-BR" sz="2400" b="1" dirty="0" smtClean="0">
                <a:solidFill>
                  <a:schemeClr val="bg1"/>
                </a:solidFill>
              </a:rPr>
              <a:t>de 2017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" y="332316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455371"/>
            <a:ext cx="8344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</a:rPr>
              <a:t>Atendimento a Provisão Mensal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7" y="1492343"/>
            <a:ext cx="6658699" cy="322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35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076950" y="5772150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3" y="3175684"/>
            <a:ext cx="55560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Obrigada</a:t>
            </a:r>
          </a:p>
          <a:p>
            <a:endParaRPr lang="pt-BR" sz="3600" b="1" dirty="0">
              <a:solidFill>
                <a:schemeClr val="bg1"/>
              </a:solidFill>
            </a:endParaRPr>
          </a:p>
          <a:p>
            <a:r>
              <a:rPr lang="pt-BR" sz="3600" b="1" dirty="0" smtClean="0">
                <a:solidFill>
                  <a:schemeClr val="bg1"/>
                </a:solidFill>
              </a:rPr>
              <a:t>Ana  Vilaça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20" y="4969575"/>
            <a:ext cx="2183424" cy="163756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214809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Faturamento - HMR</a:t>
            </a:r>
            <a:endParaRPr lang="pt-BR" sz="6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7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42838" y="478327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4800" y="518967"/>
            <a:ext cx="82874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</a:rPr>
              <a:t>Número de Altas x Contas </a:t>
            </a:r>
            <a:r>
              <a:rPr lang="pt-BR" sz="2800" b="1" dirty="0" smtClean="0">
                <a:solidFill>
                  <a:srgbClr val="0070C0"/>
                </a:solidFill>
              </a:rPr>
              <a:t>Apresentadas</a:t>
            </a:r>
          </a:p>
          <a:p>
            <a:pPr lvl="0" algn="just"/>
            <a:endParaRPr lang="pt-BR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just"/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Números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de Contas Apresentadas x Número de Contas Aprovadas 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endParaRPr lang="pt-BR" sz="2800" b="1" dirty="0" smtClean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04800" y="4851400"/>
            <a:ext cx="1152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Nota: Até a presente data não foi disponibilizado a aprovação de contas  do último mês.</a:t>
            </a:r>
            <a:endParaRPr lang="pt-BR" dirty="0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607712"/>
              </p:ext>
            </p:extLst>
          </p:nvPr>
        </p:nvGraphicFramePr>
        <p:xfrm>
          <a:off x="351315" y="2662237"/>
          <a:ext cx="9696450" cy="1787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Planilha" r:id="rId9" imgW="9696245" imgH="1533670" progId="Excel.Sheet.12">
                  <p:embed/>
                </p:oleObj>
              </mc:Choice>
              <mc:Fallback>
                <p:oleObj name="Planilha" r:id="rId9" imgW="9696245" imgH="15336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1315" y="2662237"/>
                        <a:ext cx="9696450" cy="1787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938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20" y="4969575"/>
            <a:ext cx="2183424" cy="163756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214809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Financeiro</a:t>
            </a:r>
          </a:p>
        </p:txBody>
      </p:sp>
    </p:spTree>
    <p:extLst>
      <p:ext uri="{BB962C8B-B14F-4D97-AF65-F5344CB8AC3E}">
        <p14:creationId xmlns:p14="http://schemas.microsoft.com/office/powerpoint/2010/main" val="14393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" y="332316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455371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</a:rPr>
              <a:t>Idade do Contas a Pagar</a:t>
            </a:r>
            <a:endParaRPr lang="pt-BR" sz="48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864611" y="1492343"/>
            <a:ext cx="4966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Notas:</a:t>
            </a:r>
          </a:p>
          <a:p>
            <a:endParaRPr lang="pt-BR" dirty="0"/>
          </a:p>
          <a:p>
            <a:pPr marL="342900" indent="-342900">
              <a:buAutoNum type="arabicPeriod"/>
            </a:pPr>
            <a:r>
              <a:rPr lang="pt-BR" dirty="0" smtClean="0"/>
              <a:t>Não houve ingresso de recursos  nas unidades Arcoverde e Belo Jardim no mês de Novembro.</a:t>
            </a:r>
          </a:p>
          <a:p>
            <a:pPr marL="342900" indent="-342900">
              <a:buAutoNum type="arabicPeriod"/>
            </a:pPr>
            <a:endParaRPr lang="pt-BR" dirty="0"/>
          </a:p>
          <a:p>
            <a:pPr marL="342900" indent="-342900">
              <a:buAutoNum type="arabicPeriod"/>
            </a:pP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99094" y="4757464"/>
            <a:ext cx="6358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 posição de Contas a Pagar a vencer está representada pelos títulos com vencimento até 31.12.2017 recepcionados pelo Financeiro.</a:t>
            </a:r>
            <a:endParaRPr lang="pt-BR" dirty="0"/>
          </a:p>
        </p:txBody>
      </p:sp>
      <p:graphicFrame>
        <p:nvGraphicFramePr>
          <p:cNvPr id="21" name="Obje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075587"/>
              </p:ext>
            </p:extLst>
          </p:nvPr>
        </p:nvGraphicFramePr>
        <p:xfrm>
          <a:off x="272795" y="1292000"/>
          <a:ext cx="6048375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lanilha" r:id="rId9" imgW="6048506" imgH="3333881" progId="Excel.Sheet.12">
                  <p:embed/>
                </p:oleObj>
              </mc:Choice>
              <mc:Fallback>
                <p:oleObj name="Planilha" r:id="rId9" imgW="6048506" imgH="33338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2795" y="1292000"/>
                        <a:ext cx="6048375" cy="333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6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" y="332316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455371"/>
            <a:ext cx="8344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</a:rPr>
              <a:t>Dias Disponibilidade em Caixa</a:t>
            </a:r>
            <a:endParaRPr lang="pt-BR" sz="48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190389"/>
              </p:ext>
            </p:extLst>
          </p:nvPr>
        </p:nvGraphicFramePr>
        <p:xfrm>
          <a:off x="513080" y="1905000"/>
          <a:ext cx="4419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Planilha" r:id="rId9" imgW="4419594" imgH="1524000" progId="Excel.Sheet.12">
                  <p:embed/>
                </p:oleObj>
              </mc:Choice>
              <mc:Fallback>
                <p:oleObj name="Planilha" r:id="rId9" imgW="4419594" imgH="1524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3080" y="1905000"/>
                        <a:ext cx="44196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24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" y="332316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455371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</a:rPr>
              <a:t>Encargos Financeiros</a:t>
            </a:r>
            <a:endParaRPr lang="pt-BR" sz="48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58" y="1616673"/>
            <a:ext cx="12030440" cy="162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1921119" y="3136033"/>
            <a:ext cx="5024393" cy="105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301947" y="1424867"/>
            <a:ext cx="1849119" cy="383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HMR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204631"/>
              </p:ext>
            </p:extLst>
          </p:nvPr>
        </p:nvGraphicFramePr>
        <p:xfrm>
          <a:off x="301947" y="4185920"/>
          <a:ext cx="1152868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Planilha" r:id="rId10" imgW="10372825" imgH="961907" progId="Excel.Sheet.8">
                  <p:embed/>
                </p:oleObj>
              </mc:Choice>
              <mc:Fallback>
                <p:oleObj name="Planilha" r:id="rId10" imgW="10372825" imgH="96190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1947" y="4185920"/>
                        <a:ext cx="11528687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aixaDeTexto 22"/>
          <p:cNvSpPr txBox="1"/>
          <p:nvPr/>
        </p:nvSpPr>
        <p:spPr>
          <a:xfrm>
            <a:off x="301947" y="3761316"/>
            <a:ext cx="1849119" cy="383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UPAE Arruda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" y="332316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455371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</a:rPr>
              <a:t>Encargos Financeiros</a:t>
            </a:r>
            <a:endParaRPr lang="pt-BR" sz="48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1921119" y="3136033"/>
            <a:ext cx="5024393" cy="105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597569"/>
              </p:ext>
            </p:extLst>
          </p:nvPr>
        </p:nvGraphicFramePr>
        <p:xfrm>
          <a:off x="301947" y="1692910"/>
          <a:ext cx="44481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Planilha" r:id="rId9" imgW="4448134" imgH="1152354" progId="Excel.Sheet.8">
                  <p:embed/>
                </p:oleObj>
              </mc:Choice>
              <mc:Fallback>
                <p:oleObj name="Planilha" r:id="rId9" imgW="4448134" imgH="115235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1947" y="1692910"/>
                        <a:ext cx="4448175" cy="11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01947" y="4328160"/>
            <a:ext cx="11528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Nota: Os encargos pagos pelas unidades do interior  são controlados  apenas  pelo Fluxo de Caixa Diário. Com a implantação  do   MV a ocorrer  em Janeiro de 2018 adotaremos os   mesmos controles  vigentes para o HMR  e  UPAE Arruda.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908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" y="332316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455371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</a:rPr>
              <a:t>Tarifas Bancárias</a:t>
            </a:r>
            <a:endParaRPr lang="pt-BR" sz="48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32488"/>
              </p:ext>
            </p:extLst>
          </p:nvPr>
        </p:nvGraphicFramePr>
        <p:xfrm>
          <a:off x="301947" y="1292452"/>
          <a:ext cx="5334000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Planilha" r:id="rId9" imgW="5334152" imgH="1781293" progId="Excel.Sheet.12">
                  <p:embed/>
                </p:oleObj>
              </mc:Choice>
              <mc:Fallback>
                <p:oleObj name="Planilha" r:id="rId9" imgW="5334152" imgH="17812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1947" y="1292452"/>
                        <a:ext cx="5334000" cy="178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208313"/>
              </p:ext>
            </p:extLst>
          </p:nvPr>
        </p:nvGraphicFramePr>
        <p:xfrm>
          <a:off x="301947" y="4005029"/>
          <a:ext cx="53340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Planilha" r:id="rId11" imgW="5334152" imgH="1533670" progId="Excel.Sheet.12">
                  <p:embed/>
                </p:oleObj>
              </mc:Choice>
              <mc:Fallback>
                <p:oleObj name="Planilha" r:id="rId11" imgW="5334152" imgH="15336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1947" y="4005029"/>
                        <a:ext cx="5334000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467509"/>
              </p:ext>
            </p:extLst>
          </p:nvPr>
        </p:nvGraphicFramePr>
        <p:xfrm>
          <a:off x="301947" y="2935498"/>
          <a:ext cx="53340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Planilha" r:id="rId13" imgW="5334152" imgH="1286046" progId="Excel.Sheet.12">
                  <p:embed/>
                </p:oleObj>
              </mc:Choice>
              <mc:Fallback>
                <p:oleObj name="Planilha" r:id="rId13" imgW="5334152" imgH="128604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1947" y="2935498"/>
                        <a:ext cx="5334000" cy="128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6095998" y="1492343"/>
            <a:ext cx="57346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Notas:</a:t>
            </a:r>
          </a:p>
          <a:p>
            <a:endParaRPr lang="pt-BR" dirty="0"/>
          </a:p>
          <a:p>
            <a:pPr marL="342900" indent="-342900" algn="just">
              <a:buAutoNum type="arabicPeriod"/>
            </a:pPr>
            <a:r>
              <a:rPr lang="pt-BR" dirty="0" smtClean="0"/>
              <a:t>Para o HMR não está sendo cobrado a tarifa C/C SISPAG, economia gerada de R$ 3.786,00 decorrente de 1.262 transações de salário  realizadas no </a:t>
            </a:r>
            <a:r>
              <a:rPr lang="pt-BR" dirty="0" err="1" smtClean="0"/>
              <a:t>periodo</a:t>
            </a:r>
            <a:r>
              <a:rPr lang="pt-BR" dirty="0" smtClean="0"/>
              <a:t>., sendo estimado uma economia  anual  de R$ 27.000,00.</a:t>
            </a:r>
          </a:p>
          <a:p>
            <a:pPr marL="342900" indent="-342900" algn="just">
              <a:buAutoNum type="arabicPeriod"/>
            </a:pPr>
            <a:endParaRPr lang="pt-BR" dirty="0"/>
          </a:p>
          <a:p>
            <a:pPr marL="342900" indent="-342900" algn="just">
              <a:buAutoNum type="arabicPeriod"/>
            </a:pPr>
            <a:r>
              <a:rPr lang="pt-BR" dirty="0" smtClean="0"/>
              <a:t>Exceções no recebimento de salários pelo </a:t>
            </a:r>
            <a:r>
              <a:rPr lang="pt-BR" dirty="0" err="1" smtClean="0"/>
              <a:t>Itau</a:t>
            </a:r>
            <a:r>
              <a:rPr lang="pt-BR" dirty="0" smtClean="0"/>
              <a:t>:</a:t>
            </a:r>
          </a:p>
          <a:p>
            <a:pPr algn="just"/>
            <a:r>
              <a:rPr lang="pt-BR" dirty="0" smtClean="0"/>
              <a:t>HMR – 02 Colaboradores</a:t>
            </a:r>
          </a:p>
          <a:p>
            <a:pPr algn="just"/>
            <a:r>
              <a:rPr lang="pt-BR" dirty="0" smtClean="0"/>
              <a:t>Arruda – 01 Colaborador.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1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203</Words>
  <Application>Microsoft Office PowerPoint</Application>
  <PresentationFormat>Personalizar</PresentationFormat>
  <Paragraphs>32</Paragraphs>
  <Slides>11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Tema do Office</vt:lpstr>
      <vt:lpstr>Planilha</vt:lpstr>
      <vt:lpstr>Planilha do Microsoft Excel</vt:lpstr>
      <vt:lpstr>Planilha do Microsoft Excel 97-2003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Ana Vilaça</cp:lastModifiedBy>
  <cp:revision>72</cp:revision>
  <dcterms:created xsi:type="dcterms:W3CDTF">2017-06-28T23:09:23Z</dcterms:created>
  <dcterms:modified xsi:type="dcterms:W3CDTF">2017-12-18T17:19:22Z</dcterms:modified>
</cp:coreProperties>
</file>