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42" r:id="rId3"/>
    <p:sldId id="312" r:id="rId4"/>
    <p:sldId id="343" r:id="rId5"/>
    <p:sldId id="344" r:id="rId6"/>
    <p:sldId id="347" r:id="rId7"/>
    <p:sldId id="348" r:id="rId8"/>
    <p:sldId id="349" r:id="rId9"/>
    <p:sldId id="350" r:id="rId10"/>
    <p:sldId id="351" r:id="rId11"/>
    <p:sldId id="353" r:id="rId12"/>
    <p:sldId id="354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95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708" y="-4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0.0.3\contabilidade$\Poli%20hmr\INDICADORES%20HMR\Indicadores%20de%20resultado%20HMR%202017.Novo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0.0.3\contabilidade$\Poli%20hmr\INDICADORES%20HMR\Indicadores%20de%20resultado%20HMR%202017.Novo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48210688"/>
        <c:axId val="48212224"/>
      </c:areaChart>
      <c:catAx>
        <c:axId val="482106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48212224"/>
        <c:crosses val="autoZero"/>
        <c:auto val="1"/>
        <c:lblAlgn val="ctr"/>
        <c:lblOffset val="100"/>
        <c:noMultiLvlLbl val="0"/>
      </c:catAx>
      <c:valAx>
        <c:axId val="48212224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48210688"/>
        <c:crosses val="autoZero"/>
        <c:crossBetween val="midCat"/>
      </c:valAx>
    </c:plotArea>
    <c:legend>
      <c:legendPos val="r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202944"/>
        <c:axId val="97224192"/>
      </c:barChart>
      <c:catAx>
        <c:axId val="9720294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97224192"/>
        <c:crosses val="autoZero"/>
        <c:auto val="1"/>
        <c:lblAlgn val="ctr"/>
        <c:lblOffset val="100"/>
        <c:noMultiLvlLbl val="0"/>
      </c:catAx>
      <c:valAx>
        <c:axId val="97224192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972029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20/12/2017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492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20/12/2017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826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20/12/2017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422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20/12/2017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391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20/12/2017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375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20/12/2017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893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20/12/2017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866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20/12/2017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169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20/12/2017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172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20/12/2017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8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20/12/2017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698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3239C-21C2-4F19-9AA0-26B5BE984ACF}" type="datetimeFigureOut">
              <a:rPr lang="pt-BR" smtClean="0"/>
              <a:t>20/12/2017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42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19" y="-720718"/>
            <a:ext cx="7699513" cy="5133008"/>
          </a:xfrm>
          <a:prstGeom prst="rect">
            <a:avLst/>
          </a:prstGeom>
        </p:spPr>
      </p:pic>
      <p:pic>
        <p:nvPicPr>
          <p:cNvPr id="1030" name="Picture 6" descr="http://www.hcp.org.br/images/upaearruda/upae-arru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08" y="3167326"/>
            <a:ext cx="6261921" cy="380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cp.org.br/images/layout/imagem-upae-arcoverde-exter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2961870"/>
            <a:ext cx="6496134" cy="401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cp.org.br/images/layout/upae-padre-assis-neves-belo-jard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-261611"/>
            <a:ext cx="6374996" cy="35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745106" y="-715616"/>
            <a:ext cx="1352550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-745106" y="3315472"/>
            <a:ext cx="13525500" cy="4522872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820" y="4969575"/>
            <a:ext cx="2183424" cy="1637568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-212688" y="2146042"/>
            <a:ext cx="124643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 smtClean="0">
                <a:solidFill>
                  <a:schemeClr val="bg1"/>
                </a:solidFill>
              </a:rPr>
              <a:t>Proposição de Indicadores de Desempenho - KPI</a:t>
            </a:r>
          </a:p>
        </p:txBody>
      </p:sp>
    </p:spTree>
    <p:extLst>
      <p:ext uri="{BB962C8B-B14F-4D97-AF65-F5344CB8AC3E}">
        <p14:creationId xmlns:p14="http://schemas.microsoft.com/office/powerpoint/2010/main" val="279664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2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1" y="6159786"/>
            <a:ext cx="12192000" cy="17718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" y="6336971"/>
            <a:ext cx="12192000" cy="20476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8359" y="5670039"/>
            <a:ext cx="900000" cy="8975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CaixaDeTexto 17"/>
          <p:cNvSpPr txBox="1"/>
          <p:nvPr/>
        </p:nvSpPr>
        <p:spPr>
          <a:xfrm>
            <a:off x="3556001" y="0"/>
            <a:ext cx="5080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070C0"/>
                </a:solidFill>
              </a:rPr>
              <a:t>NOTAS FISCAIS</a:t>
            </a:r>
          </a:p>
          <a:p>
            <a:pPr algn="ctr"/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dirty="0"/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369989"/>
              </p:ext>
            </p:extLst>
          </p:nvPr>
        </p:nvGraphicFramePr>
        <p:xfrm>
          <a:off x="566058" y="643164"/>
          <a:ext cx="11332301" cy="4920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64424"/>
              </p:ext>
            </p:extLst>
          </p:nvPr>
        </p:nvGraphicFramePr>
        <p:xfrm>
          <a:off x="5676903" y="696287"/>
          <a:ext cx="6362698" cy="5117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840"/>
                <a:gridCol w="1749463"/>
                <a:gridCol w="1393720"/>
                <a:gridCol w="1590675"/>
              </a:tblGrid>
              <a:tr h="54460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  <a:r>
                        <a:rPr lang="pt-BR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% Concluída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Setor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Dentro da Competência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Vencido</a:t>
                      </a:r>
                    </a:p>
                  </a:txBody>
                  <a:tcPr marL="0" marR="0" marT="0" marB="0" anchor="b"/>
                </a:tc>
              </a:tr>
              <a:tr h="2117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5,3%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CAF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Sim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Não</a:t>
                      </a:r>
                    </a:p>
                  </a:txBody>
                  <a:tcPr marL="0" marR="0" marT="0" marB="0" anchor="b"/>
                </a:tc>
              </a:tr>
              <a:tr h="2117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5,3%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Nutrição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Sim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Não</a:t>
                      </a:r>
                    </a:p>
                  </a:txBody>
                  <a:tcPr marL="0" marR="0" marT="0" marB="0" anchor="b"/>
                </a:tc>
              </a:tr>
              <a:tr h="2117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5,3%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Almoxarifado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Sim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Não</a:t>
                      </a:r>
                    </a:p>
                  </a:txBody>
                  <a:tcPr marL="0" marR="0" marT="0" marB="0" anchor="b"/>
                </a:tc>
              </a:tr>
              <a:tr h="24286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5,3%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Departamento Pessoal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Sim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Não</a:t>
                      </a:r>
                    </a:p>
                  </a:txBody>
                  <a:tcPr marL="0" marR="0" marT="0" marB="0" anchor="b"/>
                </a:tc>
              </a:tr>
              <a:tr h="2117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5,3%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UPAE- Arruda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Sim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Não</a:t>
                      </a:r>
                    </a:p>
                  </a:txBody>
                  <a:tcPr marL="0" marR="0" marT="0" marB="0" anchor="b"/>
                </a:tc>
              </a:tr>
              <a:tr h="2117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5,3%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UPAE- Arcoverde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Sim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Não</a:t>
                      </a:r>
                    </a:p>
                  </a:txBody>
                  <a:tcPr marL="0" marR="0" marT="0" marB="0" anchor="b"/>
                </a:tc>
              </a:tr>
              <a:tr h="2117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5,3%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UPAE- Belo Jardim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Sim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Não</a:t>
                      </a:r>
                    </a:p>
                  </a:txBody>
                  <a:tcPr marL="0" marR="0" marT="0" marB="0" anchor="b"/>
                </a:tc>
              </a:tr>
              <a:tr h="2117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5,3%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Manutenção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Sim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Não</a:t>
                      </a:r>
                    </a:p>
                  </a:txBody>
                  <a:tcPr marL="0" marR="0" marT="0" marB="0" anchor="b"/>
                </a:tc>
              </a:tr>
              <a:tr h="24286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5,3%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Medicina do Trabalho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Sim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Não</a:t>
                      </a:r>
                    </a:p>
                  </a:txBody>
                  <a:tcPr marL="0" marR="0" marT="0" marB="0" anchor="b"/>
                </a:tc>
              </a:tr>
              <a:tr h="24286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5,3%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Segurança do Trabalho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Sim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Não</a:t>
                      </a:r>
                    </a:p>
                  </a:txBody>
                  <a:tcPr marL="0" marR="0" marT="0" marB="0" anchor="b"/>
                </a:tc>
              </a:tr>
              <a:tr h="2117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5,3%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Lavanderia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Sim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Não</a:t>
                      </a:r>
                    </a:p>
                  </a:txBody>
                  <a:tcPr marL="0" marR="0" marT="0" marB="0" anchor="b"/>
                </a:tc>
              </a:tr>
              <a:tr h="2117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5,3%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Higiene e Limpeza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Sim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Não</a:t>
                      </a:r>
                    </a:p>
                  </a:txBody>
                  <a:tcPr marL="0" marR="0" marT="0" marB="0" anchor="b"/>
                </a:tc>
              </a:tr>
              <a:tr h="2117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5,3%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Administração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Sim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Não</a:t>
                      </a:r>
                    </a:p>
                  </a:txBody>
                  <a:tcPr marL="0" marR="0" marT="0" marB="0" anchor="b"/>
                </a:tc>
              </a:tr>
              <a:tr h="2117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5,3%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T.I.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Sim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Não</a:t>
                      </a:r>
                    </a:p>
                  </a:txBody>
                  <a:tcPr marL="0" marR="0" marT="0" marB="0" anchor="b"/>
                </a:tc>
              </a:tr>
              <a:tr h="2117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5,3%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Radiologia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Sim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Não</a:t>
                      </a:r>
                    </a:p>
                  </a:txBody>
                  <a:tcPr marL="0" marR="0" marT="0" marB="0" anchor="b"/>
                </a:tc>
              </a:tr>
              <a:tr h="2117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5,3%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Transporte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Sim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Não</a:t>
                      </a:r>
                    </a:p>
                  </a:txBody>
                  <a:tcPr marL="0" marR="0" marT="0" marB="0" anchor="b"/>
                </a:tc>
              </a:tr>
              <a:tr h="2117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5,3%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Triagem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Sim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Não</a:t>
                      </a:r>
                    </a:p>
                  </a:txBody>
                  <a:tcPr marL="0" marR="0" marT="0" marB="0" anchor="b"/>
                </a:tc>
              </a:tr>
              <a:tr h="42357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5,3%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E-mail (Financeiro/Assessoria)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Sim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Não</a:t>
                      </a:r>
                    </a:p>
                  </a:txBody>
                  <a:tcPr marL="0" marR="0" marT="0" marB="0" anchor="b"/>
                </a:tc>
              </a:tr>
              <a:tr h="2117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5,3%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Engenharia Clínica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Sim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Não</a:t>
                      </a:r>
                    </a:p>
                  </a:txBody>
                  <a:tcPr marL="0" marR="0" marT="0" marB="0" anchor="b"/>
                </a:tc>
              </a:tr>
              <a:tr h="2117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100,00%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pt-BR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pt-BR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pt-B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766008"/>
              </p:ext>
            </p:extLst>
          </p:nvPr>
        </p:nvGraphicFramePr>
        <p:xfrm>
          <a:off x="231770" y="754057"/>
          <a:ext cx="5321305" cy="5084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9360"/>
                <a:gridCol w="2671945"/>
              </a:tblGrid>
              <a:tr h="46108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Indicador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Wingdings" pitchFamily="2" charset="2"/>
                        <a:buChar char="§"/>
                      </a:pPr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Controle </a:t>
                      </a:r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de Acompanhamento de entrega de Notas Fiscais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Symbol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88507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Objetivo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Wingdings" pitchFamily="2" charset="2"/>
                        <a:buChar char="§"/>
                      </a:pP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Acompanhar 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entrega de notas fiscais dentro do prazo e sem pendências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Symbol"/>
                      </a:endParaRPr>
                    </a:p>
                  </a:txBody>
                  <a:tcPr marL="0" marR="0" marT="0" marB="0" anchor="ctr"/>
                </a:tc>
              </a:tr>
              <a:tr h="49883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Fonte de Informação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Wingdings" pitchFamily="2" charset="2"/>
                        <a:buChar char="§"/>
                      </a:pP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 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Diversos setores do HMR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Symbol"/>
                      </a:endParaRPr>
                    </a:p>
                  </a:txBody>
                  <a:tcPr marL="0" marR="0" marT="0" marB="0" anchor="ctr"/>
                </a:tc>
              </a:tr>
              <a:tr h="49883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Periodicidade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Wingdings" pitchFamily="2" charset="2"/>
                        <a:buChar char="§"/>
                      </a:pP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Semanal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Symbol"/>
                      </a:endParaRPr>
                    </a:p>
                  </a:txBody>
                  <a:tcPr marL="0" marR="0" marT="0" marB="0" anchor="ctr"/>
                </a:tc>
              </a:tr>
              <a:tr h="49883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Melhor Sentido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Wingdings" pitchFamily="2" charset="2"/>
                        <a:buChar char="§"/>
                      </a:pP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Nº 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Notas Fiscais em atraso = 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Symbol"/>
                      </a:endParaRPr>
                    </a:p>
                  </a:txBody>
                  <a:tcPr marL="0" marR="0" marT="0" marB="0" anchor="ctr"/>
                </a:tc>
              </a:tr>
              <a:tr h="498832">
                <a:tc row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Implicações para Atingimento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Wingdings" pitchFamily="2" charset="2"/>
                        <a:buChar char="§"/>
                      </a:pP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Atraso 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 Entrega da Nota Fiscal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Symbol"/>
                      </a:endParaRPr>
                    </a:p>
                  </a:txBody>
                  <a:tcPr marL="0" marR="0" marT="0" marB="0" anchor="ctr"/>
                </a:tc>
              </a:tr>
              <a:tr h="5256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Wingdings" pitchFamily="2" charset="2"/>
                        <a:buChar char="§"/>
                      </a:pP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Divergência 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 erros de informações nas Notas fiscais e Processos.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Symbol"/>
                      </a:endParaRPr>
                    </a:p>
                  </a:txBody>
                  <a:tcPr marL="0" marR="0" marT="0" marB="0" anchor="ctr"/>
                </a:tc>
              </a:tr>
              <a:tr h="5256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Wingdings" pitchFamily="2" charset="2"/>
                        <a:buChar char="§"/>
                      </a:pP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Inclusão 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Nota Fiscal fora da competência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Symbol"/>
                      </a:endParaRPr>
                    </a:p>
                  </a:txBody>
                  <a:tcPr marL="0" marR="0" marT="0" marB="0" anchor="ctr"/>
                </a:tc>
              </a:tr>
              <a:tr h="788507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Plano de Ação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Wingdings" pitchFamily="2" charset="2"/>
                        <a:buChar char="§"/>
                      </a:pP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Controlar 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 cobrar para que a entrega das Notas Fiscais estejam em dia e sem erros.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Symbol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308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2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1" y="6159786"/>
            <a:ext cx="12192000" cy="17718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" y="6336971"/>
            <a:ext cx="12192000" cy="20476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8359" y="5670039"/>
            <a:ext cx="900000" cy="8975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CaixaDeTexto 17"/>
          <p:cNvSpPr txBox="1"/>
          <p:nvPr/>
        </p:nvSpPr>
        <p:spPr>
          <a:xfrm>
            <a:off x="3207658" y="0"/>
            <a:ext cx="508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002971" y="203200"/>
            <a:ext cx="876662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070C0"/>
                </a:solidFill>
              </a:rPr>
              <a:t>ACOMPANHAMENTO DE BANCO DE HORAS</a:t>
            </a:r>
          </a:p>
          <a:p>
            <a:pPr algn="ctr"/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dirty="0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443154"/>
              </p:ext>
            </p:extLst>
          </p:nvPr>
        </p:nvGraphicFramePr>
        <p:xfrm>
          <a:off x="595086" y="1088642"/>
          <a:ext cx="10949215" cy="4512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843"/>
                <a:gridCol w="2189843"/>
                <a:gridCol w="2189843"/>
                <a:gridCol w="2189843"/>
                <a:gridCol w="2189843"/>
              </a:tblGrid>
              <a:tr h="57989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Funcionárias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Saldo Atual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Demandas Extras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Anotações</a:t>
                      </a:r>
                    </a:p>
                  </a:txBody>
                  <a:tcPr marL="0" marR="0" marT="0" marB="0" anchor="b"/>
                </a:tc>
              </a:tr>
              <a:tr h="7864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64,1%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POLIANE DOS SANTOS SILVA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128:20:00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mês de novembro não houve a necessidade de fazer horas extras.</a:t>
                      </a:r>
                    </a:p>
                  </a:txBody>
                  <a:tcPr marL="0" marR="0" marT="0" marB="0" anchor="b"/>
                </a:tc>
              </a:tr>
              <a:tr h="7864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CAMILLA SUELEN SANTOS CHAVES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23:08:00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mês de novembro não houve a necessidade de fazer horas extras.</a:t>
                      </a:r>
                    </a:p>
                  </a:txBody>
                  <a:tcPr marL="0" marR="0" marT="0" marB="0" anchor="b"/>
                </a:tc>
              </a:tr>
              <a:tr h="7864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21,4%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GISELE DA CONCEIÇAO PESSOA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42:47:00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mês de novembro não houve a necessidade de fazer horas extras.</a:t>
                      </a:r>
                    </a:p>
                  </a:txBody>
                  <a:tcPr marL="0" marR="0" marT="0" marB="0" anchor="b"/>
                </a:tc>
              </a:tr>
              <a:tr h="7864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JOSENILDA DA SILVA ARAUJO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04:37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mês de novembro não houve a necessidade de fazer horas extras.</a:t>
                      </a:r>
                    </a:p>
                  </a:txBody>
                  <a:tcPr marL="0" marR="0" marT="0" marB="0" anchor="b"/>
                </a:tc>
              </a:tr>
              <a:tr h="7864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057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2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1" y="6159786"/>
            <a:ext cx="12192000" cy="17718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" y="6336971"/>
            <a:ext cx="12192000" cy="20476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8359" y="5670039"/>
            <a:ext cx="900000" cy="8975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CaixaDeTexto 17"/>
          <p:cNvSpPr txBox="1"/>
          <p:nvPr/>
        </p:nvSpPr>
        <p:spPr>
          <a:xfrm>
            <a:off x="3207658" y="0"/>
            <a:ext cx="508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872342" y="2119086"/>
            <a:ext cx="876662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0070C0"/>
                </a:solidFill>
              </a:rPr>
              <a:t>Muito Obrigada.</a:t>
            </a:r>
            <a:endParaRPr lang="pt-BR" sz="3600" b="1" dirty="0">
              <a:solidFill>
                <a:srgbClr val="0070C0"/>
              </a:solidFill>
            </a:endParaRPr>
          </a:p>
          <a:p>
            <a:pPr algn="ctr"/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54274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745106" y="-715616"/>
            <a:ext cx="1352550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542559" y="3315471"/>
            <a:ext cx="13023606" cy="4522872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820" y="4969575"/>
            <a:ext cx="2183424" cy="1637568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0" y="2148098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 smtClean="0">
                <a:solidFill>
                  <a:schemeClr val="bg1"/>
                </a:solidFill>
              </a:rPr>
              <a:t>Contabilidade - HMR</a:t>
            </a:r>
          </a:p>
        </p:txBody>
      </p:sp>
    </p:spTree>
    <p:extLst>
      <p:ext uri="{BB962C8B-B14F-4D97-AF65-F5344CB8AC3E}">
        <p14:creationId xmlns:p14="http://schemas.microsoft.com/office/powerpoint/2010/main" val="195805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2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1" y="6159786"/>
            <a:ext cx="12192000" cy="17718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" y="6336971"/>
            <a:ext cx="12192000" cy="20476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8359" y="5670039"/>
            <a:ext cx="900000" cy="8975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694887"/>
              </p:ext>
            </p:extLst>
          </p:nvPr>
        </p:nvGraphicFramePr>
        <p:xfrm>
          <a:off x="333171" y="1282823"/>
          <a:ext cx="10665187" cy="32057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7152"/>
                <a:gridCol w="7958035"/>
              </a:tblGrid>
              <a:tr h="303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Indicador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 smtClean="0">
                          <a:effectLst/>
                        </a:rPr>
                        <a:t>Planilhas de controles de serviços executados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11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Objetivo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 smtClean="0">
                          <a:effectLst/>
                        </a:rPr>
                        <a:t>Fornecer as informações gerenciais a todos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3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Fonte de Informação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>
                          <a:effectLst/>
                        </a:rPr>
                        <a:t>Relatório MV </a:t>
                      </a:r>
                      <a:r>
                        <a:rPr lang="pt-BR" sz="1800" dirty="0" smtClean="0">
                          <a:effectLst/>
                        </a:rPr>
                        <a:t>(Razão)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3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Periodicidade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 smtClean="0">
                          <a:effectLst/>
                        </a:rPr>
                        <a:t>Diário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62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Melhor Sentido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 smtClean="0">
                          <a:effectLst/>
                        </a:rPr>
                        <a:t>Nº de relatórios gerenciais estabelecidos/Nº relatórios sem erro emitidos x100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12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Implicações para Atingimento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 smtClean="0">
                          <a:effectLst/>
                        </a:rPr>
                        <a:t>Atender de forma personalizada os processos gerenciais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 smtClean="0">
                          <a:effectLst/>
                        </a:rPr>
                        <a:t>Qualidade de informações gerenciais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pt-BR" sz="1800" dirty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303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Plano de Ação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 smtClean="0">
                          <a:effectLst/>
                        </a:rPr>
                        <a:t>Controlar as necessidades mensalmente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333172" y="486620"/>
            <a:ext cx="5922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rgbClr val="0070C0"/>
                </a:solidFill>
              </a:rPr>
              <a:t>Contabilidade </a:t>
            </a:r>
            <a:endParaRPr lang="pt-BR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1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2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1" y="6159786"/>
            <a:ext cx="12192000" cy="17718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" y="6336971"/>
            <a:ext cx="12192000" cy="20476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8359" y="5670039"/>
            <a:ext cx="900000" cy="8975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418354"/>
              </p:ext>
            </p:extLst>
          </p:nvPr>
        </p:nvGraphicFramePr>
        <p:xfrm>
          <a:off x="333171" y="1282823"/>
          <a:ext cx="10665187" cy="32057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7152"/>
                <a:gridCol w="7958035"/>
              </a:tblGrid>
              <a:tr h="303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Indicador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 smtClean="0">
                          <a:effectLst/>
                        </a:rPr>
                        <a:t>Verificar o andamento do trabalho executado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11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Objetivo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 smtClean="0">
                          <a:effectLst/>
                        </a:rPr>
                        <a:t>Maior qualidade nos dados processados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3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Fonte de Informação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>
                          <a:effectLst/>
                        </a:rPr>
                        <a:t>Relatório MV </a:t>
                      </a:r>
                      <a:r>
                        <a:rPr lang="pt-BR" sz="1800" dirty="0" smtClean="0">
                          <a:effectLst/>
                        </a:rPr>
                        <a:t>(Balancete)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3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Periodicidade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 smtClean="0">
                          <a:effectLst/>
                        </a:rPr>
                        <a:t>Mensal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62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Melhor Sentido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 smtClean="0">
                          <a:effectLst/>
                        </a:rPr>
                        <a:t>Nº  empresas /Nº de funcionários  x 100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12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Implicações para Atingimento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pt-BR" sz="1800" dirty="0" smtClean="0">
                          <a:effectLst/>
                        </a:rPr>
                        <a:t>Estabelecer comunicação interna dos dados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pt-BR" sz="1800" dirty="0" smtClean="0">
                          <a:effectLst/>
                        </a:rPr>
                        <a:t>Eficiência na função desempenhada</a:t>
                      </a:r>
                      <a:endParaRPr lang="pt-BR" sz="1800" dirty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303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Plano de Ação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 smtClean="0">
                          <a:effectLst/>
                        </a:rPr>
                        <a:t>Evitar retrabalho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333172" y="486620"/>
            <a:ext cx="5922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rgbClr val="0070C0"/>
                </a:solidFill>
              </a:rPr>
              <a:t>Contabilidade </a:t>
            </a:r>
            <a:endParaRPr lang="pt-BR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21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2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1" y="6159786"/>
            <a:ext cx="12192000" cy="17718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" y="6336971"/>
            <a:ext cx="12192000" cy="20476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8359" y="5670039"/>
            <a:ext cx="900000" cy="8975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127183"/>
              </p:ext>
            </p:extLst>
          </p:nvPr>
        </p:nvGraphicFramePr>
        <p:xfrm>
          <a:off x="333171" y="1282823"/>
          <a:ext cx="10665187" cy="32057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7152"/>
                <a:gridCol w="7958035"/>
              </a:tblGrid>
              <a:tr h="303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Indicador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 smtClean="0">
                          <a:effectLst/>
                        </a:rPr>
                        <a:t>Controle de trabalhos realizados mensalmente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11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Objetivo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 smtClean="0">
                          <a:effectLst/>
                        </a:rPr>
                        <a:t>Ajudar nas obrigações dentro da jornada mensal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3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Fonte de Informação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 smtClean="0">
                          <a:effectLst/>
                        </a:rPr>
                        <a:t>Planilha de Controle de atividades diárias 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3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Periodicidade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 smtClean="0">
                          <a:effectLst/>
                        </a:rPr>
                        <a:t>Mensal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62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Melhor Sentido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 smtClean="0">
                          <a:effectLst/>
                        </a:rPr>
                        <a:t>Nº de serviços executados no dia/Nº de serviços do mês x 100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12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Implicações para Atingimento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pt-BR" sz="1800" dirty="0" smtClean="0">
                          <a:effectLst/>
                        </a:rPr>
                        <a:t>Estabelecer comunicação interna dos dados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pt-BR" sz="1800" dirty="0" smtClean="0">
                          <a:effectLst/>
                        </a:rPr>
                        <a:t>Controle das atividades</a:t>
                      </a:r>
                      <a:endParaRPr lang="pt-BR" sz="1800" dirty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303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Plano de Ação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 smtClean="0">
                          <a:effectLst/>
                        </a:rPr>
                        <a:t>Controlar e cobrar para que as obrigações estejam em dia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333172" y="486620"/>
            <a:ext cx="5922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rgbClr val="0070C0"/>
                </a:solidFill>
              </a:rPr>
              <a:t>Contabilidade </a:t>
            </a:r>
            <a:endParaRPr lang="pt-BR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72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2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1" y="6159786"/>
            <a:ext cx="12192000" cy="17718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" y="6336971"/>
            <a:ext cx="12192000" cy="20476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8359" y="5670039"/>
            <a:ext cx="900000" cy="8975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8" name="Espaço Reservado para Conteúd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8197446"/>
              </p:ext>
            </p:extLst>
          </p:nvPr>
        </p:nvGraphicFramePr>
        <p:xfrm>
          <a:off x="703829" y="523220"/>
          <a:ext cx="10617658" cy="4295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715"/>
                <a:gridCol w="1059715"/>
                <a:gridCol w="1059715"/>
                <a:gridCol w="1220486"/>
                <a:gridCol w="1215625"/>
                <a:gridCol w="743032"/>
                <a:gridCol w="116840"/>
                <a:gridCol w="1209928"/>
                <a:gridCol w="813172"/>
                <a:gridCol w="1059715"/>
                <a:gridCol w="1059715"/>
              </a:tblGrid>
              <a:tr h="371973">
                <a:tc rowSpan="2"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Ação</a:t>
                      </a: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Setores</a:t>
                      </a: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Responsável</a:t>
                      </a: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Previsão das Datas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                  Descrição 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1973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Início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Término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C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PC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NC</a:t>
                      </a: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</a:tr>
              <a:tr h="48917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1-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Departamento Pessoal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Sra. Andréa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Rozendo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Dia 20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Dia 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48917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2-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Financeiro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Sra. Ana Vilaça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Dia 5 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Dia 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48917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3-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Certidões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Contabilidade</a:t>
                      </a: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De Acordo com o vencimento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97834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4-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Entrega de Notas Fiscais Para Assinatura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HMR</a:t>
                      </a: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Toda Quinta Feira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73375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5-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Fechamento do Estoque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Sra. Adriana Lima/Ana Vilaça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Dia 5 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Dia 10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371973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3343808" y="0"/>
            <a:ext cx="508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070C0"/>
                </a:solidFill>
              </a:rPr>
              <a:t>AGENDA DE TRABALHO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04800" y="4952163"/>
            <a:ext cx="1188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OBS: Caso à data do término da entrega dos documentos não seja dia útil, favor, considerar o primeiro dia útil subsequente</a:t>
            </a:r>
            <a:r>
              <a:rPr lang="pt-BR" dirty="0" smtClean="0"/>
              <a:t>.</a:t>
            </a:r>
          </a:p>
          <a:p>
            <a:r>
              <a:rPr lang="pt-BR" dirty="0"/>
              <a:t>NC: Não concluída</a:t>
            </a:r>
          </a:p>
          <a:p>
            <a:r>
              <a:rPr lang="pt-BR" dirty="0"/>
              <a:t>C: Concluída</a:t>
            </a:r>
          </a:p>
          <a:p>
            <a:r>
              <a:rPr lang="pt-BR" dirty="0"/>
              <a:t>PC: Parcialmente concluída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403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293641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1" y="6159786"/>
            <a:ext cx="12192000" cy="17718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" y="6336971"/>
            <a:ext cx="12192000" cy="20476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8359" y="5670039"/>
            <a:ext cx="900000" cy="8975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CaixaDeTexto 17"/>
          <p:cNvSpPr txBox="1"/>
          <p:nvPr/>
        </p:nvSpPr>
        <p:spPr>
          <a:xfrm>
            <a:off x="2670629" y="29029"/>
            <a:ext cx="7315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070C0"/>
                </a:solidFill>
              </a:rPr>
              <a:t>DEPARTAMENTO PESSOAL</a:t>
            </a:r>
          </a:p>
          <a:p>
            <a:pPr algn="ctr"/>
            <a:endParaRPr lang="pt-BR" sz="28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344375"/>
              </p:ext>
            </p:extLst>
          </p:nvPr>
        </p:nvGraphicFramePr>
        <p:xfrm>
          <a:off x="238123" y="723900"/>
          <a:ext cx="5257801" cy="4958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696"/>
                <a:gridCol w="3117105"/>
              </a:tblGrid>
              <a:tr h="61979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Indicador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rtl="0" fontAlgn="ctr">
                        <a:buFont typeface="Wingdings" pitchFamily="2" charset="2"/>
                        <a:buChar char="§"/>
                      </a:pPr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Controle </a:t>
                      </a:r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de Entrega de Documentação do Departamento Pessoal a Contabilidade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Symbol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979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Objetivo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rtl="0" fontAlgn="ctr">
                        <a:buFont typeface="Wingdings" pitchFamily="2" charset="2"/>
                        <a:buChar char="§"/>
                      </a:pPr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Cumprir </a:t>
                      </a:r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o prazo de entrega dos Relatórios para a  Prestações de Contas com eficácia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Symbol"/>
                      </a:endParaRPr>
                    </a:p>
                  </a:txBody>
                  <a:tcPr marL="0" marR="0" marT="0" marB="0" anchor="ctr"/>
                </a:tc>
              </a:tr>
              <a:tr h="61979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Fonte de Informação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rtl="0" fontAlgn="ctr">
                        <a:buFont typeface="Wingdings" pitchFamily="2" charset="2"/>
                        <a:buChar char="§"/>
                      </a:pPr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Planilha </a:t>
                      </a:r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de memória de Cálculo da Folha/RH3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Symbol"/>
                      </a:endParaRPr>
                    </a:p>
                  </a:txBody>
                  <a:tcPr marL="0" marR="0" marT="0" marB="0" anchor="ctr"/>
                </a:tc>
              </a:tr>
              <a:tr h="61979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Periodicidade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rtl="0" fontAlgn="ctr">
                        <a:buFont typeface="Wingdings" pitchFamily="2" charset="2"/>
                        <a:buChar char="§"/>
                      </a:pPr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Mensal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Symbol"/>
                      </a:endParaRPr>
                    </a:p>
                  </a:txBody>
                  <a:tcPr marL="0" marR="0" marT="0" marB="0" anchor="ctr"/>
                </a:tc>
              </a:tr>
              <a:tr h="61979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Melhor Sentido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rtl="0" fontAlgn="ctr">
                        <a:buFont typeface="Wingdings" pitchFamily="2" charset="2"/>
                        <a:buChar char="§"/>
                      </a:pPr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Nº </a:t>
                      </a:r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de Relatórios Pendentes = 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Symbol"/>
                      </a:endParaRPr>
                    </a:p>
                  </a:txBody>
                  <a:tcPr marL="0" marR="0" marT="0" marB="0" anchor="ctr"/>
                </a:tc>
              </a:tr>
              <a:tr h="619791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Implicações para Atingimento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rtl="0" fontAlgn="ctr">
                        <a:buFont typeface="Wingdings" pitchFamily="2" charset="2"/>
                        <a:buChar char="§"/>
                      </a:pPr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Atraso </a:t>
                      </a:r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no Prazo de Entrega da Prestação de Contas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Symbol"/>
                      </a:endParaRPr>
                    </a:p>
                  </a:txBody>
                  <a:tcPr marL="0" marR="0" marT="0" marB="0" anchor="ctr"/>
                </a:tc>
              </a:tr>
              <a:tr h="61979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ctr" rtl="0" fontAlgn="ctr">
                        <a:buFont typeface="Wingdings" pitchFamily="2" charset="2"/>
                        <a:buChar char="§"/>
                      </a:pPr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Transparência </a:t>
                      </a:r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nas informações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Symbol"/>
                      </a:endParaRPr>
                    </a:p>
                  </a:txBody>
                  <a:tcPr marL="0" marR="0" marT="0" marB="0" anchor="ctr"/>
                </a:tc>
              </a:tr>
              <a:tr h="61979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Plano de Ação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rtl="0" fontAlgn="ctr">
                        <a:buFont typeface="Wingdings" pitchFamily="2" charset="2"/>
                        <a:buChar char="§"/>
                      </a:pPr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Controlar </a:t>
                      </a:r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e cobrar para que as informações sejam fornecidas de forma correta e em dia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Symbol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403900"/>
              </p:ext>
            </p:extLst>
          </p:nvPr>
        </p:nvGraphicFramePr>
        <p:xfrm>
          <a:off x="5610224" y="704331"/>
          <a:ext cx="6400800" cy="4965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/>
                <a:gridCol w="1280160"/>
                <a:gridCol w="1280160"/>
                <a:gridCol w="1280160"/>
                <a:gridCol w="1280160"/>
              </a:tblGrid>
              <a:tr h="53751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% </a:t>
                      </a:r>
                      <a:r>
                        <a:rPr lang="pt-BR" sz="1800" b="1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Concluida</a:t>
                      </a:r>
                      <a:endParaRPr lang="pt-BR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Fase do Processo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Data de conclusão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Pendências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Anotações</a:t>
                      </a:r>
                    </a:p>
                  </a:txBody>
                  <a:tcPr marL="0" marR="0" marT="0" marB="0" anchor="b"/>
                </a:tc>
              </a:tr>
              <a:tr h="4703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 Resumo da Folha Geral - (Todas as Folhas)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18/12/2017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Não tem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/>
                </a:tc>
              </a:tr>
              <a:tr h="4703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00,0</a:t>
                      </a:r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 Resumo da Folha por Departamento - (Todas as Folhas)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Aguardando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Dentro do Prazo estabelecido na agenda</a:t>
                      </a:r>
                    </a:p>
                  </a:txBody>
                  <a:tcPr marL="0" marR="0" marT="0" marB="0" anchor="b"/>
                </a:tc>
              </a:tr>
              <a:tr h="31355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 Resumo da Folha Autônomo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18/12/2017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Não tem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/>
                </a:tc>
              </a:tr>
              <a:tr h="4161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00,0</a:t>
                      </a:r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 Relação de  Pagamento Salário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Aguardando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Dentro do Prazo estabelecido na agenda</a:t>
                      </a:r>
                    </a:p>
                  </a:txBody>
                  <a:tcPr marL="0" marR="0" marT="0" marB="0" anchor="b"/>
                </a:tc>
              </a:tr>
              <a:tr h="4161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00,0</a:t>
                      </a:r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 Memória de Cálculo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Aguardando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Dentro do Prazo estabelecido na agenda</a:t>
                      </a:r>
                    </a:p>
                  </a:txBody>
                  <a:tcPr marL="0" marR="0" marT="0" marB="0" anchor="b"/>
                </a:tc>
              </a:tr>
              <a:tr h="4703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00,0</a:t>
                      </a:r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 Planilha - Demonstrativo de RH disponibilizados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Aguardando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Dentro do Prazo estabelecido na agenda</a:t>
                      </a:r>
                    </a:p>
                  </a:txBody>
                  <a:tcPr marL="0" marR="0" marT="0" marB="0" anchor="b"/>
                </a:tc>
              </a:tr>
              <a:tr h="4161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00,0</a:t>
                      </a:r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 Demonstrativo de Encargos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Aguardando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Dentro do Prazo estabelecido na agenda</a:t>
                      </a:r>
                    </a:p>
                  </a:txBody>
                  <a:tcPr marL="0" marR="0" marT="0" marB="0" anchor="b"/>
                </a:tc>
              </a:tr>
              <a:tr h="4161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00,0</a:t>
                      </a:r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 Provisão de Décimo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Aguardando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Dentro do Prazo estabelecido na agenda</a:t>
                      </a:r>
                    </a:p>
                  </a:txBody>
                  <a:tcPr marL="0" marR="0" marT="0" marB="0" anchor="b"/>
                </a:tc>
              </a:tr>
              <a:tr h="4161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00,0</a:t>
                      </a:r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 Provisão de Férias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Aguardando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Dentro do Prazo estabelecido na agenda</a:t>
                      </a:r>
                    </a:p>
                  </a:txBody>
                  <a:tcPr marL="0" marR="0" marT="0" marB="0" anchor="b"/>
                </a:tc>
              </a:tr>
              <a:tr h="4161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00,0</a:t>
                      </a:r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 CAGED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Aguardando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Dentro do Prazo estabelecido na agenda</a:t>
                      </a:r>
                    </a:p>
                  </a:txBody>
                  <a:tcPr marL="0" marR="0" marT="0" marB="0" anchor="b"/>
                </a:tc>
              </a:tr>
              <a:tr h="1567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</a:t>
                      </a:r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99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2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1" y="6159786"/>
            <a:ext cx="12192000" cy="17718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" y="6336971"/>
            <a:ext cx="12192000" cy="20476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8359" y="5670039"/>
            <a:ext cx="900000" cy="8975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CaixaDeTexto 17"/>
          <p:cNvSpPr txBox="1"/>
          <p:nvPr/>
        </p:nvSpPr>
        <p:spPr>
          <a:xfrm>
            <a:off x="3343808" y="275771"/>
            <a:ext cx="5080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070C0"/>
                </a:solidFill>
              </a:rPr>
              <a:t>FINANCEIRO</a:t>
            </a:r>
          </a:p>
          <a:p>
            <a:pPr algn="ctr"/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529286"/>
              </p:ext>
            </p:extLst>
          </p:nvPr>
        </p:nvGraphicFramePr>
        <p:xfrm>
          <a:off x="5883808" y="942975"/>
          <a:ext cx="6155790" cy="4552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1158"/>
                <a:gridCol w="1231158"/>
                <a:gridCol w="1231158"/>
                <a:gridCol w="1231158"/>
                <a:gridCol w="1231158"/>
              </a:tblGrid>
              <a:tr h="65289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% </a:t>
                      </a:r>
                      <a:r>
                        <a:rPr lang="pt-BR" sz="20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Concluida</a:t>
                      </a:r>
                      <a:endParaRPr lang="pt-BR" sz="2000" b="1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Fase do Processo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Data de conclusão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Pendências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Anotações</a:t>
                      </a:r>
                    </a:p>
                  </a:txBody>
                  <a:tcPr marL="0" marR="0" marT="0" marB="0" anchor="b"/>
                </a:tc>
              </a:tr>
              <a:tr h="50038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1.Extratos Bancários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 dia 05 até 10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Não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/>
                </a:tc>
              </a:tr>
              <a:tr h="50038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 Movimento Bancário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Diário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Não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/>
                </a:tc>
              </a:tr>
              <a:tr h="89772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 Lançamento de Extrato Bancário no MV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 dia 05 até 10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Pendências em decorrência de Parametrizações, que já estão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sendo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ajustadas.</a:t>
                      </a:r>
                    </a:p>
                  </a:txBody>
                  <a:tcPr marL="0" marR="0" marT="0" marB="0" anchor="b"/>
                </a:tc>
              </a:tr>
              <a:tr h="50038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 Baixas de Pagamento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Diário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Não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/>
                </a:tc>
              </a:tr>
              <a:tr h="50038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 Importação de Movimentação MV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Mensal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Não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/>
                </a:tc>
              </a:tr>
              <a:tr h="50038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/>
                </a:tc>
              </a:tr>
              <a:tr h="50038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95,00%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331827"/>
              </p:ext>
            </p:extLst>
          </p:nvPr>
        </p:nvGraphicFramePr>
        <p:xfrm>
          <a:off x="390523" y="933449"/>
          <a:ext cx="5334002" cy="4562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1"/>
                <a:gridCol w="2667001"/>
              </a:tblGrid>
              <a:tr h="71724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Indicador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fontAlgn="ctr" latinLnBrk="0" hangingPunct="1">
                        <a:buFont typeface="Wingdings" pitchFamily="2" charset="2"/>
                        <a:buChar char="§"/>
                      </a:pPr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Controle </a:t>
                      </a:r>
                      <a:r>
                        <a:rPr lang="pt-B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Entrega de Documentação e Contabilização do Setor Financeiro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724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Objetivo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rtl="0" fontAlgn="ctr">
                        <a:buFont typeface="Wingdings" pitchFamily="2" charset="2"/>
                        <a:buChar char="§"/>
                      </a:pP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Cumprir 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 prazo de entrega das Prestações de Contas e entrega do Balancete a Auditoria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Symbol"/>
                      </a:endParaRPr>
                    </a:p>
                  </a:txBody>
                  <a:tcPr marL="0" marR="0" marT="0" marB="0" anchor="ctr"/>
                </a:tc>
              </a:tr>
              <a:tr h="48480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Fonte de Informação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rtl="0" fontAlgn="ctr">
                        <a:buFont typeface="Wingdings" pitchFamily="2" charset="2"/>
                        <a:buChar char="§"/>
                      </a:pP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Movimento 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 Extrato Bancário/Razão Contábil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Symbol"/>
                      </a:endParaRPr>
                    </a:p>
                  </a:txBody>
                  <a:tcPr marL="0" marR="0" marT="0" marB="0" anchor="ctr"/>
                </a:tc>
              </a:tr>
              <a:tr h="48480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Periodicidade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rtl="0" fontAlgn="ctr">
                        <a:buFont typeface="Wingdings" pitchFamily="2" charset="2"/>
                        <a:buChar char="§"/>
                      </a:pP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Diário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Symbol"/>
                      </a:endParaRPr>
                    </a:p>
                  </a:txBody>
                  <a:tcPr marL="0" marR="0" marT="0" marB="0" anchor="ctr"/>
                </a:tc>
              </a:tr>
              <a:tr h="71724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Melhor Sentido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rtl="0" fontAlgn="ctr">
                        <a:buFont typeface="Wingdings" pitchFamily="2" charset="2"/>
                        <a:buChar char="§"/>
                      </a:pP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Lançamentos 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Bancários no Extrato=Lançamentos Bancários no Razão Contábil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Symbol"/>
                      </a:endParaRPr>
                    </a:p>
                  </a:txBody>
                  <a:tcPr marL="0" marR="0" marT="0" marB="0" anchor="ctr"/>
                </a:tc>
              </a:tr>
              <a:tr h="956327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Implicações para Atingimento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rtl="0" fontAlgn="ctr">
                        <a:buFont typeface="Wingdings" pitchFamily="2" charset="2"/>
                        <a:buChar char="§"/>
                      </a:pP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Parametrizações 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dos Lançamentos bancários serem feitos em tempo hábil e corretamente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Symbol"/>
                      </a:endParaRPr>
                    </a:p>
                  </a:txBody>
                  <a:tcPr marL="0" marR="0" marT="0" marB="0" anchor="ctr"/>
                </a:tc>
              </a:tr>
              <a:tr h="48480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Plano de Ação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rtl="0" fontAlgn="ctr">
                        <a:buFont typeface="Wingdings" pitchFamily="2" charset="2"/>
                        <a:buChar char="§"/>
                      </a:pP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Reduzir 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retrabalho, e eliminar lançamentos manuais.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Symbol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279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2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1" y="6159786"/>
            <a:ext cx="12192000" cy="17718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" y="6336971"/>
            <a:ext cx="12192000" cy="20476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8359" y="5670039"/>
            <a:ext cx="900000" cy="8975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CaixaDeTexto 17"/>
          <p:cNvSpPr txBox="1"/>
          <p:nvPr/>
        </p:nvSpPr>
        <p:spPr>
          <a:xfrm>
            <a:off x="3730172" y="-551546"/>
            <a:ext cx="49348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3343808" y="0"/>
            <a:ext cx="5080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0070C0"/>
                </a:solidFill>
              </a:rPr>
              <a:t>CERTIDÕES</a:t>
            </a:r>
            <a:endParaRPr lang="pt-BR" sz="3600" b="1" dirty="0">
              <a:solidFill>
                <a:srgbClr val="0070C0"/>
              </a:solidFill>
            </a:endParaRPr>
          </a:p>
          <a:p>
            <a:pPr algn="ctr"/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dirty="0"/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5487923"/>
              </p:ext>
            </p:extLst>
          </p:nvPr>
        </p:nvGraphicFramePr>
        <p:xfrm>
          <a:off x="732972" y="754051"/>
          <a:ext cx="10929256" cy="4804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113932"/>
              </p:ext>
            </p:extLst>
          </p:nvPr>
        </p:nvGraphicFramePr>
        <p:xfrm>
          <a:off x="4552952" y="571499"/>
          <a:ext cx="7429498" cy="5216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6575"/>
                <a:gridCol w="2141383"/>
                <a:gridCol w="1239618"/>
                <a:gridCol w="1364225"/>
                <a:gridCol w="1447697"/>
              </a:tblGrid>
              <a:tr h="81803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%</a:t>
                      </a:r>
                      <a:r>
                        <a:rPr lang="pt-BR" sz="1800" b="1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Concluída</a:t>
                      </a:r>
                      <a:endParaRPr lang="pt-BR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Descrição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Orgão</a:t>
                      </a:r>
                      <a:r>
                        <a:rPr lang="pt-BR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de Competência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Data Vencimento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Período de Validade</a:t>
                      </a:r>
                    </a:p>
                  </a:txBody>
                  <a:tcPr marL="0" marR="0" marT="0" marB="0" anchor="b"/>
                </a:tc>
              </a:tr>
              <a:tr h="37521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Certidão Negativa - Controladoria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Governo do Estado de PE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26/12/2017</a:t>
                      </a:r>
                      <a:endParaRPr lang="pt-B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30 DIAS</a:t>
                      </a:r>
                    </a:p>
                  </a:txBody>
                  <a:tcPr marL="0" marR="0" marT="0" marB="0" anchor="b"/>
                </a:tc>
              </a:tr>
              <a:tr h="9380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Certidão Positiva com Efeito de Negativa de Débitos Relativos aos Tributos Federais e à Dívida Ativa da União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Receita Federal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14/04/2018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16/10/2017 à 14/04/2018</a:t>
                      </a:r>
                    </a:p>
                  </a:txBody>
                  <a:tcPr marL="0" marR="0" marT="0" marB="0" anchor="b"/>
                </a:tc>
              </a:tr>
              <a:tr h="56281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Certidão Positiva de Débitos Trabalhistas com Efeitos de Negativa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Receita Federal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20/04/2018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/>
                </a:tc>
              </a:tr>
              <a:tr h="37521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Certidão Negativa Débitos Fiscais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Prefeitura do Recife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23/12/2017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60 DIAS (18/10/2017)</a:t>
                      </a:r>
                    </a:p>
                  </a:txBody>
                  <a:tcPr marL="0" marR="0" marT="0" marB="0" anchor="b"/>
                </a:tc>
              </a:tr>
              <a:tr h="42794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Certidão de Regularidade do FGTS- CRT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Caixa Econômica Federal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03/01/2018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05/12/2017 a 03/01/2017</a:t>
                      </a:r>
                    </a:p>
                  </a:txBody>
                  <a:tcPr marL="0" marR="0" marT="0" marB="0" anchor="b"/>
                </a:tc>
              </a:tr>
              <a:tr h="37521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Certidão Negativa de Débitos Fiscais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Sefaz/PE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20/01/2018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/>
                </a:tc>
              </a:tr>
              <a:tr h="37521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Certidão De Regularidade Fiscal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Sefaz/PE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20/01/2018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/>
                </a:tc>
              </a:tr>
              <a:tr h="37521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Certidão de Distribuição- Ações de Falência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TJDFT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20/12/2017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30 DIAS </a:t>
                      </a:r>
                    </a:p>
                  </a:txBody>
                  <a:tcPr marL="0" marR="0" marT="0" marB="0" anchor="b"/>
                </a:tc>
              </a:tr>
              <a:tr h="37521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CEBAS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Minstério da Saúde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31/12/2018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01/01/2016 à 31/12/2018</a:t>
                      </a:r>
                    </a:p>
                  </a:txBody>
                  <a:tcPr marL="0" marR="0" marT="0" marB="0" anchor="b"/>
                </a:tc>
              </a:tr>
              <a:tr h="21208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100,00%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pt-B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pt-B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pt-BR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pt-B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329875"/>
              </p:ext>
            </p:extLst>
          </p:nvPr>
        </p:nvGraphicFramePr>
        <p:xfrm>
          <a:off x="126994" y="571501"/>
          <a:ext cx="4359280" cy="5219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9640"/>
                <a:gridCol w="2179640"/>
              </a:tblGrid>
              <a:tr h="619547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Indicador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 defTabSz="914400" rtl="0" eaLnBrk="1" fontAlgn="ctr" latinLnBrk="0" hangingPunct="1">
                        <a:buFont typeface="Wingdings" pitchFamily="2" charset="2"/>
                        <a:buChar char="§"/>
                      </a:pPr>
                      <a:r>
                        <a:rPr lang="pt-B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Controle </a:t>
                      </a:r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Certidões Negativas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932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Objetivo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 defTabSz="914400" rtl="0" eaLnBrk="1" fontAlgn="ctr" latinLnBrk="0" hangingPunct="1">
                        <a:buFont typeface="Wingdings" pitchFamily="2" charset="2"/>
                        <a:buChar char="§"/>
                      </a:pPr>
                      <a:r>
                        <a:rPr lang="pt-B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Comprovar </a:t>
                      </a:r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regularidade fiscal e cadastral perante os órgãos competentes</a:t>
                      </a:r>
                    </a:p>
                  </a:txBody>
                  <a:tcPr marL="0" marR="0" marT="0" marB="0" anchor="ctr"/>
                </a:tc>
              </a:tr>
              <a:tr h="60406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Fonte de Informação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fontAlgn="ctr" latinLnBrk="0" hangingPunct="1">
                        <a:buFont typeface="Wingdings" pitchFamily="2" charset="2"/>
                        <a:buChar char="§"/>
                      </a:pPr>
                      <a:r>
                        <a:rPr lang="pt-B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Site </a:t>
                      </a:r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 Instituição reguladora</a:t>
                      </a:r>
                    </a:p>
                  </a:txBody>
                  <a:tcPr marL="0" marR="0" marT="0" marB="0" anchor="ctr"/>
                </a:tc>
              </a:tr>
              <a:tr h="60406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Periodicidade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fontAlgn="ctr" latinLnBrk="0" hangingPunct="1">
                        <a:buFont typeface="Wingdings" pitchFamily="2" charset="2"/>
                        <a:buChar char="§"/>
                      </a:pPr>
                      <a:r>
                        <a:rPr lang="pt-B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Mensal/Semestral</a:t>
                      </a:r>
                      <a:endParaRPr lang="pt-B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619547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Melhor Sentido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fontAlgn="ctr" latinLnBrk="0" hangingPunct="1">
                        <a:buFont typeface="Wingdings" pitchFamily="2" charset="2"/>
                        <a:buChar char="§"/>
                      </a:pPr>
                      <a:r>
                        <a:rPr lang="pt-B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Nº </a:t>
                      </a:r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Certidões em dia/Nº de certidões do mês x 100</a:t>
                      </a:r>
                    </a:p>
                  </a:txBody>
                  <a:tcPr marL="0" marR="0" marT="0" marB="0" anchor="ctr"/>
                </a:tc>
              </a:tr>
              <a:tr h="60406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Implicações para Atingimento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fontAlgn="ctr" latinLnBrk="0" hangingPunct="1">
                        <a:buFont typeface="Wingdings" pitchFamily="2" charset="2"/>
                        <a:buChar char="§"/>
                      </a:pPr>
                      <a:r>
                        <a:rPr lang="pt-B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Pendências </a:t>
                      </a:r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 Certidão</a:t>
                      </a:r>
                    </a:p>
                  </a:txBody>
                  <a:tcPr marL="0" marR="0" marT="0" marB="0" anchor="ctr"/>
                </a:tc>
              </a:tr>
              <a:tr h="123909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Plano de Ação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fontAlgn="ctr" latinLnBrk="0" hangingPunct="1">
                        <a:buFont typeface="Wingdings" pitchFamily="2" charset="2"/>
                        <a:buChar char="§"/>
                      </a:pPr>
                      <a:r>
                        <a:rPr lang="pt-B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Realizar </a:t>
                      </a:r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acompanhamento mensal do período de validade das certidões para identificar quaisquer pendências.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209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2007</TotalTime>
  <Words>1172</Words>
  <Application>Microsoft Office PowerPoint</Application>
  <PresentationFormat>Personalizar</PresentationFormat>
  <Paragraphs>432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Fabiana</dc:creator>
  <cp:lastModifiedBy>Poliane Silva</cp:lastModifiedBy>
  <cp:revision>145</cp:revision>
  <dcterms:created xsi:type="dcterms:W3CDTF">2017-06-28T23:09:23Z</dcterms:created>
  <dcterms:modified xsi:type="dcterms:W3CDTF">2017-12-20T16:44:38Z</dcterms:modified>
</cp:coreProperties>
</file>