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06" r:id="rId3"/>
    <p:sldId id="320" r:id="rId4"/>
    <p:sldId id="307" r:id="rId5"/>
    <p:sldId id="305" r:id="rId6"/>
    <p:sldId id="308" r:id="rId7"/>
    <p:sldId id="321" r:id="rId8"/>
    <p:sldId id="309" r:id="rId9"/>
    <p:sldId id="311" r:id="rId10"/>
    <p:sldId id="313" r:id="rId11"/>
    <p:sldId id="314" r:id="rId12"/>
    <p:sldId id="315" r:id="rId13"/>
    <p:sldId id="317" r:id="rId14"/>
    <p:sldId id="322" r:id="rId15"/>
    <p:sldId id="318" r:id="rId16"/>
    <p:sldId id="319" r:id="rId17"/>
    <p:sldId id="316" r:id="rId18"/>
    <p:sldId id="257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C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7508" autoAdjust="0"/>
    <p:restoredTop sz="99085" autoAdjust="0"/>
  </p:normalViewPr>
  <p:slideViewPr>
    <p:cSldViewPr snapToGrid="0">
      <p:cViewPr>
        <p:scale>
          <a:sx n="110" d="100"/>
          <a:sy n="110" d="100"/>
        </p:scale>
        <p:origin x="-312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24/04/2018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4929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24/04/2018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826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24/04/2018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4220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24/04/2018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3915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24/04/2018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3752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24/04/2018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8933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24/04/2018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866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24/04/2018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1692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24/04/2018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1725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24/04/2018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8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24/04/2018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6980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3239C-21C2-4F19-9AA0-26B5BE984ACF}" type="datetimeFigureOut">
              <a:rPr lang="pt-BR" smtClean="0"/>
              <a:t>24/04/2018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42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openxmlformats.org/officeDocument/2006/relationships/image" Target="../media/image8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19" y="-720718"/>
            <a:ext cx="7699513" cy="5133008"/>
          </a:xfrm>
          <a:prstGeom prst="rect">
            <a:avLst/>
          </a:prstGeom>
        </p:spPr>
      </p:pic>
      <p:pic>
        <p:nvPicPr>
          <p:cNvPr id="1030" name="Picture 6" descr="http://www.hcp.org.br/images/upaearruda/upae-arru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307" y="3299790"/>
            <a:ext cx="6759594" cy="380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hcp.org.br/images/layout/imagem-upae-arcoverde-exter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156" y="2842591"/>
            <a:ext cx="7820462" cy="43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cp.org.br/images/layout/upae-padre-assis-neves-belo-jardi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88" y="-261611"/>
            <a:ext cx="6374996" cy="357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-745106" y="-715616"/>
            <a:ext cx="13525500" cy="4031088"/>
          </a:xfrm>
          <a:prstGeom prst="rect">
            <a:avLst/>
          </a:prstGeom>
          <a:solidFill>
            <a:srgbClr val="92D0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-542559" y="3315471"/>
            <a:ext cx="13023606" cy="4522872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77504" y="5559287"/>
            <a:ext cx="936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</a:rPr>
              <a:t>Indicadores DH </a:t>
            </a:r>
            <a:r>
              <a:rPr lang="pt-BR" sz="6000" b="1" dirty="0" smtClean="0">
                <a:solidFill>
                  <a:schemeClr val="bg1"/>
                </a:solidFill>
              </a:rPr>
              <a:t>– Mar/2018</a:t>
            </a:r>
            <a:endParaRPr lang="pt-BR" sz="6000" b="1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599" y="4627355"/>
            <a:ext cx="2068191" cy="194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64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25679" y="2570411"/>
            <a:ext cx="109259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Indicadores – UPAE Arruda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99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52147" y="-544708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05720" y="542117"/>
            <a:ext cx="109259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Variação do Quadro de Pessoal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2069906" y="4734982"/>
            <a:ext cx="7193399" cy="52322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  <a:prstDash val="sysDash"/>
          </a:ln>
        </p:spPr>
        <p:txBody>
          <a:bodyPr wrap="square" numCol="1" rtlCol="0">
            <a:spAutoFit/>
          </a:bodyPr>
          <a:lstStyle/>
          <a:p>
            <a:r>
              <a:rPr lang="pt-BR" sz="1400" b="1" u="sng" dirty="0" smtClean="0"/>
              <a:t>Comentários sobre diferenças do Custo Total entre as folhas de </a:t>
            </a:r>
            <a:r>
              <a:rPr lang="pt-BR" sz="1400" b="1" u="sng" dirty="0" err="1" smtClean="0"/>
              <a:t>Fev</a:t>
            </a:r>
            <a:r>
              <a:rPr lang="pt-BR" sz="1400" b="1" u="sng" dirty="0" smtClean="0"/>
              <a:t>/18 x Mar/17</a:t>
            </a:r>
            <a:r>
              <a:rPr lang="pt-BR" sz="1400" dirty="0" smtClean="0"/>
              <a:t>: </a:t>
            </a:r>
          </a:p>
          <a:p>
            <a:r>
              <a:rPr lang="pt-BR" sz="1400" u="sng" dirty="0" smtClean="0"/>
              <a:t>CLT</a:t>
            </a:r>
            <a:r>
              <a:rPr lang="pt-BR" sz="1400" dirty="0" smtClean="0"/>
              <a:t>: Demissões em maior número do que admissões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46" y="1714620"/>
            <a:ext cx="11486255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20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33045" y="1858487"/>
            <a:ext cx="10925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187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301947" y="594732"/>
            <a:ext cx="109259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100" b="1" dirty="0">
                <a:solidFill>
                  <a:srgbClr val="0070C0"/>
                </a:solidFill>
              </a:rPr>
              <a:t>% </a:t>
            </a:r>
            <a:r>
              <a:rPr lang="pt-BR" sz="4100" b="1" dirty="0" smtClean="0">
                <a:solidFill>
                  <a:srgbClr val="0070C0"/>
                </a:solidFill>
              </a:rPr>
              <a:t>Movimentações Mensais</a:t>
            </a:r>
            <a:endParaRPr lang="pt-BR" sz="4100" b="1" dirty="0">
              <a:solidFill>
                <a:srgbClr val="0070C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76" y="2053087"/>
            <a:ext cx="11263246" cy="2622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526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25679" y="2570411"/>
            <a:ext cx="109259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Indicadores – UPAE Belo Jardim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03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106855" y="-1556115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pt-BR" dirty="0"/>
              <a:t>Segurança Patrimonial (164h)</a:t>
            </a:r>
          </a:p>
          <a:p>
            <a:pPr marL="285750" indent="-285750">
              <a:buFontTx/>
              <a:buChar char="-"/>
            </a:pPr>
            <a:r>
              <a:rPr lang="pt-BR" dirty="0"/>
              <a:t>Bloco Cirúrgico (160h)</a:t>
            </a:r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22813" y="371400"/>
            <a:ext cx="109259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500" b="1" dirty="0" smtClean="0">
                <a:solidFill>
                  <a:srgbClr val="0070C0"/>
                </a:solidFill>
              </a:rPr>
              <a:t>Status Banco </a:t>
            </a:r>
            <a:r>
              <a:rPr lang="pt-BR" sz="4500" b="1" dirty="0">
                <a:solidFill>
                  <a:srgbClr val="0070C0"/>
                </a:solidFill>
              </a:rPr>
              <a:t>de Horas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507247" y="4203895"/>
            <a:ext cx="7193399" cy="52322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  <a:prstDash val="sysDash"/>
          </a:ln>
        </p:spPr>
        <p:txBody>
          <a:bodyPr wrap="square" numCol="2" rtlCol="0">
            <a:spAutoFit/>
          </a:bodyPr>
          <a:lstStyle/>
          <a:p>
            <a:r>
              <a:rPr lang="pt-BR" sz="1400" b="1" u="sng" dirty="0" smtClean="0"/>
              <a:t>Comentários</a:t>
            </a:r>
            <a:r>
              <a:rPr lang="pt-BR" sz="1400" dirty="0" smtClean="0"/>
              <a:t>: </a:t>
            </a:r>
          </a:p>
          <a:p>
            <a:r>
              <a:rPr lang="pt-BR" sz="1400" dirty="0" smtClean="0"/>
              <a:t>Os 3 setores mais críticos são: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07246" y="4727115"/>
            <a:ext cx="7193399" cy="738664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1400" dirty="0" smtClean="0"/>
              <a:t>Administrativo (243:87)</a:t>
            </a:r>
            <a:endParaRPr lang="pt-BR" sz="1400" dirty="0"/>
          </a:p>
          <a:p>
            <a:r>
              <a:rPr lang="pt-BR" sz="1400" dirty="0" smtClean="0"/>
              <a:t>-      Apoio Administrativo </a:t>
            </a:r>
            <a:r>
              <a:rPr lang="pt-BR" sz="1400" dirty="0" smtClean="0">
                <a:solidFill>
                  <a:srgbClr val="C00000"/>
                </a:solidFill>
              </a:rPr>
              <a:t>(- 59:42)</a:t>
            </a:r>
            <a:endParaRPr lang="pt-BR" sz="1400" dirty="0">
              <a:solidFill>
                <a:srgbClr val="C00000"/>
              </a:solidFill>
            </a:endParaRPr>
          </a:p>
          <a:p>
            <a:pPr marL="285750" indent="-285750">
              <a:buFontTx/>
              <a:buChar char="-"/>
            </a:pPr>
            <a:r>
              <a:rPr lang="pt-BR" sz="1400" dirty="0" smtClean="0"/>
              <a:t>Equipe Multiprofissional </a:t>
            </a:r>
            <a:r>
              <a:rPr lang="pt-BR" sz="1400" dirty="0" smtClean="0">
                <a:solidFill>
                  <a:srgbClr val="C00000"/>
                </a:solidFill>
              </a:rPr>
              <a:t>(-123:95)</a:t>
            </a: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720" y="1424867"/>
            <a:ext cx="6397013" cy="2667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559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-305740" y="-26903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05720" y="542117"/>
            <a:ext cx="109259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Variação do Quadro de Pessoal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11" y="1773288"/>
            <a:ext cx="11328908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872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8164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187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301947" y="594732"/>
            <a:ext cx="109259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100" b="1" dirty="0">
                <a:solidFill>
                  <a:srgbClr val="0070C0"/>
                </a:solidFill>
              </a:rPr>
              <a:t>% </a:t>
            </a:r>
            <a:r>
              <a:rPr lang="pt-BR" sz="4100" b="1" dirty="0" smtClean="0">
                <a:solidFill>
                  <a:srgbClr val="0070C0"/>
                </a:solidFill>
              </a:rPr>
              <a:t>Movimentações Mensais</a:t>
            </a:r>
            <a:endParaRPr lang="pt-BR" sz="4100" b="1" dirty="0">
              <a:solidFill>
                <a:srgbClr val="0070C0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26" y="1915064"/>
            <a:ext cx="11364808" cy="2512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81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05191" y="2283921"/>
            <a:ext cx="109259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UPAEs</a:t>
            </a:r>
            <a:r>
              <a:rPr lang="pt-BR" sz="3000" b="1" dirty="0" smtClean="0">
                <a:solidFill>
                  <a:schemeClr val="accent5">
                    <a:lumMod val="75000"/>
                  </a:schemeClr>
                </a:solidFill>
                <a:latin typeface="Calibri"/>
              </a:rPr>
              <a:t>: </a:t>
            </a:r>
            <a:r>
              <a:rPr kumimoji="0" lang="pt-B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Acumulado </a:t>
            </a: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Banco de Horas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="" xmlns:a16="http://schemas.microsoft.com/office/drawing/2014/main" id="{CACBA2FC-BD2E-4B34-9D84-FBDD700D5E1D}"/>
              </a:ext>
            </a:extLst>
          </p:cNvPr>
          <p:cNvSpPr txBox="1"/>
          <p:nvPr/>
        </p:nvSpPr>
        <p:spPr>
          <a:xfrm>
            <a:off x="605191" y="2989641"/>
            <a:ext cx="109259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000" b="1" dirty="0" smtClean="0">
                <a:solidFill>
                  <a:schemeClr val="accent5">
                    <a:lumMod val="75000"/>
                  </a:schemeClr>
                </a:solidFill>
                <a:latin typeface="Calibri"/>
              </a:rPr>
              <a:t>Unidades: </a:t>
            </a:r>
            <a:r>
              <a:rPr kumimoji="0" lang="pt-B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Absenteísmo </a:t>
            </a: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(doença/acidente)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="" xmlns:a16="http://schemas.microsoft.com/office/drawing/2014/main" id="{E075D327-68BE-4CCD-A167-0CA671A7A08B}"/>
              </a:ext>
            </a:extLst>
          </p:cNvPr>
          <p:cNvSpPr txBox="1"/>
          <p:nvPr/>
        </p:nvSpPr>
        <p:spPr>
          <a:xfrm>
            <a:off x="525679" y="610599"/>
            <a:ext cx="109259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 </a:t>
            </a:r>
            <a:r>
              <a:rPr kumimoji="0" lang="pt-BR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ajustes</a:t>
            </a:r>
            <a:endParaRPr kumimoji="0" lang="pt-BR" sz="45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325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50" y="-989916"/>
            <a:ext cx="12496800" cy="83312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-393456" y="-1129085"/>
            <a:ext cx="13023606" cy="8896350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6076950" y="5772150"/>
            <a:ext cx="7239000" cy="1085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520943" y="3175684"/>
            <a:ext cx="2500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Obrigada!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6135227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6126706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906715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6135227"/>
            <a:ext cx="834985" cy="43575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120" y="2345291"/>
            <a:ext cx="2068191" cy="194759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111" y="2743200"/>
            <a:ext cx="930492" cy="129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3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525679" y="2570411"/>
            <a:ext cx="109259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500" b="1" dirty="0">
                <a:solidFill>
                  <a:srgbClr val="0070C0"/>
                </a:solidFill>
              </a:rPr>
              <a:t>Indicadores - HMR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2953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52147" y="-24492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pt-BR" dirty="0"/>
              <a:t>Segurança Patrimonial (164h)</a:t>
            </a:r>
          </a:p>
          <a:p>
            <a:pPr marL="285750" indent="-285750">
              <a:buFontTx/>
              <a:buChar char="-"/>
            </a:pPr>
            <a:r>
              <a:rPr lang="pt-BR" dirty="0"/>
              <a:t>Bloco Cirúrgico (160h)</a:t>
            </a:r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22813" y="371400"/>
            <a:ext cx="109259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500" b="1" dirty="0" smtClean="0">
                <a:solidFill>
                  <a:srgbClr val="0070C0"/>
                </a:solidFill>
              </a:rPr>
              <a:t>Status Banco </a:t>
            </a:r>
            <a:r>
              <a:rPr lang="pt-BR" sz="4500" b="1" dirty="0">
                <a:solidFill>
                  <a:srgbClr val="0070C0"/>
                </a:solidFill>
              </a:rPr>
              <a:t>de Horas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1814861" y="4303471"/>
            <a:ext cx="7193399" cy="52322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  <a:prstDash val="sysDash"/>
          </a:ln>
        </p:spPr>
        <p:txBody>
          <a:bodyPr wrap="square" numCol="2" rtlCol="0">
            <a:spAutoFit/>
          </a:bodyPr>
          <a:lstStyle/>
          <a:p>
            <a:r>
              <a:rPr lang="pt-BR" sz="1400" b="1" u="sng" dirty="0" smtClean="0"/>
              <a:t>Comentários</a:t>
            </a:r>
            <a:r>
              <a:rPr lang="pt-BR" sz="1400" dirty="0" smtClean="0"/>
              <a:t>: </a:t>
            </a:r>
          </a:p>
          <a:p>
            <a:r>
              <a:rPr lang="pt-BR" sz="1400" dirty="0" smtClean="0"/>
              <a:t>Os 5 setores mais críticos são: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809418" y="4891302"/>
            <a:ext cx="3540910" cy="738664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1400" dirty="0" smtClean="0"/>
              <a:t>Sony Santos (483:44)</a:t>
            </a:r>
            <a:endParaRPr lang="pt-BR" sz="1400" dirty="0"/>
          </a:p>
          <a:p>
            <a:pPr marL="285750" indent="-285750">
              <a:buFontTx/>
              <a:buChar char="-"/>
            </a:pPr>
            <a:r>
              <a:rPr lang="pt-BR" sz="1400" dirty="0" smtClean="0"/>
              <a:t>Farmácia (336:32)</a:t>
            </a:r>
            <a:endParaRPr lang="pt-BR" sz="1400" dirty="0"/>
          </a:p>
          <a:p>
            <a:pPr marL="285750" indent="-285750">
              <a:buFontTx/>
              <a:buChar char="-"/>
            </a:pPr>
            <a:r>
              <a:rPr lang="pt-BR" sz="1400" dirty="0" smtClean="0"/>
              <a:t>CPN / PPP (286:01)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5467350" y="4896750"/>
            <a:ext cx="3540910" cy="738664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1400" dirty="0" smtClean="0"/>
              <a:t>Bloco Cirúrgico  (256:59)</a:t>
            </a:r>
            <a:endParaRPr lang="pt-BR" sz="1400" dirty="0"/>
          </a:p>
          <a:p>
            <a:pPr marL="285750" indent="-285750">
              <a:buFontTx/>
              <a:buChar char="-"/>
            </a:pPr>
            <a:r>
              <a:rPr lang="pt-BR" sz="1400" dirty="0" smtClean="0"/>
              <a:t>Contabilidade (325:39)</a:t>
            </a:r>
          </a:p>
          <a:p>
            <a:r>
              <a:rPr lang="pt-BR" sz="1400" dirty="0" smtClean="0"/>
              <a:t>                                                      </a:t>
            </a:r>
            <a:endParaRPr lang="pt-BR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44" y="1742833"/>
            <a:ext cx="10905042" cy="2414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7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-29253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203652" y="509461"/>
            <a:ext cx="109259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500" b="1" dirty="0">
                <a:solidFill>
                  <a:srgbClr val="0070C0"/>
                </a:solidFill>
              </a:rPr>
              <a:t>Variação do Quadro de Pessoal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2069906" y="4588333"/>
            <a:ext cx="7193399" cy="52322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  <a:prstDash val="sysDash"/>
          </a:ln>
        </p:spPr>
        <p:txBody>
          <a:bodyPr wrap="square" numCol="1" rtlCol="0">
            <a:spAutoFit/>
          </a:bodyPr>
          <a:lstStyle/>
          <a:p>
            <a:r>
              <a:rPr lang="pt-BR" sz="1400" b="1" u="sng" dirty="0" smtClean="0"/>
              <a:t>Comentários sobre diferenças do Custo Total entre as folhas de Mar/18 x </a:t>
            </a:r>
            <a:r>
              <a:rPr lang="pt-BR" sz="1400" b="1" u="sng" dirty="0" err="1" smtClean="0"/>
              <a:t>Fev</a:t>
            </a:r>
            <a:r>
              <a:rPr lang="pt-BR" sz="1400" b="1" u="sng" dirty="0" smtClean="0"/>
              <a:t>/17</a:t>
            </a:r>
            <a:r>
              <a:rPr lang="pt-BR" sz="1400" dirty="0" smtClean="0"/>
              <a:t>: </a:t>
            </a:r>
          </a:p>
          <a:p>
            <a:r>
              <a:rPr lang="pt-BR" sz="1400" dirty="0" smtClean="0">
                <a:solidFill>
                  <a:schemeClr val="accent5"/>
                </a:solidFill>
              </a:rPr>
              <a:t>Variações financeiras da folha dentro da normalidade mensal (-1%)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97" y="1685192"/>
            <a:ext cx="10305563" cy="2621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966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01947" y="594732"/>
            <a:ext cx="109259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100" b="1" dirty="0">
                <a:solidFill>
                  <a:srgbClr val="0070C0"/>
                </a:solidFill>
              </a:rPr>
              <a:t>% </a:t>
            </a:r>
            <a:r>
              <a:rPr lang="pt-BR" sz="4100" b="1" dirty="0" smtClean="0">
                <a:solidFill>
                  <a:srgbClr val="0070C0"/>
                </a:solidFill>
              </a:rPr>
              <a:t>Movimentações Mensais</a:t>
            </a:r>
            <a:endParaRPr lang="pt-BR" sz="4100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94" y="2129645"/>
            <a:ext cx="10991905" cy="2379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719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525679" y="2570411"/>
            <a:ext cx="109259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500" b="1" dirty="0">
                <a:solidFill>
                  <a:srgbClr val="0070C0"/>
                </a:solidFill>
              </a:rPr>
              <a:t>Indicadores – UPAE Arcoverde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196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52147" y="-24492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pt-BR" dirty="0"/>
              <a:t>Segurança Patrimonial (164h)</a:t>
            </a:r>
          </a:p>
          <a:p>
            <a:pPr marL="285750" indent="-285750">
              <a:buFontTx/>
              <a:buChar char="-"/>
            </a:pPr>
            <a:r>
              <a:rPr lang="pt-BR" dirty="0"/>
              <a:t>Bloco Cirúrgico (160h)</a:t>
            </a:r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22813" y="371400"/>
            <a:ext cx="109259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500" b="1" dirty="0" smtClean="0">
                <a:solidFill>
                  <a:srgbClr val="0070C0"/>
                </a:solidFill>
              </a:rPr>
              <a:t>Status Banco </a:t>
            </a:r>
            <a:r>
              <a:rPr lang="pt-BR" sz="4500" b="1" dirty="0">
                <a:solidFill>
                  <a:srgbClr val="0070C0"/>
                </a:solidFill>
              </a:rPr>
              <a:t>de Horas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63" y="1711563"/>
            <a:ext cx="10586992" cy="2399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439" y="4226944"/>
            <a:ext cx="8515350" cy="1436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131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52147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505720" y="484969"/>
            <a:ext cx="109259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500" b="1" dirty="0">
                <a:solidFill>
                  <a:srgbClr val="0070C0"/>
                </a:solidFill>
              </a:rPr>
              <a:t>Variação do Quadro de Pessoal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20" y="1843116"/>
            <a:ext cx="11208951" cy="2842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808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633045" y="1858487"/>
            <a:ext cx="10925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solidFill>
                <a:srgbClr val="92D050"/>
              </a:solidFill>
            </a:endParaRPr>
          </a:p>
          <a:p>
            <a:endParaRPr lang="pt-BR" sz="2400" dirty="0">
              <a:solidFill>
                <a:srgbClr val="92D05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187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301947" y="594732"/>
            <a:ext cx="109259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100" b="1" dirty="0">
                <a:solidFill>
                  <a:srgbClr val="0070C0"/>
                </a:solidFill>
              </a:rPr>
              <a:t>% </a:t>
            </a:r>
            <a:r>
              <a:rPr lang="pt-BR" sz="4100" b="1" dirty="0" smtClean="0">
                <a:solidFill>
                  <a:srgbClr val="0070C0"/>
                </a:solidFill>
              </a:rPr>
              <a:t>Movimentações Mensais</a:t>
            </a:r>
            <a:endParaRPr lang="pt-BR" sz="4100" b="1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19" y="1858487"/>
            <a:ext cx="11257855" cy="254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427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1546</TotalTime>
  <Words>217</Words>
  <Application>Microsoft Office PowerPoint</Application>
  <PresentationFormat>Personalizar</PresentationFormat>
  <Paragraphs>43</Paragraphs>
  <Slides>18</Slides>
  <Notes>0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Fabiana</dc:creator>
  <cp:lastModifiedBy>Ana America</cp:lastModifiedBy>
  <cp:revision>170</cp:revision>
  <dcterms:created xsi:type="dcterms:W3CDTF">2017-06-28T23:09:23Z</dcterms:created>
  <dcterms:modified xsi:type="dcterms:W3CDTF">2018-04-24T17:02:31Z</dcterms:modified>
</cp:coreProperties>
</file>