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6" r:id="rId3"/>
    <p:sldId id="265" r:id="rId4"/>
    <p:sldId id="307" r:id="rId5"/>
    <p:sldId id="305" r:id="rId6"/>
    <p:sldId id="308" r:id="rId7"/>
    <p:sldId id="309" r:id="rId8"/>
    <p:sldId id="311" r:id="rId9"/>
    <p:sldId id="313" r:id="rId10"/>
    <p:sldId id="314" r:id="rId11"/>
    <p:sldId id="315" r:id="rId12"/>
    <p:sldId id="317" r:id="rId13"/>
    <p:sldId id="318" r:id="rId14"/>
    <p:sldId id="319" r:id="rId15"/>
    <p:sldId id="316" r:id="rId16"/>
    <p:sldId id="257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5356838"/>
            <a:ext cx="902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</a:rPr>
              <a:t>Indicadores DH - </a:t>
            </a:r>
            <a:r>
              <a:rPr lang="pt-BR" sz="6600" b="1" dirty="0" smtClean="0">
                <a:solidFill>
                  <a:schemeClr val="bg1"/>
                </a:solidFill>
              </a:rPr>
              <a:t>2018</a:t>
            </a:r>
            <a:endParaRPr lang="pt-BR" sz="66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05739" y="-238539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5720" y="542117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6" y="1646500"/>
            <a:ext cx="11069201" cy="2484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2069906" y="4588333"/>
            <a:ext cx="7193399" cy="7386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numCol="1" rtlCol="0">
            <a:spAutoFit/>
          </a:bodyPr>
          <a:lstStyle/>
          <a:p>
            <a:r>
              <a:rPr lang="pt-BR" sz="1400" b="1" u="sng" dirty="0" smtClean="0"/>
              <a:t>Comentários sobre diferenças do Custo Total entre as folhas de Jan/18 x Dez/17</a:t>
            </a:r>
            <a:r>
              <a:rPr lang="pt-BR" sz="1400" dirty="0" smtClean="0"/>
              <a:t>: </a:t>
            </a:r>
            <a:endParaRPr lang="pt-BR" sz="1400" dirty="0" smtClean="0"/>
          </a:p>
          <a:p>
            <a:r>
              <a:rPr lang="pt-BR" sz="1400" u="sng" dirty="0" smtClean="0"/>
              <a:t>CLT</a:t>
            </a:r>
            <a:r>
              <a:rPr lang="pt-BR" sz="1400" dirty="0" smtClean="0"/>
              <a:t>: Acréscimo de 12 colaboradores de férias (21 mil) em Janeiro/18.</a:t>
            </a:r>
          </a:p>
          <a:p>
            <a:r>
              <a:rPr lang="pt-BR" sz="1400" u="sng" dirty="0" err="1" smtClean="0"/>
              <a:t>RPAs</a:t>
            </a:r>
            <a:r>
              <a:rPr lang="pt-BR" sz="1400" dirty="0" smtClean="0"/>
              <a:t>: Redução em janeiro devido à contratação de Endocrinologista em Dez/17.</a:t>
            </a:r>
            <a:endParaRPr lang="pt-BR" sz="1400" dirty="0" smtClean="0"/>
          </a:p>
        </p:txBody>
      </p:sp>
    </p:spTree>
    <p:extLst>
      <p:ext uri="{BB962C8B-B14F-4D97-AF65-F5344CB8AC3E}">
        <p14:creationId xmlns:p14="http://schemas.microsoft.com/office/powerpoint/2010/main" val="13120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01947" y="594732"/>
            <a:ext cx="10925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Permanência Período de Experiência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87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83" y="1779134"/>
            <a:ext cx="60388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26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Indicadores – UPAE Belo Jardim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33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05740" y="-26903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5720" y="542117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2" y="1952048"/>
            <a:ext cx="11489811" cy="241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72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8164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01947" y="594732"/>
            <a:ext cx="10925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Permanência Período de Experiência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87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43" y="1769710"/>
            <a:ext cx="4356930" cy="86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10" y="2747825"/>
            <a:ext cx="7039653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819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05191" y="2283921"/>
            <a:ext cx="10925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UPAEs</a:t>
            </a: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: </a:t>
            </a: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Acumulado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Banco de Horas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CACBA2FC-BD2E-4B34-9D84-FBDD700D5E1D}"/>
              </a:ext>
            </a:extLst>
          </p:cNvPr>
          <p:cNvSpPr txBox="1"/>
          <p:nvPr/>
        </p:nvSpPr>
        <p:spPr>
          <a:xfrm>
            <a:off x="605191" y="2989641"/>
            <a:ext cx="10925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Unidades: </a:t>
            </a: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Absenteísmo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(doença/acidente)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E075D327-68BE-4CCD-A167-0CA671A7A08B}"/>
              </a:ext>
            </a:extLst>
          </p:cNvPr>
          <p:cNvSpPr txBox="1"/>
          <p:nvPr/>
        </p:nvSpPr>
        <p:spPr>
          <a:xfrm>
            <a:off x="525679" y="610599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</a:t>
            </a:r>
            <a:r>
              <a:rPr kumimoji="0" lang="pt-BR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ajustes</a:t>
            </a:r>
            <a:endParaRPr kumimoji="0" lang="pt-BR" sz="4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250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50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Obrigada!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Indicadores - HMR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95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-24492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pt-BR" dirty="0"/>
              <a:t>Segurança Patrimonial (164h)</a:t>
            </a:r>
          </a:p>
          <a:p>
            <a:pPr marL="285750" indent="-285750">
              <a:buFontTx/>
              <a:buChar char="-"/>
            </a:pPr>
            <a:r>
              <a:rPr lang="pt-BR" dirty="0"/>
              <a:t>Bloco Cirúrgico (160h)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2813" y="371400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>
                <a:solidFill>
                  <a:srgbClr val="0070C0"/>
                </a:solidFill>
              </a:rPr>
              <a:t>Status </a:t>
            </a:r>
            <a:r>
              <a:rPr lang="pt-BR" sz="4500" b="1" dirty="0" smtClean="0">
                <a:solidFill>
                  <a:srgbClr val="0070C0"/>
                </a:solidFill>
              </a:rPr>
              <a:t>Banco </a:t>
            </a:r>
            <a:r>
              <a:rPr lang="pt-BR" sz="4500" b="1" dirty="0">
                <a:solidFill>
                  <a:srgbClr val="0070C0"/>
                </a:solidFill>
              </a:rPr>
              <a:t>de Horas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814861" y="4253593"/>
            <a:ext cx="7193399" cy="5232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numCol="2" rtlCol="0">
            <a:spAutoFit/>
          </a:bodyPr>
          <a:lstStyle/>
          <a:p>
            <a:r>
              <a:rPr lang="pt-BR" sz="1400" b="1" u="sng" dirty="0" smtClean="0"/>
              <a:t>Comentários</a:t>
            </a:r>
            <a:r>
              <a:rPr lang="pt-BR" sz="1400" dirty="0" smtClean="0"/>
              <a:t>: </a:t>
            </a:r>
          </a:p>
          <a:p>
            <a:r>
              <a:rPr lang="pt-BR" sz="1400" dirty="0" smtClean="0"/>
              <a:t>Os 5 setores mais críticos são:</a:t>
            </a:r>
            <a:endParaRPr lang="pt-BR" sz="1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9" y="1668573"/>
            <a:ext cx="11315697" cy="2438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809418" y="4841424"/>
            <a:ext cx="3540910" cy="73866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400" dirty="0"/>
              <a:t>Farmácia (348h)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CPN/CPP (213h)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Alojamento Conjunto (166h</a:t>
            </a:r>
            <a:r>
              <a:rPr lang="pt-BR" sz="1400" dirty="0" smtClean="0"/>
              <a:t>)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467350" y="4846872"/>
            <a:ext cx="3540910" cy="73866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400" dirty="0" smtClean="0"/>
              <a:t>Segurança </a:t>
            </a:r>
            <a:r>
              <a:rPr lang="pt-BR" sz="1400" dirty="0"/>
              <a:t>Patrimonial (164h)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Bloco Cirúrgico (160h</a:t>
            </a:r>
            <a:r>
              <a:rPr lang="pt-BR" sz="1400" dirty="0" smtClean="0"/>
              <a:t>)   </a:t>
            </a:r>
          </a:p>
          <a:p>
            <a:r>
              <a:rPr lang="pt-BR" sz="1400" dirty="0" smtClean="0"/>
              <a:t>                                                     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29253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03652" y="50946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4" y="1729479"/>
            <a:ext cx="11438036" cy="2597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2069906" y="4588333"/>
            <a:ext cx="7193399" cy="95410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numCol="1" rtlCol="0">
            <a:spAutoFit/>
          </a:bodyPr>
          <a:lstStyle/>
          <a:p>
            <a:r>
              <a:rPr lang="pt-BR" sz="1400" b="1" u="sng" dirty="0" smtClean="0"/>
              <a:t>Comentários sobre diferenças do Custo Total entre as folhas de Jan/18 x Dez/17</a:t>
            </a:r>
            <a:r>
              <a:rPr lang="pt-BR" sz="1400" dirty="0" smtClean="0"/>
              <a:t>: </a:t>
            </a:r>
            <a:endParaRPr lang="pt-BR" sz="1400" dirty="0" smtClean="0"/>
          </a:p>
          <a:p>
            <a:r>
              <a:rPr lang="pt-BR" sz="1400" u="sng" dirty="0" smtClean="0"/>
              <a:t>CLT</a:t>
            </a:r>
            <a:r>
              <a:rPr lang="pt-BR" sz="1400" dirty="0" smtClean="0"/>
              <a:t>: Redução por diferença de férias </a:t>
            </a:r>
          </a:p>
          <a:p>
            <a:r>
              <a:rPr lang="pt-BR" sz="1400" u="sng" dirty="0" err="1" smtClean="0"/>
              <a:t>RPAs</a:t>
            </a:r>
            <a:r>
              <a:rPr lang="pt-BR" sz="1400" dirty="0" smtClean="0"/>
              <a:t>: Acréscimo de 5% no custo total, devido à contratações para substituição dos que pediram demissão, licenças médicas e férias.</a:t>
            </a:r>
            <a:endParaRPr lang="pt-BR" sz="1400" dirty="0" smtClean="0"/>
          </a:p>
        </p:txBody>
      </p:sp>
    </p:spTree>
    <p:extLst>
      <p:ext uri="{BB962C8B-B14F-4D97-AF65-F5344CB8AC3E}">
        <p14:creationId xmlns:p14="http://schemas.microsoft.com/office/powerpoint/2010/main" val="29696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594732"/>
            <a:ext cx="10925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b="1" dirty="0">
                <a:solidFill>
                  <a:srgbClr val="0070C0"/>
                </a:solidFill>
              </a:rPr>
              <a:t>% </a:t>
            </a:r>
            <a:r>
              <a:rPr lang="pt-BR" sz="4100" b="1" dirty="0" smtClean="0">
                <a:solidFill>
                  <a:srgbClr val="0070C0"/>
                </a:solidFill>
              </a:rPr>
              <a:t>Movimentações Mensais</a:t>
            </a:r>
            <a:endParaRPr lang="pt-BR" sz="41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99" y="3020788"/>
            <a:ext cx="7405600" cy="233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074" y="1687873"/>
            <a:ext cx="4743450" cy="117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1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Indicadores – UPAE Arcoverde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19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05720" y="484969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4" y="1683156"/>
            <a:ext cx="11481661" cy="2684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08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594732"/>
            <a:ext cx="10925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b="1" dirty="0">
                <a:solidFill>
                  <a:srgbClr val="0070C0"/>
                </a:solidFill>
              </a:rPr>
              <a:t>% Permanência Período de Experiência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87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57" y="2689484"/>
            <a:ext cx="7570141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1" y="1520849"/>
            <a:ext cx="4356930" cy="86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27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Indicadores – UPAE Arruda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990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210</Words>
  <Application>Microsoft Office PowerPoint</Application>
  <PresentationFormat>Personalizar</PresentationFormat>
  <Paragraphs>34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Ana America</cp:lastModifiedBy>
  <cp:revision>134</cp:revision>
  <dcterms:created xsi:type="dcterms:W3CDTF">2017-06-28T23:09:23Z</dcterms:created>
  <dcterms:modified xsi:type="dcterms:W3CDTF">2018-02-28T17:33:40Z</dcterms:modified>
</cp:coreProperties>
</file>