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310" r:id="rId4"/>
    <p:sldId id="316" r:id="rId5"/>
    <p:sldId id="308" r:id="rId6"/>
    <p:sldId id="306" r:id="rId7"/>
    <p:sldId id="317" r:id="rId8"/>
    <p:sldId id="313" r:id="rId9"/>
    <p:sldId id="311" r:id="rId10"/>
    <p:sldId id="315" r:id="rId11"/>
    <p:sldId id="307" r:id="rId12"/>
    <p:sldId id="314" r:id="rId13"/>
    <p:sldId id="257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 autoAdjust="0"/>
    <p:restoredTop sz="94660"/>
  </p:normalViewPr>
  <p:slideViewPr>
    <p:cSldViewPr snapToGrid="0">
      <p:cViewPr>
        <p:scale>
          <a:sx n="66" d="100"/>
          <a:sy n="66" d="100"/>
        </p:scale>
        <p:origin x="-630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.vilaca.HMR\Documents\grafico%20faturament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.vilaca.HMR\AppData\Local\Temp\C&#243;pia%20de%20T&#237;tulos%20Pagos%20Vencidos%20-%20Janeiro%20a%20Dezembro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.vilaca.HMR\Downloads\Valor%20dos%20T&#237;tulos%20pagos%20em%20atraso%20-%20Jan%20a%20Dez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Plan2!$C$23</c:f>
              <c:strCache>
                <c:ptCount val="1"/>
                <c:pt idx="0">
                  <c:v>Altas</c:v>
                </c:pt>
              </c:strCache>
            </c:strRef>
          </c:tx>
          <c:marker>
            <c:symbol val="none"/>
          </c:marker>
          <c:cat>
            <c:strRef>
              <c:f>Plan2!$D$22:$O$22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Plan2!$D$23:$O$23</c:f>
              <c:numCache>
                <c:formatCode>General</c:formatCode>
                <c:ptCount val="12"/>
                <c:pt idx="0">
                  <c:v>373</c:v>
                </c:pt>
                <c:pt idx="1">
                  <c:v>450</c:v>
                </c:pt>
                <c:pt idx="2">
                  <c:v>521</c:v>
                </c:pt>
                <c:pt idx="3">
                  <c:v>559</c:v>
                </c:pt>
                <c:pt idx="4">
                  <c:v>524</c:v>
                </c:pt>
                <c:pt idx="5">
                  <c:v>534</c:v>
                </c:pt>
                <c:pt idx="6">
                  <c:v>539</c:v>
                </c:pt>
                <c:pt idx="7">
                  <c:v>566</c:v>
                </c:pt>
                <c:pt idx="8">
                  <c:v>501</c:v>
                </c:pt>
                <c:pt idx="9">
                  <c:v>539</c:v>
                </c:pt>
                <c:pt idx="10">
                  <c:v>521</c:v>
                </c:pt>
                <c:pt idx="11">
                  <c:v>496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Plan2!$C$24</c:f>
              <c:strCache>
                <c:ptCount val="1"/>
                <c:pt idx="0">
                  <c:v>Apresentação</c:v>
                </c:pt>
              </c:strCache>
            </c:strRef>
          </c:tx>
          <c:marker>
            <c:symbol val="none"/>
          </c:marker>
          <c:cat>
            <c:strRef>
              <c:f>Plan2!$D$22:$O$22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Plan2!$D$24:$O$24</c:f>
              <c:numCache>
                <c:formatCode>General</c:formatCode>
                <c:ptCount val="12"/>
                <c:pt idx="0">
                  <c:v>395</c:v>
                </c:pt>
                <c:pt idx="1">
                  <c:v>455</c:v>
                </c:pt>
                <c:pt idx="2">
                  <c:v>540</c:v>
                </c:pt>
                <c:pt idx="3">
                  <c:v>570</c:v>
                </c:pt>
                <c:pt idx="4">
                  <c:v>548</c:v>
                </c:pt>
                <c:pt idx="5">
                  <c:v>536</c:v>
                </c:pt>
                <c:pt idx="6">
                  <c:v>556</c:v>
                </c:pt>
                <c:pt idx="7">
                  <c:v>584</c:v>
                </c:pt>
                <c:pt idx="8">
                  <c:v>515</c:v>
                </c:pt>
                <c:pt idx="9">
                  <c:v>401</c:v>
                </c:pt>
                <c:pt idx="10">
                  <c:v>454</c:v>
                </c:pt>
                <c:pt idx="11">
                  <c:v>453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778880"/>
        <c:axId val="180780416"/>
      </c:lineChart>
      <c:catAx>
        <c:axId val="180778880"/>
        <c:scaling>
          <c:orientation val="minMax"/>
        </c:scaling>
        <c:delete val="0"/>
        <c:axPos val="b"/>
        <c:majorTickMark val="out"/>
        <c:minorTickMark val="none"/>
        <c:tickLblPos val="nextTo"/>
        <c:crossAx val="180780416"/>
        <c:crosses val="autoZero"/>
        <c:auto val="1"/>
        <c:lblAlgn val="ctr"/>
        <c:lblOffset val="100"/>
        <c:noMultiLvlLbl val="0"/>
      </c:catAx>
      <c:valAx>
        <c:axId val="180780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07788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Encargos</a:t>
            </a:r>
            <a:r>
              <a:rPr lang="en-US" baseline="0"/>
              <a:t>      </a:t>
            </a:r>
          </a:p>
          <a:p>
            <a:pPr>
              <a:defRPr/>
            </a:pPr>
            <a:r>
              <a:rPr lang="en-US" baseline="0"/>
              <a:t>Financeiros</a:t>
            </a:r>
            <a:endParaRPr lang="en-US"/>
          </a:p>
        </c:rich>
      </c:tx>
      <c:layout>
        <c:manualLayout>
          <c:xMode val="edge"/>
          <c:yMode val="edge"/>
          <c:x val="0.39315266841644797"/>
          <c:y val="2.7777777777777776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Plan2!$B$6</c:f>
              <c:strCache>
                <c:ptCount val="1"/>
                <c:pt idx="0">
                  <c:v>Juros</c:v>
                </c:pt>
              </c:strCache>
            </c:strRef>
          </c:tx>
          <c:marker>
            <c:symbol val="none"/>
          </c:marker>
          <c:cat>
            <c:numRef>
              <c:f>Plan2!$C$5:$N$5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Plan2!$C$6:$N$6</c:f>
              <c:numCache>
                <c:formatCode>_-* #,##0_-;\-* #,##0_-;_-* "-"??_-;_-@_-</c:formatCode>
                <c:ptCount val="12"/>
                <c:pt idx="0">
                  <c:v>4744.4399999999996</c:v>
                </c:pt>
                <c:pt idx="1">
                  <c:v>738.5300000000002</c:v>
                </c:pt>
                <c:pt idx="2">
                  <c:v>363.05000000000007</c:v>
                </c:pt>
                <c:pt idx="3">
                  <c:v>317.0400000000003</c:v>
                </c:pt>
                <c:pt idx="4">
                  <c:v>300.50999999999976</c:v>
                </c:pt>
                <c:pt idx="5">
                  <c:v>890.65999999999963</c:v>
                </c:pt>
                <c:pt idx="6">
                  <c:v>3463.01</c:v>
                </c:pt>
                <c:pt idx="7">
                  <c:v>1789.8300000000002</c:v>
                </c:pt>
                <c:pt idx="8">
                  <c:v>979.87000000000023</c:v>
                </c:pt>
                <c:pt idx="9">
                  <c:v>1603.309999999999</c:v>
                </c:pt>
                <c:pt idx="10">
                  <c:v>1655.5600000000022</c:v>
                </c:pt>
                <c:pt idx="11">
                  <c:v>2916.9300000000017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450624"/>
        <c:axId val="181452160"/>
      </c:lineChart>
      <c:catAx>
        <c:axId val="18145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1452160"/>
        <c:crosses val="autoZero"/>
        <c:auto val="1"/>
        <c:lblAlgn val="ctr"/>
        <c:lblOffset val="100"/>
        <c:noMultiLvlLbl val="0"/>
      </c:catAx>
      <c:valAx>
        <c:axId val="1814521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Valores</a:t>
                </a:r>
              </a:p>
            </c:rich>
          </c:tx>
          <c:layout/>
          <c:overlay val="0"/>
        </c:title>
        <c:numFmt formatCode="_-* #,##0_-;\-* #,##0_-;_-* &quot;-&quot;??_-;_-@_-" sourceLinked="1"/>
        <c:majorTickMark val="none"/>
        <c:minorTickMark val="none"/>
        <c:tickLblPos val="nextTo"/>
        <c:crossAx val="181450624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Encargos</a:t>
            </a:r>
            <a:r>
              <a:rPr lang="pt-BR" baseline="0"/>
              <a:t> Financeiros</a:t>
            </a:r>
            <a:endParaRPr lang="pt-BR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'Final (2)'!$C$4:$IV$4</c:f>
              <c:numCache>
                <c:formatCode>_(* #,##0.00_);_(* \(#,##0.00\);_(* "-"??_);_(@_)</c:formatCode>
                <c:ptCount val="12"/>
                <c:pt idx="0">
                  <c:v>21.560000000000002</c:v>
                </c:pt>
                <c:pt idx="1">
                  <c:v>2.8000000000000114</c:v>
                </c:pt>
                <c:pt idx="2">
                  <c:v>3.6200000000000045</c:v>
                </c:pt>
                <c:pt idx="3">
                  <c:v>194.91999999999962</c:v>
                </c:pt>
                <c:pt idx="4">
                  <c:v>0</c:v>
                </c:pt>
                <c:pt idx="5">
                  <c:v>416.03000000000014</c:v>
                </c:pt>
                <c:pt idx="6">
                  <c:v>5.6899999999999977</c:v>
                </c:pt>
                <c:pt idx="7">
                  <c:v>12.3900000000001</c:v>
                </c:pt>
                <c:pt idx="8">
                  <c:v>0</c:v>
                </c:pt>
                <c:pt idx="9">
                  <c:v>0</c:v>
                </c:pt>
                <c:pt idx="10" formatCode="General">
                  <c:v>37.200000000000045</c:v>
                </c:pt>
                <c:pt idx="11" formatCode="General">
                  <c:v>166.00999999999945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637504"/>
        <c:axId val="181639040"/>
      </c:lineChart>
      <c:catAx>
        <c:axId val="181637504"/>
        <c:scaling>
          <c:orientation val="minMax"/>
        </c:scaling>
        <c:delete val="0"/>
        <c:axPos val="b"/>
        <c:majorTickMark val="none"/>
        <c:minorTickMark val="none"/>
        <c:tickLblPos val="nextTo"/>
        <c:crossAx val="181639040"/>
        <c:crosses val="autoZero"/>
        <c:auto val="1"/>
        <c:lblAlgn val="ctr"/>
        <c:lblOffset val="100"/>
        <c:noMultiLvlLbl val="0"/>
      </c:catAx>
      <c:valAx>
        <c:axId val="181639040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none"/>
        <c:minorTickMark val="none"/>
        <c:tickLblPos val="nextTo"/>
        <c:crossAx val="1816375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29/01/2018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49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29/01/2018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82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29/01/2018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4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29/01/2018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39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29/01/2018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3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29/01/2018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8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29/01/2018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86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29/01/2018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16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29/01/2018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1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29/01/2018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29/01/2018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69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239C-21C2-4F19-9AA0-26B5BE984ACF}" type="datetimeFigureOut">
              <a:rPr lang="pt-BR" smtClean="0"/>
              <a:t>29/01/2018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4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png"/><Relationship Id="rId11" Type="http://schemas.openxmlformats.org/officeDocument/2006/relationships/chart" Target="../charts/chart3.xml"/><Relationship Id="rId5" Type="http://schemas.openxmlformats.org/officeDocument/2006/relationships/image" Target="../media/image10.png"/><Relationship Id="rId10" Type="http://schemas.openxmlformats.org/officeDocument/2006/relationships/image" Target="../media/image18.emf"/><Relationship Id="rId4" Type="http://schemas.openxmlformats.org/officeDocument/2006/relationships/image" Target="../media/image9.png"/><Relationship Id="rId9" Type="http://schemas.openxmlformats.org/officeDocument/2006/relationships/oleObject" Target="../embeddings/Planilha_do_Microsoft_Excel_97-20032.xls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9.emf"/><Relationship Id="rId4" Type="http://schemas.openxmlformats.org/officeDocument/2006/relationships/image" Target="../media/image9.png"/><Relationship Id="rId9" Type="http://schemas.openxmlformats.org/officeDocument/2006/relationships/package" Target="../embeddings/Planilha_do_Microsoft_Excel5.xlsx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20.emf"/><Relationship Id="rId4" Type="http://schemas.openxmlformats.org/officeDocument/2006/relationships/image" Target="../media/image9.png"/><Relationship Id="rId9" Type="http://schemas.openxmlformats.org/officeDocument/2006/relationships/package" Target="../embeddings/Planilha_do_Microsoft_Excel6.xlsx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7.emf"/><Relationship Id="rId4" Type="http://schemas.openxmlformats.org/officeDocument/2006/relationships/image" Target="../media/image9.png"/><Relationship Id="rId9" Type="http://schemas.openxmlformats.org/officeDocument/2006/relationships/package" Target="../embeddings/Planilha_do_Microsoft_Excel1.xlsx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emf"/><Relationship Id="rId4" Type="http://schemas.openxmlformats.org/officeDocument/2006/relationships/image" Target="../media/image9.png"/><Relationship Id="rId9" Type="http://schemas.openxmlformats.org/officeDocument/2006/relationships/package" Target="../embeddings/Planilha_do_Microsoft_Excel2.xlsx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emf"/><Relationship Id="rId4" Type="http://schemas.openxmlformats.org/officeDocument/2006/relationships/image" Target="../media/image9.png"/><Relationship Id="rId9" Type="http://schemas.openxmlformats.org/officeDocument/2006/relationships/package" Target="../embeddings/Planilha_do_Microsoft_Excel3.xlsx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6.emf"/><Relationship Id="rId4" Type="http://schemas.openxmlformats.org/officeDocument/2006/relationships/image" Target="../media/image9.png"/><Relationship Id="rId9" Type="http://schemas.openxmlformats.org/officeDocument/2006/relationships/package" Target="../embeddings/Planilha_do_Microsoft_Excel4.xlsx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png"/><Relationship Id="rId11" Type="http://schemas.openxmlformats.org/officeDocument/2006/relationships/chart" Target="../charts/chart2.xml"/><Relationship Id="rId5" Type="http://schemas.openxmlformats.org/officeDocument/2006/relationships/image" Target="../media/image10.png"/><Relationship Id="rId10" Type="http://schemas.openxmlformats.org/officeDocument/2006/relationships/image" Target="../media/image17.emf"/><Relationship Id="rId4" Type="http://schemas.openxmlformats.org/officeDocument/2006/relationships/image" Target="../media/image9.png"/><Relationship Id="rId9" Type="http://schemas.openxmlformats.org/officeDocument/2006/relationships/oleObject" Target="../embeddings/Planilha_do_Microsoft_Excel_97-2003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759594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156" y="2842591"/>
            <a:ext cx="7820462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-542559" y="3315471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45440" y="5036665"/>
            <a:ext cx="8870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</a:rPr>
              <a:t>Apresentação Mensal Financeiro </a:t>
            </a:r>
            <a:endParaRPr lang="pt-BR" sz="48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599" y="3920065"/>
            <a:ext cx="2068191" cy="1947597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8107681" y="5929355"/>
            <a:ext cx="3674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solidFill>
                  <a:schemeClr val="bg1"/>
                </a:solidFill>
              </a:rPr>
              <a:t>Dezembro de 2017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2" y="332316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947" y="455371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0070C0"/>
                </a:solidFill>
              </a:rPr>
              <a:t>Encargos Financeiros</a:t>
            </a:r>
            <a:endParaRPr lang="pt-BR" sz="48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1921119" y="3136033"/>
            <a:ext cx="5024393" cy="105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301945" y="1424867"/>
            <a:ext cx="1849119" cy="383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UPAE Arruda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902857" y="3241734"/>
            <a:ext cx="4024147" cy="187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207264"/>
              </p:ext>
            </p:extLst>
          </p:nvPr>
        </p:nvGraphicFramePr>
        <p:xfrm>
          <a:off x="301947" y="1616673"/>
          <a:ext cx="10716437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Planilha" r:id="rId9" imgW="10277549" imgH="1343222" progId="Excel.Sheet.8">
                  <p:embed/>
                </p:oleObj>
              </mc:Choice>
              <mc:Fallback>
                <p:oleObj name="Planilha" r:id="rId9" imgW="10277549" imgH="134322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1947" y="1616673"/>
                        <a:ext cx="10716437" cy="134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4107936"/>
              </p:ext>
            </p:extLst>
          </p:nvPr>
        </p:nvGraphicFramePr>
        <p:xfrm>
          <a:off x="342930" y="293854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350909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1" y="332316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947" y="332316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0070C0"/>
                </a:solidFill>
              </a:rPr>
              <a:t>Tarifas Bancárias</a:t>
            </a:r>
            <a:endParaRPr lang="pt-BR" sz="48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6095998" y="1492343"/>
            <a:ext cx="573463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Notas:</a:t>
            </a:r>
          </a:p>
          <a:p>
            <a:endParaRPr lang="pt-BR" dirty="0"/>
          </a:p>
          <a:p>
            <a:pPr marL="342900" indent="-342900" algn="just">
              <a:buAutoNum type="arabicPeriod"/>
            </a:pPr>
            <a:r>
              <a:rPr lang="pt-BR" dirty="0" smtClean="0"/>
              <a:t>Para o HMR não está sendo cobrado a tarifa C/C SISPAG, economia gerada de R$ 4.176,00 decorrente de 1.392 transações de salário  realizadas no mês, sendo estimado uma economia  anual  de R$ 27.000,00.</a:t>
            </a:r>
          </a:p>
          <a:p>
            <a:pPr marL="342900" indent="-342900" algn="just">
              <a:buAutoNum type="arabicPeriod"/>
            </a:pPr>
            <a:endParaRPr lang="pt-BR" dirty="0"/>
          </a:p>
          <a:p>
            <a:pPr marL="342900" indent="-342900" algn="just">
              <a:buAutoNum type="arabicPeriod"/>
            </a:pPr>
            <a:r>
              <a:rPr lang="pt-BR" dirty="0" smtClean="0"/>
              <a:t>Exceções no recebimento de salários pelo </a:t>
            </a:r>
            <a:r>
              <a:rPr lang="pt-BR" dirty="0" err="1" smtClean="0"/>
              <a:t>Itau</a:t>
            </a:r>
            <a:r>
              <a:rPr lang="pt-BR" dirty="0" smtClean="0"/>
              <a:t>:</a:t>
            </a:r>
          </a:p>
          <a:p>
            <a:pPr algn="just"/>
            <a:r>
              <a:rPr lang="pt-BR" dirty="0" smtClean="0"/>
              <a:t>HMR – 02 Colaboradores</a:t>
            </a:r>
          </a:p>
          <a:p>
            <a:pPr algn="just"/>
            <a:r>
              <a:rPr lang="pt-BR" dirty="0" smtClean="0"/>
              <a:t>Arruda – 01 Colaborador.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  <p:graphicFrame>
        <p:nvGraphicFramePr>
          <p:cNvPr id="16" name="Obje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977352"/>
              </p:ext>
            </p:extLst>
          </p:nvPr>
        </p:nvGraphicFramePr>
        <p:xfrm>
          <a:off x="245149" y="989143"/>
          <a:ext cx="5657850" cy="455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Planilha" r:id="rId9" imgW="5657752" imgH="4553081" progId="Excel.Sheet.12">
                  <p:embed/>
                </p:oleObj>
              </mc:Choice>
              <mc:Fallback>
                <p:oleObj name="Planilha" r:id="rId9" imgW="5657752" imgH="455308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5149" y="989143"/>
                        <a:ext cx="5657850" cy="455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1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1" y="332316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947" y="455371"/>
            <a:ext cx="8344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0070C0"/>
                </a:solidFill>
              </a:rPr>
              <a:t>Atendimento a Provisão Mensal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368041"/>
              </p:ext>
            </p:extLst>
          </p:nvPr>
        </p:nvGraphicFramePr>
        <p:xfrm>
          <a:off x="301947" y="1286368"/>
          <a:ext cx="8111786" cy="2951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Planilha" r:id="rId9" imgW="5695946" imgH="1628683" progId="Excel.Sheet.12">
                  <p:embed/>
                </p:oleObj>
              </mc:Choice>
              <mc:Fallback>
                <p:oleObj name="Planilha" r:id="rId9" imgW="5695946" imgH="162868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1947" y="1286368"/>
                        <a:ext cx="8111786" cy="2951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535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989916"/>
            <a:ext cx="12496800" cy="83312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393456" y="-1129085"/>
            <a:ext cx="13023606" cy="8896350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6076950" y="5772150"/>
            <a:ext cx="72390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20943" y="3175684"/>
            <a:ext cx="55560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Obrigada</a:t>
            </a:r>
          </a:p>
          <a:p>
            <a:endParaRPr lang="pt-BR" sz="3600" b="1" dirty="0">
              <a:solidFill>
                <a:schemeClr val="bg1"/>
              </a:solidFill>
            </a:endParaRPr>
          </a:p>
          <a:p>
            <a:r>
              <a:rPr lang="pt-BR" sz="3600" b="1" dirty="0" smtClean="0">
                <a:solidFill>
                  <a:schemeClr val="bg1"/>
                </a:solidFill>
              </a:rPr>
              <a:t>Ana  Vilaça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135227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6126706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906715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135227"/>
            <a:ext cx="834985" cy="43575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20" y="2345291"/>
            <a:ext cx="2068191" cy="194759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111" y="2743200"/>
            <a:ext cx="930492" cy="129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542559" y="3315471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820" y="4606718"/>
            <a:ext cx="2183424" cy="163756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2148098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Faturamento - HMR</a:t>
            </a:r>
          </a:p>
        </p:txBody>
      </p:sp>
    </p:spTree>
    <p:extLst>
      <p:ext uri="{BB962C8B-B14F-4D97-AF65-F5344CB8AC3E}">
        <p14:creationId xmlns:p14="http://schemas.microsoft.com/office/powerpoint/2010/main" val="177472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52147" y="634777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4800" y="518967"/>
            <a:ext cx="82874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</a:rPr>
              <a:t>Número de Altas x Contas Apresentadas</a:t>
            </a:r>
          </a:p>
          <a:p>
            <a:pPr lvl="0" algn="just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just"/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Números 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de Contas Apresentadas x Número de Contas Aprovadas </a:t>
            </a:r>
            <a:endParaRPr lang="pt-BR" sz="2800" b="1" dirty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  <a:p>
            <a:endParaRPr lang="pt-BR" sz="2800" b="1" dirty="0" smtClean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04800" y="4706313"/>
            <a:ext cx="11525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Nota: A apresentação da aprovação de contas é realizado ao final do mês subsequente a apresentação.  Desta forma, calculamos o valor da aprovação até Novembro de 2017.</a:t>
            </a:r>
            <a:endParaRPr lang="pt-BR" dirty="0"/>
          </a:p>
        </p:txBody>
      </p:sp>
      <p:graphicFrame>
        <p:nvGraphicFramePr>
          <p:cNvPr id="16" name="Obje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531697"/>
              </p:ext>
            </p:extLst>
          </p:nvPr>
        </p:nvGraphicFramePr>
        <p:xfrm>
          <a:off x="333083" y="2530252"/>
          <a:ext cx="10784860" cy="1780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Planilha" r:id="rId9" imgW="10391712" imgH="1533670" progId="Excel.Sheet.12">
                  <p:embed/>
                </p:oleObj>
              </mc:Choice>
              <mc:Fallback>
                <p:oleObj name="Planilha" r:id="rId9" imgW="10391712" imgH="15336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3083" y="2530252"/>
                        <a:ext cx="10784860" cy="1780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938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52147" y="634777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4800" y="518967"/>
            <a:ext cx="82874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</a:rPr>
              <a:t>Número de Altas x Contas Apresentadas</a:t>
            </a:r>
          </a:p>
          <a:p>
            <a:pPr lvl="0" algn="just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just"/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Números 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de Contas Apresentadas x Número de Contas Aprovadas </a:t>
            </a:r>
            <a:endParaRPr lang="pt-BR" sz="2800" b="1" dirty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  <a:p>
            <a:endParaRPr lang="pt-BR" sz="2800" b="1" dirty="0" smtClean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5530248"/>
              </p:ext>
            </p:extLst>
          </p:nvPr>
        </p:nvGraphicFramePr>
        <p:xfrm>
          <a:off x="515257" y="228962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67603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542559" y="3315471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820" y="4758123"/>
            <a:ext cx="2183424" cy="163756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2148098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Financeiro</a:t>
            </a:r>
          </a:p>
        </p:txBody>
      </p:sp>
    </p:spTree>
    <p:extLst>
      <p:ext uri="{BB962C8B-B14F-4D97-AF65-F5344CB8AC3E}">
        <p14:creationId xmlns:p14="http://schemas.microsoft.com/office/powerpoint/2010/main" val="143934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1" y="332316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947" y="337744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0070C0"/>
                </a:solidFill>
              </a:rPr>
              <a:t>Idade do Contas a Pagar</a:t>
            </a:r>
            <a:endParaRPr lang="pt-BR" sz="48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864611" y="1492343"/>
            <a:ext cx="49660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Notas:</a:t>
            </a:r>
          </a:p>
          <a:p>
            <a:endParaRPr lang="pt-BR" dirty="0"/>
          </a:p>
          <a:p>
            <a:pPr marL="342900" indent="-342900">
              <a:buAutoNum type="arabicPeriod"/>
            </a:pPr>
            <a:r>
              <a:rPr lang="pt-BR" dirty="0" smtClean="0"/>
              <a:t>Não houve ingresso de recursos  na unidade Belo Jardim no mês de Dezembro.</a:t>
            </a:r>
          </a:p>
          <a:p>
            <a:pPr marL="342900" indent="-342900">
              <a:buAutoNum type="arabicPeriod"/>
            </a:pPr>
            <a:endParaRPr lang="pt-BR" dirty="0"/>
          </a:p>
          <a:p>
            <a:pPr marL="342900" indent="-342900">
              <a:buAutoNum type="arabicPeriod"/>
            </a:pP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05994" y="4539750"/>
            <a:ext cx="6358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A posição de Contas a Pagar a vencer está representada pelos títulos com vencimento até 31.01.2018  recepcionados pelo Financeiro até 31.12.2017.</a:t>
            </a:r>
            <a:endParaRPr lang="pt-BR" dirty="0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363559"/>
              </p:ext>
            </p:extLst>
          </p:nvPr>
        </p:nvGraphicFramePr>
        <p:xfrm>
          <a:off x="262366" y="972502"/>
          <a:ext cx="5623416" cy="344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Planilha" r:id="rId9" imgW="5400467" imgH="3448234" progId="Excel.Sheet.12">
                  <p:embed/>
                </p:oleObj>
              </mc:Choice>
              <mc:Fallback>
                <p:oleObj name="Planilha" r:id="rId9" imgW="5400467" imgH="344823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2366" y="972502"/>
                        <a:ext cx="5623416" cy="344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60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1" y="332316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947" y="337744"/>
            <a:ext cx="10925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0070C0"/>
                </a:solidFill>
              </a:rPr>
              <a:t>Idade do Contas a Pagar </a:t>
            </a:r>
            <a:endParaRPr lang="pt-BR" sz="4800" b="1" dirty="0">
              <a:solidFill>
                <a:srgbClr val="0070C0"/>
              </a:solidFill>
            </a:endParaRPr>
          </a:p>
          <a:p>
            <a:endParaRPr lang="pt-BR" sz="48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8" name="Obje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420308"/>
              </p:ext>
            </p:extLst>
          </p:nvPr>
        </p:nvGraphicFramePr>
        <p:xfrm>
          <a:off x="301947" y="1344250"/>
          <a:ext cx="6625057" cy="283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Planilha" r:id="rId9" imgW="5324498" imgH="2076424" progId="Excel.Sheet.12">
                  <p:embed/>
                </p:oleObj>
              </mc:Choice>
              <mc:Fallback>
                <p:oleObj name="Planilha" r:id="rId9" imgW="5324498" imgH="20764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1947" y="1344250"/>
                        <a:ext cx="6625057" cy="2835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537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1" y="332316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947" y="455371"/>
            <a:ext cx="8344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0070C0"/>
                </a:solidFill>
              </a:rPr>
              <a:t>Dias Disponibilidade em Caixa</a:t>
            </a:r>
            <a:endParaRPr lang="pt-BR" sz="48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48831"/>
              </p:ext>
            </p:extLst>
          </p:nvPr>
        </p:nvGraphicFramePr>
        <p:xfrm>
          <a:off x="196042" y="1286368"/>
          <a:ext cx="5362930" cy="2382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Planilha" r:id="rId9" imgW="4190849" imgH="1524000" progId="Excel.Sheet.12">
                  <p:embed/>
                </p:oleObj>
              </mc:Choice>
              <mc:Fallback>
                <p:oleObj name="Planilha" r:id="rId9" imgW="4190849" imgH="1524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6042" y="1286368"/>
                        <a:ext cx="5362930" cy="2382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245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1" y="332316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947" y="455371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0070C0"/>
                </a:solidFill>
              </a:rPr>
              <a:t>Encargos Financeiros</a:t>
            </a:r>
            <a:endParaRPr lang="pt-BR" sz="48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1921119" y="3136033"/>
            <a:ext cx="5024393" cy="105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301947" y="1424867"/>
            <a:ext cx="1849119" cy="383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HMR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902857" y="3241734"/>
            <a:ext cx="4024147" cy="187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8" name="Obje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980722"/>
              </p:ext>
            </p:extLst>
          </p:nvPr>
        </p:nvGraphicFramePr>
        <p:xfrm>
          <a:off x="167821" y="1793008"/>
          <a:ext cx="10782300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Planilha" r:id="rId9" imgW="10782466" imgH="1343222" progId="Excel.Sheet.8">
                  <p:embed/>
                </p:oleObj>
              </mc:Choice>
              <mc:Fallback>
                <p:oleObj name="Planilha" r:id="rId9" imgW="10782466" imgH="134322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7821" y="1793008"/>
                        <a:ext cx="10782300" cy="134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9828710"/>
              </p:ext>
            </p:extLst>
          </p:nvPr>
        </p:nvGraphicFramePr>
        <p:xfrm>
          <a:off x="301947" y="3114777"/>
          <a:ext cx="5462954" cy="2357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112137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2709</TotalTime>
  <Words>201</Words>
  <Application>Microsoft Office PowerPoint</Application>
  <PresentationFormat>Personalizar</PresentationFormat>
  <Paragraphs>39</Paragraphs>
  <Slides>13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16" baseType="lpstr">
      <vt:lpstr>Tema do Office</vt:lpstr>
      <vt:lpstr>Planilha</vt:lpstr>
      <vt:lpstr>Planilha do Microsoft Excel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Ana Vilaça</cp:lastModifiedBy>
  <cp:revision>89</cp:revision>
  <dcterms:created xsi:type="dcterms:W3CDTF">2017-06-28T23:09:23Z</dcterms:created>
  <dcterms:modified xsi:type="dcterms:W3CDTF">2018-01-29T18:51:21Z</dcterms:modified>
</cp:coreProperties>
</file>