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08" r:id="rId4"/>
    <p:sldId id="305" r:id="rId5"/>
    <p:sldId id="307" r:id="rId6"/>
    <p:sldId id="257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20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UPAE%20ARRUDA%202017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UPAE%20ARRUDA%202017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UPAE%20ARRUDA%202017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0.0.3\almoxarifado$\JO&#195;O%20BELO\compras%20UPAE%20ARRUDA%202017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'[compras UPAE ARRUDA 2017 (2).xlsx]Plan1'!$A$4:$L$4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UPAE ARRUDA 2017 (2).xlsx]Plan1'!$A$6:$L$6</c:f>
              <c:numCache>
                <c:formatCode>0%</c:formatCode>
                <c:ptCount val="12"/>
                <c:pt idx="0">
                  <c:v>0.88</c:v>
                </c:pt>
                <c:pt idx="1">
                  <c:v>0.90909090909090906</c:v>
                </c:pt>
                <c:pt idx="2">
                  <c:v>0.92307692307692313</c:v>
                </c:pt>
                <c:pt idx="3">
                  <c:v>0.79166666666666663</c:v>
                </c:pt>
                <c:pt idx="4">
                  <c:v>0.84210526315789469</c:v>
                </c:pt>
                <c:pt idx="5">
                  <c:v>1</c:v>
                </c:pt>
                <c:pt idx="6">
                  <c:v>0.6785714285714286</c:v>
                </c:pt>
                <c:pt idx="7">
                  <c:v>0.7931034482758621</c:v>
                </c:pt>
                <c:pt idx="8">
                  <c:v>0.95454545454545459</c:v>
                </c:pt>
                <c:pt idx="9">
                  <c:v>0.96</c:v>
                </c:pt>
                <c:pt idx="10">
                  <c:v>0.84615384615384615</c:v>
                </c:pt>
                <c:pt idx="11">
                  <c:v>0.9285714285714286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4233856"/>
        <c:axId val="25276416"/>
      </c:lineChart>
      <c:dateAx>
        <c:axId val="2423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/>
                  <a:t>ATENDIMENTO DAS </a:t>
                </a:r>
                <a:r>
                  <a:rPr lang="pt-BR" dirty="0" smtClean="0"/>
                  <a:t>SOLICITAÇÕES - 2017</a:t>
                </a:r>
                <a:endParaRPr lang="pt-BR" dirty="0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5276416"/>
        <c:crosses val="autoZero"/>
        <c:auto val="1"/>
        <c:lblOffset val="100"/>
        <c:baseTimeUnit val="months"/>
      </c:dateAx>
      <c:valAx>
        <c:axId val="252764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4233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multiLvlStrRef>
              <c:f>'[compras UPAE ARRUDA 2017 (2).xlsx]Plan2'!$A$1:$L$2</c:f>
              <c:multiLvlStrCache>
                <c:ptCount val="12"/>
                <c:lvl>
                  <c:pt idx="0">
                    <c:v>jan/17</c:v>
                  </c:pt>
                  <c:pt idx="1">
                    <c:v>fev/17</c:v>
                  </c:pt>
                  <c:pt idx="2">
                    <c:v>mar/17</c:v>
                  </c:pt>
                  <c:pt idx="3">
                    <c:v>abr/17</c:v>
                  </c:pt>
                  <c:pt idx="4">
                    <c:v>mai/17</c:v>
                  </c:pt>
                  <c:pt idx="5">
                    <c:v>jun/17</c:v>
                  </c:pt>
                  <c:pt idx="6">
                    <c:v>jul/17</c:v>
                  </c:pt>
                  <c:pt idx="7">
                    <c:v>ago/17</c:v>
                  </c:pt>
                  <c:pt idx="8">
                    <c:v>set/17</c:v>
                  </c:pt>
                  <c:pt idx="9">
                    <c:v>out/17</c:v>
                  </c:pt>
                  <c:pt idx="10">
                    <c:v>nov/17</c:v>
                  </c:pt>
                  <c:pt idx="11">
                    <c:v>dez/17</c:v>
                  </c:pt>
                </c:lvl>
                <c:lvl>
                  <c:pt idx="0">
                    <c:v>Almoxarifado geral</c:v>
                  </c:pt>
                </c:lvl>
              </c:multiLvlStrCache>
            </c:multiLvlStrRef>
          </c:cat>
          <c:val>
            <c:numRef>
              <c:f>'[compras UPAE ARRUDA 2017 (2).xlsx]Plan2'!$A$3:$L$3</c:f>
              <c:numCache>
                <c:formatCode>General</c:formatCode>
                <c:ptCount val="12"/>
                <c:pt idx="0" formatCode="#,##0.0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 formatCode="#,##0.00">
                  <c:v>3736.74</c:v>
                </c:pt>
                <c:pt idx="6" formatCode="#,##0.00">
                  <c:v>2737.23</c:v>
                </c:pt>
                <c:pt idx="7" formatCode="#,##0.00">
                  <c:v>4658.88</c:v>
                </c:pt>
                <c:pt idx="8" formatCode="#,##0.00">
                  <c:v>3993.8</c:v>
                </c:pt>
                <c:pt idx="9" formatCode="#,##0.00">
                  <c:v>7058.17</c:v>
                </c:pt>
                <c:pt idx="10" formatCode="#,##0.00">
                  <c:v>4496.59</c:v>
                </c:pt>
                <c:pt idx="11" formatCode="#,##0.00">
                  <c:v>11881.81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61066624"/>
        <c:axId val="61131008"/>
      </c:lineChart>
      <c:catAx>
        <c:axId val="610666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PICOS</a:t>
                </a:r>
                <a:r>
                  <a:rPr lang="pt-BR" baseline="0" dirty="0" smtClean="0"/>
                  <a:t> DE CONSUMO - 2017</a:t>
                </a:r>
                <a:endParaRPr lang="pt-BR" dirty="0"/>
              </a:p>
            </c:rich>
          </c:tx>
          <c:layout/>
          <c:overlay val="0"/>
        </c:title>
        <c:majorTickMark val="none"/>
        <c:minorTickMark val="none"/>
        <c:tickLblPos val="nextTo"/>
        <c:crossAx val="61131008"/>
        <c:crosses val="autoZero"/>
        <c:auto val="1"/>
        <c:lblAlgn val="ctr"/>
        <c:lblOffset val="100"/>
        <c:noMultiLvlLbl val="0"/>
      </c:catAx>
      <c:valAx>
        <c:axId val="611310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61066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'[compras UPAE ARRUDA 2017 (2).xlsx]Plan2'!$A$51:$L$51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UPAE ARRUDA 2017 (2).xlsx]Plan2'!$A$52:$L$52</c:f>
              <c:numCache>
                <c:formatCode>_-[$R$-416]\ * #,##0.00_-;\-[$R$-416]\ * #,##0.00_-;_-[$R$-416]\ 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25598.560000000001</c:v>
                </c:pt>
                <c:pt idx="6">
                  <c:v>15919.58</c:v>
                </c:pt>
                <c:pt idx="7">
                  <c:v>26078.01</c:v>
                </c:pt>
                <c:pt idx="8">
                  <c:v>21434.92</c:v>
                </c:pt>
                <c:pt idx="9">
                  <c:v>22788.78</c:v>
                </c:pt>
                <c:pt idx="10">
                  <c:v>22788.78</c:v>
                </c:pt>
                <c:pt idx="11">
                  <c:v>29272.75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6244608"/>
        <c:axId val="26246528"/>
      </c:lineChart>
      <c:dateAx>
        <c:axId val="262446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dirty="0" smtClean="0"/>
                  <a:t>PICOS DE CONSUMO FARMÁCIA - 2017</a:t>
                </a:r>
                <a:endParaRPr lang="pt-BR" dirty="0"/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26246528"/>
        <c:crosses val="autoZero"/>
        <c:auto val="1"/>
        <c:lblOffset val="100"/>
        <c:baseTimeUnit val="months"/>
      </c:dateAx>
      <c:valAx>
        <c:axId val="26246528"/>
        <c:scaling>
          <c:orientation val="minMax"/>
        </c:scaling>
        <c:delete val="0"/>
        <c:axPos val="l"/>
        <c:majorGridlines/>
        <c:numFmt formatCode="_-[$R$-416]\ * #,##0.00_-;\-[$R$-416]\ * #,##0.00_-;_-[$R$-416]\ * &quot;-&quot;??_-;_-@_-" sourceLinked="1"/>
        <c:majorTickMark val="out"/>
        <c:minorTickMark val="none"/>
        <c:tickLblPos val="nextTo"/>
        <c:crossAx val="26244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'[compras UPAE ARRUDA 2017 (2).xlsx]Plan2'!$A$25:$L$25</c:f>
              <c:numCache>
                <c:formatCode>mmm\-yy</c:formatCode>
                <c:ptCount val="12"/>
                <c:pt idx="0">
                  <c:v>42736</c:v>
                </c:pt>
                <c:pt idx="1">
                  <c:v>42767</c:v>
                </c:pt>
                <c:pt idx="2">
                  <c:v>42795</c:v>
                </c:pt>
                <c:pt idx="3">
                  <c:v>42826</c:v>
                </c:pt>
                <c:pt idx="4">
                  <c:v>42856</c:v>
                </c:pt>
                <c:pt idx="5">
                  <c:v>42887</c:v>
                </c:pt>
                <c:pt idx="6">
                  <c:v>42917</c:v>
                </c:pt>
                <c:pt idx="7">
                  <c:v>42948</c:v>
                </c:pt>
                <c:pt idx="8">
                  <c:v>42979</c:v>
                </c:pt>
                <c:pt idx="9">
                  <c:v>43009</c:v>
                </c:pt>
                <c:pt idx="10">
                  <c:v>43040</c:v>
                </c:pt>
                <c:pt idx="11">
                  <c:v>43070</c:v>
                </c:pt>
              </c:numCache>
            </c:numRef>
          </c:cat>
          <c:val>
            <c:numRef>
              <c:f>'[compras UPAE ARRUDA 2017 (2).xlsx]Plan2'!$A$26:$L$26</c:f>
              <c:numCache>
                <c:formatCode>_-[$R$-416]\ * #,##0.00_-;\-[$R$-416]\ * #,##0.00_-;_-[$R$-416]\ * "-"??_-;_-@_-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3106.66</c:v>
                </c:pt>
                <c:pt idx="6">
                  <c:v>1739.02</c:v>
                </c:pt>
                <c:pt idx="7">
                  <c:v>1581.75</c:v>
                </c:pt>
                <c:pt idx="8">
                  <c:v>2413.73</c:v>
                </c:pt>
                <c:pt idx="9">
                  <c:v>2718.75</c:v>
                </c:pt>
                <c:pt idx="10">
                  <c:v>4132.5600000000004</c:v>
                </c:pt>
                <c:pt idx="11">
                  <c:v>2777.17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26339584"/>
        <c:axId val="29233536"/>
      </c:lineChart>
      <c:dateAx>
        <c:axId val="26339584"/>
        <c:scaling>
          <c:orientation val="minMax"/>
        </c:scaling>
        <c:delete val="0"/>
        <c:axPos val="b"/>
        <c:title>
          <c:layout/>
          <c:overlay val="0"/>
        </c:title>
        <c:numFmt formatCode="mmm\-yy" sourceLinked="1"/>
        <c:majorTickMark val="none"/>
        <c:minorTickMark val="none"/>
        <c:tickLblPos val="nextTo"/>
        <c:crossAx val="29233536"/>
        <c:crosses val="autoZero"/>
        <c:auto val="1"/>
        <c:lblOffset val="100"/>
        <c:baseTimeUnit val="months"/>
      </c:dateAx>
      <c:valAx>
        <c:axId val="29233536"/>
        <c:scaling>
          <c:orientation val="minMax"/>
        </c:scaling>
        <c:delete val="0"/>
        <c:axPos val="l"/>
        <c:majorGridlines/>
        <c:numFmt formatCode="_-[$R$-416]\ * #,##0.00_-;\-[$R$-416]\ * #,##0.00_-;_-[$R$-416]\ * &quot;-&quot;??_-;_-@_-" sourceLinked="1"/>
        <c:majorTickMark val="out"/>
        <c:minorTickMark val="none"/>
        <c:tickLblPos val="nextTo"/>
        <c:crossAx val="26339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30/01/2018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UPA-E ARRUDA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3" name="Retângulo 32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4" name="Retângulo 3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685192" y="569013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39" name="Imagem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43" name="CaixaDeTexto 42"/>
          <p:cNvSpPr txBox="1"/>
          <p:nvPr/>
        </p:nvSpPr>
        <p:spPr>
          <a:xfrm>
            <a:off x="538481" y="3814576"/>
            <a:ext cx="5609665" cy="830997"/>
          </a:xfrm>
          <a:custGeom>
            <a:avLst/>
            <a:gdLst>
              <a:gd name="connsiteX0" fmla="*/ 0 w 6457949"/>
              <a:gd name="connsiteY0" fmla="*/ 0 h 2616101"/>
              <a:gd name="connsiteX1" fmla="*/ 6457949 w 6457949"/>
              <a:gd name="connsiteY1" fmla="*/ 0 h 2616101"/>
              <a:gd name="connsiteX2" fmla="*/ 6457949 w 6457949"/>
              <a:gd name="connsiteY2" fmla="*/ 2616101 h 2616101"/>
              <a:gd name="connsiteX3" fmla="*/ 0 w 6457949"/>
              <a:gd name="connsiteY3" fmla="*/ 2616101 h 2616101"/>
              <a:gd name="connsiteX4" fmla="*/ 0 w 6457949"/>
              <a:gd name="connsiteY4" fmla="*/ 0 h 2616101"/>
              <a:gd name="connsiteX0" fmla="*/ 0 w 6457949"/>
              <a:gd name="connsiteY0" fmla="*/ 0 h 2616101"/>
              <a:gd name="connsiteX1" fmla="*/ 6457949 w 6457949"/>
              <a:gd name="connsiteY1" fmla="*/ 0 h 2616101"/>
              <a:gd name="connsiteX2" fmla="*/ 6213020 w 6457949"/>
              <a:gd name="connsiteY2" fmla="*/ 1709865 h 2616101"/>
              <a:gd name="connsiteX3" fmla="*/ 0 w 6457949"/>
              <a:gd name="connsiteY3" fmla="*/ 2616101 h 2616101"/>
              <a:gd name="connsiteX4" fmla="*/ 0 w 6457949"/>
              <a:gd name="connsiteY4" fmla="*/ 0 h 2616101"/>
              <a:gd name="connsiteX0" fmla="*/ 8164 w 6466113"/>
              <a:gd name="connsiteY0" fmla="*/ 0 h 2011944"/>
              <a:gd name="connsiteX1" fmla="*/ 6466113 w 6466113"/>
              <a:gd name="connsiteY1" fmla="*/ 0 h 2011944"/>
              <a:gd name="connsiteX2" fmla="*/ 6221184 w 6466113"/>
              <a:gd name="connsiteY2" fmla="*/ 1709865 h 2011944"/>
              <a:gd name="connsiteX3" fmla="*/ 0 w 6466113"/>
              <a:gd name="connsiteY3" fmla="*/ 2011944 h 2011944"/>
              <a:gd name="connsiteX4" fmla="*/ 8164 w 6466113"/>
              <a:gd name="connsiteY4" fmla="*/ 0 h 2011944"/>
              <a:gd name="connsiteX0" fmla="*/ 8164 w 6221184"/>
              <a:gd name="connsiteY0" fmla="*/ 0 h 2011944"/>
              <a:gd name="connsiteX1" fmla="*/ 4506684 w 6221184"/>
              <a:gd name="connsiteY1" fmla="*/ 8164 h 2011944"/>
              <a:gd name="connsiteX2" fmla="*/ 6221184 w 6221184"/>
              <a:gd name="connsiteY2" fmla="*/ 1709865 h 2011944"/>
              <a:gd name="connsiteX3" fmla="*/ 0 w 6221184"/>
              <a:gd name="connsiteY3" fmla="*/ 2011944 h 2011944"/>
              <a:gd name="connsiteX4" fmla="*/ 8164 w 6221184"/>
              <a:gd name="connsiteY4" fmla="*/ 0 h 2011944"/>
              <a:gd name="connsiteX0" fmla="*/ 8164 w 4563834"/>
              <a:gd name="connsiteY0" fmla="*/ 0 h 2011944"/>
              <a:gd name="connsiteX1" fmla="*/ 4506684 w 4563834"/>
              <a:gd name="connsiteY1" fmla="*/ 8164 h 2011944"/>
              <a:gd name="connsiteX2" fmla="*/ 4563834 w 4563834"/>
              <a:gd name="connsiteY2" fmla="*/ 1799672 h 2011944"/>
              <a:gd name="connsiteX3" fmla="*/ 0 w 4563834"/>
              <a:gd name="connsiteY3" fmla="*/ 2011944 h 2011944"/>
              <a:gd name="connsiteX4" fmla="*/ 8164 w 4563834"/>
              <a:gd name="connsiteY4" fmla="*/ 0 h 2011944"/>
              <a:gd name="connsiteX0" fmla="*/ 362 w 4556032"/>
              <a:gd name="connsiteY0" fmla="*/ 0 h 1881316"/>
              <a:gd name="connsiteX1" fmla="*/ 4498882 w 4556032"/>
              <a:gd name="connsiteY1" fmla="*/ 8164 h 1881316"/>
              <a:gd name="connsiteX2" fmla="*/ 4556032 w 4556032"/>
              <a:gd name="connsiteY2" fmla="*/ 1799672 h 1881316"/>
              <a:gd name="connsiteX3" fmla="*/ 8526 w 4556032"/>
              <a:gd name="connsiteY3" fmla="*/ 1881316 h 1881316"/>
              <a:gd name="connsiteX4" fmla="*/ 362 w 4556032"/>
              <a:gd name="connsiteY4" fmla="*/ 0 h 1881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6032" h="1881316">
                <a:moveTo>
                  <a:pt x="362" y="0"/>
                </a:moveTo>
                <a:lnTo>
                  <a:pt x="4498882" y="8164"/>
                </a:lnTo>
                <a:lnTo>
                  <a:pt x="4556032" y="1799672"/>
                </a:lnTo>
                <a:lnTo>
                  <a:pt x="8526" y="1881316"/>
                </a:lnTo>
                <a:cubicBezTo>
                  <a:pt x="11247" y="1210668"/>
                  <a:pt x="-2359" y="670648"/>
                  <a:pt x="362" y="0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endParaRPr lang="pt-BR" sz="2400" dirty="0" smtClean="0">
              <a:solidFill>
                <a:srgbClr val="92D050"/>
              </a:solidFill>
            </a:endParaRPr>
          </a:p>
          <a:p>
            <a:endParaRPr lang="pt-BR" sz="2400" dirty="0">
              <a:solidFill>
                <a:srgbClr val="92D050"/>
              </a:solidFill>
            </a:endParaRPr>
          </a:p>
        </p:txBody>
      </p:sp>
      <p:sp>
        <p:nvSpPr>
          <p:cNvPr id="44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6" name="Retângulo 45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7" name="Retângulo 46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437693"/>
              </p:ext>
            </p:extLst>
          </p:nvPr>
        </p:nvGraphicFramePr>
        <p:xfrm>
          <a:off x="1774092" y="1685925"/>
          <a:ext cx="7879495" cy="3714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Geral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481818" y="2420712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032726"/>
              </p:ext>
            </p:extLst>
          </p:nvPr>
        </p:nvGraphicFramePr>
        <p:xfrm>
          <a:off x="1389917" y="1648435"/>
          <a:ext cx="8896350" cy="3686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726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Farmácia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7" name="Grá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791262"/>
              </p:ext>
            </p:extLst>
          </p:nvPr>
        </p:nvGraphicFramePr>
        <p:xfrm>
          <a:off x="1445845" y="1398680"/>
          <a:ext cx="8731617" cy="432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Almoxarifado de Limpeza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559507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534999"/>
              </p:ext>
            </p:extLst>
          </p:nvPr>
        </p:nvGraphicFramePr>
        <p:xfrm>
          <a:off x="1032852" y="1760904"/>
          <a:ext cx="9391650" cy="3695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4365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32</Words>
  <Application>Microsoft Office PowerPoint</Application>
  <PresentationFormat>Personalizar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Adriana Coutinho</cp:lastModifiedBy>
  <cp:revision>77</cp:revision>
  <dcterms:created xsi:type="dcterms:W3CDTF">2017-06-28T23:09:23Z</dcterms:created>
  <dcterms:modified xsi:type="dcterms:W3CDTF">2018-01-30T15:39:02Z</dcterms:modified>
</cp:coreProperties>
</file>