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04" r:id="rId2"/>
    <p:sldId id="265" r:id="rId3"/>
    <p:sldId id="307" r:id="rId4"/>
    <p:sldId id="305" r:id="rId5"/>
    <p:sldId id="306" r:id="rId6"/>
    <p:sldId id="257" r:id="rId7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2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%20HMR%202017-%20AT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%20HMR%202017-%20ATU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%20HMR%202017-%20ATU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%20HMR%202017-%20AT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'[compras  HMR 2017- ATUAL.xlsx]Plan2'!$A$6:$L$6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 HMR 2017- ATUAL.xlsx]Plan2'!$A$8:$L$8</c:f>
              <c:numCache>
                <c:formatCode>0%</c:formatCode>
                <c:ptCount val="12"/>
                <c:pt idx="0">
                  <c:v>0.76712328767123283</c:v>
                </c:pt>
                <c:pt idx="1">
                  <c:v>0.9042553191489362</c:v>
                </c:pt>
                <c:pt idx="2">
                  <c:v>0.86792452830188682</c:v>
                </c:pt>
                <c:pt idx="3">
                  <c:v>0.92708333333333337</c:v>
                </c:pt>
                <c:pt idx="4">
                  <c:v>0.9196428571428571</c:v>
                </c:pt>
                <c:pt idx="5">
                  <c:v>0.83783783783783783</c:v>
                </c:pt>
                <c:pt idx="6">
                  <c:v>0.90434782608695652</c:v>
                </c:pt>
                <c:pt idx="7">
                  <c:v>0.88</c:v>
                </c:pt>
                <c:pt idx="8">
                  <c:v>0.86170212765957444</c:v>
                </c:pt>
                <c:pt idx="9">
                  <c:v>0.84677419354838712</c:v>
                </c:pt>
                <c:pt idx="10">
                  <c:v>0.89795918367346939</c:v>
                </c:pt>
                <c:pt idx="11">
                  <c:v>0.80952380952380953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4412928"/>
        <c:axId val="29606272"/>
      </c:lineChart>
      <c:dateAx>
        <c:axId val="2441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9606272"/>
        <c:crosses val="autoZero"/>
        <c:auto val="1"/>
        <c:lblOffset val="100"/>
        <c:baseTimeUnit val="months"/>
      </c:dateAx>
      <c:valAx>
        <c:axId val="29606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12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'[compras  HMR 2017- ATUAL.xlsx]Plan3'!$A$2:$L$2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 HMR 2017- ATUAL.xlsx]Plan3'!$A$3:$L$3</c:f>
              <c:numCache>
                <c:formatCode>_-[$R$-416]* #,##0.00_-;\-[$R$-416]* #,##0.00_-;_-[$R$-416]* "-"??_-;_-@_-</c:formatCode>
                <c:ptCount val="12"/>
                <c:pt idx="0">
                  <c:v>51530.65</c:v>
                </c:pt>
                <c:pt idx="1">
                  <c:v>44041.21</c:v>
                </c:pt>
                <c:pt idx="2">
                  <c:v>59752.37</c:v>
                </c:pt>
                <c:pt idx="3">
                  <c:v>53832.06</c:v>
                </c:pt>
                <c:pt idx="4">
                  <c:v>59543.61</c:v>
                </c:pt>
                <c:pt idx="5">
                  <c:v>89653.86</c:v>
                </c:pt>
                <c:pt idx="6">
                  <c:v>65790.460000000006</c:v>
                </c:pt>
                <c:pt idx="7">
                  <c:v>109290.9</c:v>
                </c:pt>
                <c:pt idx="8">
                  <c:v>50970.81</c:v>
                </c:pt>
                <c:pt idx="9">
                  <c:v>69823.58</c:v>
                </c:pt>
                <c:pt idx="10">
                  <c:v>61947.519999999997</c:v>
                </c:pt>
                <c:pt idx="11">
                  <c:v>56731.1</c:v>
                </c:pt>
              </c:numCache>
            </c:numRef>
          </c:val>
          <c:smooth val="0"/>
        </c:ser>
        <c:ser>
          <c:idx val="1"/>
          <c:order val="1"/>
          <c:cat>
            <c:numRef>
              <c:f>'[compras  HMR 2017- ATUAL.xlsx]Plan3'!$A$2:$L$2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 HMR 2017- ATUAL.xlsx]Plan3'!$A$7:$L$7</c:f>
              <c:numCache>
                <c:formatCode>_-[$R$-416]* #,##0.00_-;\-[$R$-416]* #,##0.00_-;_-[$R$-416]* "-"??_-;_-@_-</c:formatCode>
                <c:ptCount val="12"/>
                <c:pt idx="0">
                  <c:v>3909.64</c:v>
                </c:pt>
                <c:pt idx="1">
                  <c:v>1160.69</c:v>
                </c:pt>
                <c:pt idx="2">
                  <c:v>12513.35</c:v>
                </c:pt>
                <c:pt idx="3">
                  <c:v>7108.73</c:v>
                </c:pt>
                <c:pt idx="4">
                  <c:v>5191.8</c:v>
                </c:pt>
                <c:pt idx="5">
                  <c:v>17229</c:v>
                </c:pt>
                <c:pt idx="6">
                  <c:v>9868.9699999999993</c:v>
                </c:pt>
                <c:pt idx="7">
                  <c:v>5474.98</c:v>
                </c:pt>
                <c:pt idx="8">
                  <c:v>5924.97</c:v>
                </c:pt>
                <c:pt idx="9">
                  <c:v>12921.27</c:v>
                </c:pt>
                <c:pt idx="10">
                  <c:v>4721.33</c:v>
                </c:pt>
                <c:pt idx="11">
                  <c:v>5756.69</c:v>
                </c:pt>
              </c:numCache>
            </c:numRef>
          </c:val>
          <c:smooth val="0"/>
        </c:ser>
        <c:ser>
          <c:idx val="2"/>
          <c:order val="2"/>
          <c:cat>
            <c:numRef>
              <c:f>'[compras  HMR 2017- ATUAL.xlsx]Plan3'!$A$2:$L$2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 HMR 2017- ATUAL.xlsx]Plan3'!$A$12:$L$12</c:f>
              <c:numCache>
                <c:formatCode>_-[$R$-416]* #,##0.00_-;\-[$R$-416]* #,##0.00_-;_-[$R$-416]* "-"??_-;_-@_-</c:formatCode>
                <c:ptCount val="12"/>
                <c:pt idx="0">
                  <c:v>10873.6</c:v>
                </c:pt>
                <c:pt idx="1">
                  <c:v>14954.62</c:v>
                </c:pt>
                <c:pt idx="2">
                  <c:v>17222.03</c:v>
                </c:pt>
                <c:pt idx="3">
                  <c:v>14355.22</c:v>
                </c:pt>
                <c:pt idx="4">
                  <c:v>15254.71</c:v>
                </c:pt>
                <c:pt idx="5">
                  <c:v>22613.69</c:v>
                </c:pt>
                <c:pt idx="6">
                  <c:v>17031.11</c:v>
                </c:pt>
                <c:pt idx="7">
                  <c:v>16774.61</c:v>
                </c:pt>
                <c:pt idx="8">
                  <c:v>19540.84</c:v>
                </c:pt>
                <c:pt idx="9">
                  <c:v>16094.27</c:v>
                </c:pt>
                <c:pt idx="10">
                  <c:v>15297.21</c:v>
                </c:pt>
                <c:pt idx="11">
                  <c:v>23711.54</c:v>
                </c:pt>
              </c:numCache>
            </c:numRef>
          </c:val>
          <c:smooth val="0"/>
        </c:ser>
        <c:ser>
          <c:idx val="3"/>
          <c:order val="3"/>
          <c:cat>
            <c:numRef>
              <c:f>'[compras  HMR 2017- ATUAL.xlsx]Plan3'!$A$2:$L$2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 HMR 2017- ATUAL.xlsx]Plan3'!$A$17:$L$17</c:f>
              <c:numCache>
                <c:formatCode>_-[$R$-416]* #,##0.00_-;\-[$R$-416]* #,##0.00_-;_-[$R$-416]* "-"??_-;_-@_-</c:formatCode>
                <c:ptCount val="12"/>
                <c:pt idx="0">
                  <c:v>820.74</c:v>
                </c:pt>
                <c:pt idx="1">
                  <c:v>2400.42</c:v>
                </c:pt>
                <c:pt idx="2">
                  <c:v>1051.27</c:v>
                </c:pt>
                <c:pt idx="3">
                  <c:v>6548.72</c:v>
                </c:pt>
                <c:pt idx="4">
                  <c:v>12562.03</c:v>
                </c:pt>
                <c:pt idx="5">
                  <c:v>27120.74</c:v>
                </c:pt>
                <c:pt idx="6">
                  <c:v>15420.45</c:v>
                </c:pt>
                <c:pt idx="7">
                  <c:v>57610.06</c:v>
                </c:pt>
                <c:pt idx="8">
                  <c:v>2207.79</c:v>
                </c:pt>
                <c:pt idx="9">
                  <c:v>8672.26</c:v>
                </c:pt>
                <c:pt idx="10">
                  <c:v>9362.65</c:v>
                </c:pt>
                <c:pt idx="11">
                  <c:v>3006.84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5345024"/>
        <c:axId val="85347328"/>
      </c:lineChart>
      <c:dateAx>
        <c:axId val="8534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PICOS DE CONSUMO ALMOXARIFADO - 2017</a:t>
                </a:r>
                <a:endParaRPr lang="pt-BR" dirty="0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85347328"/>
        <c:crosses val="autoZero"/>
        <c:auto val="1"/>
        <c:lblOffset val="100"/>
        <c:baseTimeUnit val="months"/>
      </c:dateAx>
      <c:valAx>
        <c:axId val="85347328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8534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'[compras  HMR 2017- ATUAL.xlsx]Plan3'!$A$57:$L$57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 HMR 2017- ATUAL.xlsx]Plan3'!$A$58:$L$58</c:f>
              <c:numCache>
                <c:formatCode>_-[$R$-416]\ * #,##0.00_-;\-[$R$-416]\ * #,##0.00_-;_-[$R$-416]\ * "-"??_-;_-@_-</c:formatCode>
                <c:ptCount val="12"/>
                <c:pt idx="0">
                  <c:v>116500.54999999999</c:v>
                </c:pt>
                <c:pt idx="1">
                  <c:v>132921.64000000001</c:v>
                </c:pt>
                <c:pt idx="2">
                  <c:v>152873.49</c:v>
                </c:pt>
                <c:pt idx="3">
                  <c:v>116264.38</c:v>
                </c:pt>
                <c:pt idx="4">
                  <c:v>158593.35</c:v>
                </c:pt>
                <c:pt idx="5">
                  <c:v>154312.51</c:v>
                </c:pt>
                <c:pt idx="6">
                  <c:v>133610.73000000001</c:v>
                </c:pt>
                <c:pt idx="7">
                  <c:v>154941.71</c:v>
                </c:pt>
                <c:pt idx="8">
                  <c:v>131136.63</c:v>
                </c:pt>
                <c:pt idx="9">
                  <c:v>143346.18000000002</c:v>
                </c:pt>
                <c:pt idx="10">
                  <c:v>134977.60000000001</c:v>
                </c:pt>
                <c:pt idx="11">
                  <c:v>122623.20999999999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256192"/>
        <c:axId val="99271040"/>
      </c:lineChart>
      <c:dateAx>
        <c:axId val="9925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PICOS DE CONSUMO </a:t>
                </a:r>
                <a:r>
                  <a:rPr lang="pt-BR" baseline="0" dirty="0" smtClean="0"/>
                  <a:t> CAF - 2017</a:t>
                </a:r>
                <a:endParaRPr lang="pt-BR" dirty="0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271040"/>
        <c:crosses val="autoZero"/>
        <c:auto val="1"/>
        <c:lblOffset val="100"/>
        <c:baseTimeUnit val="months"/>
      </c:dateAx>
      <c:valAx>
        <c:axId val="9927104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_-[$R$-416]\ * #,##0.00_-;\-[$R$-416]\ * #,##0.00_-;_-[$R$-416]\ * &quot;-&quot;??_-;_-@_-" sourceLinked="1"/>
        <c:majorTickMark val="out"/>
        <c:minorTickMark val="none"/>
        <c:tickLblPos val="nextTo"/>
        <c:crossAx val="9925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'[compras  HMR 2017- ATUAL.xlsx]Plan3'!$A$104:$L$104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 HMR 2017- ATUAL.xlsx]Plan3'!$A$105:$L$105</c:f>
              <c:numCache>
                <c:formatCode>_-[$R$-416]\ * #,##0.00_-;\-[$R$-416]\ * #,##0.00_-;_-[$R$-416]\ * "-"??_-;_-@_-</c:formatCode>
                <c:ptCount val="12"/>
                <c:pt idx="0">
                  <c:v>80535.240000000005</c:v>
                </c:pt>
                <c:pt idx="1">
                  <c:v>59013.120000000003</c:v>
                </c:pt>
                <c:pt idx="2">
                  <c:v>71597.25</c:v>
                </c:pt>
                <c:pt idx="3">
                  <c:v>63744.91</c:v>
                </c:pt>
                <c:pt idx="4">
                  <c:v>76725.649999999994</c:v>
                </c:pt>
                <c:pt idx="5">
                  <c:v>67067.38</c:v>
                </c:pt>
                <c:pt idx="6">
                  <c:v>67755.710000000006</c:v>
                </c:pt>
                <c:pt idx="7">
                  <c:v>68969.5</c:v>
                </c:pt>
                <c:pt idx="8">
                  <c:v>62174.04</c:v>
                </c:pt>
                <c:pt idx="9">
                  <c:v>68742.2</c:v>
                </c:pt>
                <c:pt idx="10">
                  <c:v>67627.070000000007</c:v>
                </c:pt>
                <c:pt idx="11">
                  <c:v>69533.759999999995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9760768"/>
        <c:axId val="99783424"/>
      </c:lineChart>
      <c:dateAx>
        <c:axId val="9976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PICOS DE CONSUMO NUTRIÇÃO - 2017</a:t>
                </a:r>
                <a:endParaRPr lang="pt-BR" dirty="0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9783424"/>
        <c:crosses val="autoZero"/>
        <c:auto val="1"/>
        <c:lblOffset val="100"/>
        <c:baseTimeUnit val="months"/>
      </c:dateAx>
      <c:valAx>
        <c:axId val="99783424"/>
        <c:scaling>
          <c:orientation val="minMax"/>
        </c:scaling>
        <c:delete val="0"/>
        <c:axPos val="l"/>
        <c:majorGridlines/>
        <c:numFmt formatCode="_-[$R$-416]\ * #,##0.00_-;\-[$R$-416]\ * #,##0.00_-;_-[$R$-416]\ * &quot;-&quot;??_-;_-@_-" sourceLinked="1"/>
        <c:majorTickMark val="out"/>
        <c:minorTickMark val="none"/>
        <c:tickLblPos val="nextTo"/>
        <c:crossAx val="9976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7CDA-8630-4C0A-842E-D447EEEC5F64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0A964-8CCC-4FD2-8027-35A9D42D2D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0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HMR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876118"/>
              </p:ext>
            </p:extLst>
          </p:nvPr>
        </p:nvGraphicFramePr>
        <p:xfrm>
          <a:off x="1477108" y="1641232"/>
          <a:ext cx="8456342" cy="385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15270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Geral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635631" y="2420712"/>
            <a:ext cx="3169052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78412"/>
              </p:ext>
            </p:extLst>
          </p:nvPr>
        </p:nvGraphicFramePr>
        <p:xfrm>
          <a:off x="1141046" y="1594337"/>
          <a:ext cx="9104146" cy="402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81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C.A.F.</a:t>
            </a:r>
            <a:r>
              <a:rPr lang="pt-BR" sz="6000" b="1" dirty="0">
                <a:solidFill>
                  <a:srgbClr val="0070C0"/>
                </a:solidFill>
              </a:rPr>
              <a:t> 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543265"/>
              </p:ext>
            </p:extLst>
          </p:nvPr>
        </p:nvGraphicFramePr>
        <p:xfrm>
          <a:off x="1298529" y="1664232"/>
          <a:ext cx="8749236" cy="401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</a:t>
            </a:r>
            <a:r>
              <a:rPr lang="pt-BR" sz="5400" b="1" dirty="0" smtClean="0">
                <a:solidFill>
                  <a:srgbClr val="0070C0"/>
                </a:solidFill>
              </a:rPr>
              <a:t>Nutrição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486031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298227"/>
              </p:ext>
            </p:extLst>
          </p:nvPr>
        </p:nvGraphicFramePr>
        <p:xfrm>
          <a:off x="874777" y="1616092"/>
          <a:ext cx="9929906" cy="406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628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36</Words>
  <Application>Microsoft Office PowerPoint</Application>
  <PresentationFormat>Personalizar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Coutinho</cp:lastModifiedBy>
  <cp:revision>71</cp:revision>
  <cp:lastPrinted>2018-01-29T20:17:21Z</cp:lastPrinted>
  <dcterms:created xsi:type="dcterms:W3CDTF">2017-06-28T23:09:23Z</dcterms:created>
  <dcterms:modified xsi:type="dcterms:W3CDTF">2018-01-30T15:38:55Z</dcterms:modified>
</cp:coreProperties>
</file>