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5" r:id="rId4"/>
    <p:sldId id="306" r:id="rId5"/>
    <p:sldId id="307" r:id="rId6"/>
    <p:sldId id="309" r:id="rId7"/>
    <p:sldId id="308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lice%20Mendon&#231;a\Desktop\MANUTEN&#199;&#195;O%20HMR%20JAN%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VALORES COMPESA MENSAL</a:t>
            </a:r>
          </a:p>
          <a:p>
            <a:pPr>
              <a:defRPr/>
            </a:pPr>
            <a:endParaRPr lang="pt-BR"/>
          </a:p>
        </c:rich>
      </c:tx>
      <c:layout>
        <c:manualLayout>
          <c:xMode val="edge"/>
          <c:yMode val="edge"/>
          <c:x val="0.2350137795275591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8009536307961502"/>
          <c:y val="0.25083333333333335"/>
          <c:w val="0.78379352580927386"/>
          <c:h val="0.535863954505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Planilha2!$A$1</c:f>
              <c:strCache>
                <c:ptCount val="1"/>
                <c:pt idx="0">
                  <c:v>07/2017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Planilha2!$B$1</c:f>
              <c:numCache>
                <c:formatCode>_("R$"* #,##0.00_);_("R$"* \(#,##0.00\);_("R$"* "-"??_);_(@_)</c:formatCode>
                <c:ptCount val="1"/>
                <c:pt idx="0">
                  <c:v>38291.03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5-4D48-92B0-BB183D143286}"/>
            </c:ext>
          </c:extLst>
        </c:ser>
        <c:ser>
          <c:idx val="1"/>
          <c:order val="1"/>
          <c:tx>
            <c:strRef>
              <c:f>Planilha2!$A$2</c:f>
              <c:strCache>
                <c:ptCount val="1"/>
                <c:pt idx="0">
                  <c:v>08/2017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Planilha2!$B$2</c:f>
              <c:numCache>
                <c:formatCode>_("R$"* #,##0.00_);_("R$"* \(#,##0.00\);_("R$"* "-"??_);_(@_)</c:formatCode>
                <c:ptCount val="1"/>
                <c:pt idx="0">
                  <c:v>39330.230000000003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5-4D48-92B0-BB183D143286}"/>
            </c:ext>
          </c:extLst>
        </c:ser>
        <c:ser>
          <c:idx val="2"/>
          <c:order val="2"/>
          <c:tx>
            <c:strRef>
              <c:f>Planilha2!$A$3</c:f>
              <c:strCache>
                <c:ptCount val="1"/>
                <c:pt idx="0">
                  <c:v>09/2017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Planilha2!$B$3</c:f>
              <c:numCache>
                <c:formatCode>_("R$"* #,##0.00_);_("R$"* \(#,##0.00\);_("R$"* "-"??_);_(@_)</c:formatCode>
                <c:ptCount val="1"/>
                <c:pt idx="0">
                  <c:v>35848.910000000003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5-4D48-92B0-BB183D143286}"/>
            </c:ext>
          </c:extLst>
        </c:ser>
        <c:ser>
          <c:idx val="3"/>
          <c:order val="3"/>
          <c:tx>
            <c:strRef>
              <c:f>Planilha2!$A$4</c:f>
              <c:strCache>
                <c:ptCount val="1"/>
                <c:pt idx="0">
                  <c:v>10/2017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Planilha2!$B$4</c:f>
              <c:numCache>
                <c:formatCode>_("R$"* #,##0.00_);_("R$"* \(#,##0.00\);_("R$"* "-"??_);_(@_)</c:formatCode>
                <c:ptCount val="1"/>
                <c:pt idx="0">
                  <c:v>17437.75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5-4D48-92B0-BB183D143286}"/>
            </c:ext>
          </c:extLst>
        </c:ser>
        <c:ser>
          <c:idx val="4"/>
          <c:order val="4"/>
          <c:tx>
            <c:strRef>
              <c:f>Planilha2!$A$5</c:f>
              <c:strCache>
                <c:ptCount val="1"/>
                <c:pt idx="0">
                  <c:v>11/2017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Planilha2!$B$5</c:f>
              <c:numCache>
                <c:formatCode>_("R$"* #,##0.00_);_("R$"* \(#,##0.00\);_("R$"* "-"??_);_(@_)</c:formatCode>
                <c:ptCount val="1"/>
                <c:pt idx="0">
                  <c:v>32764.77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5-4D48-92B0-BB183D143286}"/>
            </c:ext>
          </c:extLst>
        </c:ser>
        <c:ser>
          <c:idx val="5"/>
          <c:order val="5"/>
          <c:tx>
            <c:strRef>
              <c:f>Planilha2!$A$6</c:f>
              <c:strCache>
                <c:ptCount val="1"/>
                <c:pt idx="0">
                  <c:v>12/2017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Planilha2!$B$6</c:f>
              <c:numCache>
                <c:formatCode>_("R$"* #,##0.00_);_("R$"* \(#,##0.00\);_("R$"* "-"??_);_(@_)</c:formatCode>
                <c:ptCount val="1"/>
                <c:pt idx="0">
                  <c:v>38643.17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C5-4D48-92B0-BB183D143286}"/>
            </c:ext>
          </c:extLst>
        </c:ser>
        <c:ser>
          <c:idx val="6"/>
          <c:order val="6"/>
          <c:tx>
            <c:strRef>
              <c:f>Planilha2!$A$7</c:f>
              <c:strCache>
                <c:ptCount val="1"/>
                <c:pt idx="0">
                  <c:v>01/2018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Planilha2!$B$7</c:f>
              <c:numCache>
                <c:formatCode>_("R$"* #,##0.00_);_("R$"* \(#,##0.00\);_("R$"* "-"??_);_(@_)</c:formatCode>
                <c:ptCount val="1"/>
                <c:pt idx="0">
                  <c:v>20800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C5-4D48-92B0-BB183D14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7519"/>
        <c:axId val="178864335"/>
      </c:barChart>
      <c:catAx>
        <c:axId val="38870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864335"/>
        <c:crosses val="autoZero"/>
        <c:auto val="1"/>
        <c:lblAlgn val="ctr"/>
        <c:lblOffset val="100"/>
        <c:noMultiLvlLbl val="0"/>
      </c:catAx>
      <c:valAx>
        <c:axId val="17886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870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0.89963</cdr:x>
      <cdr:y>0.52431</cdr:y>
    </cdr:from>
    <cdr:to>
      <cdr:x>1</cdr:x>
      <cdr:y>0.62847</cdr:y>
    </cdr:to>
    <cdr:sp macro="" textlink="">
      <cdr:nvSpPr>
        <cdr:cNvPr id="2" name="Seta: para a Esquerda 1">
          <a:extLst xmlns:a="http://schemas.openxmlformats.org/drawingml/2006/main">
            <a:ext uri="{FF2B5EF4-FFF2-40B4-BE49-F238E27FC236}">
              <a16:creationId xmlns:a16="http://schemas.microsoft.com/office/drawing/2014/main" id="{4989001B-34C1-4EB8-87E0-4F401CCAC778}"/>
            </a:ext>
          </a:extLst>
        </cdr:cNvPr>
        <cdr:cNvSpPr/>
      </cdr:nvSpPr>
      <cdr:spPr>
        <a:xfrm xmlns:a="http://schemas.openxmlformats.org/drawingml/2006/main">
          <a:off x="4610100" y="1438275"/>
          <a:ext cx="514350" cy="285750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MANUTENÇÃO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REDUÇÃO CONSUMO ÁGUA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BAF0FB0-1AD2-4FD0-BBD5-24BFD348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32501"/>
              </p:ext>
            </p:extLst>
          </p:nvPr>
        </p:nvGraphicFramePr>
        <p:xfrm>
          <a:off x="633045" y="1687124"/>
          <a:ext cx="10522226" cy="158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954">
                  <a:extLst>
                    <a:ext uri="{9D8B030D-6E8A-4147-A177-3AD203B41FA5}">
                      <a16:colId xmlns:a16="http://schemas.microsoft.com/office/drawing/2014/main" val="4294620977"/>
                    </a:ext>
                  </a:extLst>
                </a:gridCol>
                <a:gridCol w="1702954">
                  <a:extLst>
                    <a:ext uri="{9D8B030D-6E8A-4147-A177-3AD203B41FA5}">
                      <a16:colId xmlns:a16="http://schemas.microsoft.com/office/drawing/2014/main" val="952727736"/>
                    </a:ext>
                  </a:extLst>
                </a:gridCol>
                <a:gridCol w="2007456">
                  <a:extLst>
                    <a:ext uri="{9D8B030D-6E8A-4147-A177-3AD203B41FA5}">
                      <a16:colId xmlns:a16="http://schemas.microsoft.com/office/drawing/2014/main" val="2743496038"/>
                    </a:ext>
                  </a:extLst>
                </a:gridCol>
                <a:gridCol w="1702954">
                  <a:extLst>
                    <a:ext uri="{9D8B030D-6E8A-4147-A177-3AD203B41FA5}">
                      <a16:colId xmlns:a16="http://schemas.microsoft.com/office/drawing/2014/main" val="3635658642"/>
                    </a:ext>
                  </a:extLst>
                </a:gridCol>
                <a:gridCol w="1702954">
                  <a:extLst>
                    <a:ext uri="{9D8B030D-6E8A-4147-A177-3AD203B41FA5}">
                      <a16:colId xmlns:a16="http://schemas.microsoft.com/office/drawing/2014/main" val="344369316"/>
                    </a:ext>
                  </a:extLst>
                </a:gridCol>
                <a:gridCol w="1702954">
                  <a:extLst>
                    <a:ext uri="{9D8B030D-6E8A-4147-A177-3AD203B41FA5}">
                      <a16:colId xmlns:a16="http://schemas.microsoft.com/office/drawing/2014/main" val="788932259"/>
                    </a:ext>
                  </a:extLst>
                </a:gridCol>
              </a:tblGrid>
              <a:tr h="2113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REDUÇÃO DO CONSUMO DE ÁGUA - HMR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741159344"/>
                  </a:ext>
                </a:extLst>
              </a:tr>
              <a:tr h="16906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1342193673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Ação Desenvolvida: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IDENTIFICAR E CORRIGIR VAZAMENTO DETECTADO SOB O PRÉDIO PRINCIPAL. (VÍCIO CONSTRUTIVO)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77938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4062852531"/>
                  </a:ext>
                </a:extLst>
              </a:tr>
              <a:tr h="177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Objetivo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Dados Atuais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 do Objetivo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Período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Custo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Redução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308332593"/>
                  </a:ext>
                </a:extLst>
              </a:tr>
              <a:tr h="6762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Reduzir o consumo de água na unidade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 Consumo médio mensal:    3.223,44m³</a:t>
                      </a:r>
                      <a:br>
                        <a:rPr lang="pt-BR" sz="1000" u="none" strike="noStrike">
                          <a:effectLst/>
                        </a:rPr>
                      </a:b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 Verificação das instalações hidrossanitárias;</a:t>
                      </a:r>
                      <a:br>
                        <a:rPr lang="pt-BR" sz="1000" u="none" strike="noStrike">
                          <a:effectLst/>
                        </a:rPr>
                      </a:br>
                      <a:r>
                        <a:rPr lang="pt-BR" sz="1000" u="none" strike="noStrike">
                          <a:effectLst/>
                        </a:rPr>
                        <a:t>- Conserto de vazamento na tubulação externa.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dez/17 a jan/18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Executado pela Cinzel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PROJEÇÃO ENTRE 40% E 50% 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53" marR="8453" marT="8453" marB="0" anchor="ctr"/>
                </a:tc>
                <a:extLst>
                  <a:ext uri="{0D108BD9-81ED-4DB2-BD59-A6C34878D82A}">
                    <a16:rowId xmlns:a16="http://schemas.microsoft.com/office/drawing/2014/main" val="403427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4292" y="-15902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/>
              <a:t>PROJEÇÃO P/ JANEIRO/18   R$ 20.800,00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REDUÇÃO CONSUMO ÁGUA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B15FC92D-423D-424E-959C-73EF053D2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682661"/>
              </p:ext>
            </p:extLst>
          </p:nvPr>
        </p:nvGraphicFramePr>
        <p:xfrm>
          <a:off x="1023697" y="1796663"/>
          <a:ext cx="5124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A89602-C924-408B-AF2A-46856C2586A6}"/>
              </a:ext>
            </a:extLst>
          </p:cNvPr>
          <p:cNvSpPr txBox="1"/>
          <p:nvPr/>
        </p:nvSpPr>
        <p:spPr>
          <a:xfrm>
            <a:off x="6321287" y="3167270"/>
            <a:ext cx="102321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PROJEÇÃO P/ JANEIRO/18   R$ 20.800,00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4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REDUÇÃO CONSUMO ÁGUA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AAF44E-C5C5-4DC3-BF3E-A7329DA3D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364" y="1752454"/>
            <a:ext cx="10059272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4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GASES MEDICINAIS - WM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AC7E93B0-51CC-4CEA-84F1-C7C48DC08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65957"/>
              </p:ext>
            </p:extLst>
          </p:nvPr>
        </p:nvGraphicFramePr>
        <p:xfrm>
          <a:off x="712255" y="2009509"/>
          <a:ext cx="10515600" cy="1956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007">
                  <a:extLst>
                    <a:ext uri="{9D8B030D-6E8A-4147-A177-3AD203B41FA5}">
                      <a16:colId xmlns:a16="http://schemas.microsoft.com/office/drawing/2014/main" val="3508346128"/>
                    </a:ext>
                  </a:extLst>
                </a:gridCol>
                <a:gridCol w="1758199">
                  <a:extLst>
                    <a:ext uri="{9D8B030D-6E8A-4147-A177-3AD203B41FA5}">
                      <a16:colId xmlns:a16="http://schemas.microsoft.com/office/drawing/2014/main" val="3393382783"/>
                    </a:ext>
                  </a:extLst>
                </a:gridCol>
                <a:gridCol w="1993373">
                  <a:extLst>
                    <a:ext uri="{9D8B030D-6E8A-4147-A177-3AD203B41FA5}">
                      <a16:colId xmlns:a16="http://schemas.microsoft.com/office/drawing/2014/main" val="2020873624"/>
                    </a:ext>
                  </a:extLst>
                </a:gridCol>
                <a:gridCol w="1691007">
                  <a:extLst>
                    <a:ext uri="{9D8B030D-6E8A-4147-A177-3AD203B41FA5}">
                      <a16:colId xmlns:a16="http://schemas.microsoft.com/office/drawing/2014/main" val="3147141654"/>
                    </a:ext>
                  </a:extLst>
                </a:gridCol>
                <a:gridCol w="1691007">
                  <a:extLst>
                    <a:ext uri="{9D8B030D-6E8A-4147-A177-3AD203B41FA5}">
                      <a16:colId xmlns:a16="http://schemas.microsoft.com/office/drawing/2014/main" val="3954397452"/>
                    </a:ext>
                  </a:extLst>
                </a:gridCol>
                <a:gridCol w="1691007">
                  <a:extLst>
                    <a:ext uri="{9D8B030D-6E8A-4147-A177-3AD203B41FA5}">
                      <a16:colId xmlns:a16="http://schemas.microsoft.com/office/drawing/2014/main" val="3967198791"/>
                    </a:ext>
                  </a:extLst>
                </a:gridCol>
              </a:tblGrid>
              <a:tr h="20997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GASES MEDICINAIS  - TANQUE OXIGÊNIO LÍQUIDO - WHITE MARTINS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4202146752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704991646"/>
                  </a:ext>
                </a:extLst>
              </a:tr>
              <a:tr h="1763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Ação Desenvolvida: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INSTALAÇÃO TANQUE OXIGÊNIO LÍQUIDO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64605"/>
                  </a:ext>
                </a:extLst>
              </a:tr>
              <a:tr h="17638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194204878"/>
                  </a:ext>
                </a:extLst>
              </a:tr>
              <a:tr h="1763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Objetivo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Dados Atuais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 do Objetivo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Período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Custo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Redução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3296973931"/>
                  </a:ext>
                </a:extLst>
              </a:tr>
              <a:tr h="7139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Reduzir o valor dos gases medicinais.  Oxigênio líquido.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 Consumo mensal (11/17):   890,00m³</a:t>
                      </a:r>
                      <a:br>
                        <a:rPr lang="pt-BR" sz="1000" u="none" strike="noStrike">
                          <a:effectLst/>
                        </a:rPr>
                      </a:br>
                      <a:r>
                        <a:rPr lang="pt-BR" sz="1000" u="none" strike="noStrike">
                          <a:effectLst/>
                        </a:rPr>
                        <a:t>- Valor NF: R$ 4.702,47                                                                                                                                                                     Valor unitário (R$/m³): R$ 5,2837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 Execução da instalação do tanque de oxigênio líquido.</a:t>
                      </a:r>
                      <a:br>
                        <a:rPr lang="pt-BR" sz="1000" u="none" strike="noStrike">
                          <a:effectLst/>
                        </a:rPr>
                      </a:br>
                      <a:r>
                        <a:rPr lang="pt-BR" sz="1000" u="none" strike="noStrike">
                          <a:effectLst/>
                        </a:rPr>
                        <a:t>- Instalação do sistema reserva.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dez/17 a jan/18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Sistema Comodato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R$ 1,3957/m³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2965633739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extLst>
                  <a:ext uri="{0D108BD9-81ED-4DB2-BD59-A6C34878D82A}">
                    <a16:rowId xmlns:a16="http://schemas.microsoft.com/office/drawing/2014/main" val="3348235340"/>
                  </a:ext>
                </a:extLst>
              </a:tr>
              <a:tr h="1679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* MÓDULOS DE AR COMPRIMIDO E VÁCUO ENCONTRAM-SE EM PRODUÇÃO, COM PREVISÃO DE ENTREGA PARA MARÇO/18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b"/>
                </a:tc>
                <a:extLst>
                  <a:ext uri="{0D108BD9-81ED-4DB2-BD59-A6C34878D82A}">
                    <a16:rowId xmlns:a16="http://schemas.microsoft.com/office/drawing/2014/main" val="166399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0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BE30174-B77E-4679-9F59-C3334C8D3F40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2165233"/>
          <a:ext cx="10515600" cy="2250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007">
                  <a:extLst>
                    <a:ext uri="{9D8B030D-6E8A-4147-A177-3AD203B41FA5}">
                      <a16:colId xmlns:a16="http://schemas.microsoft.com/office/drawing/2014/main" val="611990116"/>
                    </a:ext>
                  </a:extLst>
                </a:gridCol>
                <a:gridCol w="1758199">
                  <a:extLst>
                    <a:ext uri="{9D8B030D-6E8A-4147-A177-3AD203B41FA5}">
                      <a16:colId xmlns:a16="http://schemas.microsoft.com/office/drawing/2014/main" val="2923335390"/>
                    </a:ext>
                  </a:extLst>
                </a:gridCol>
                <a:gridCol w="1993373">
                  <a:extLst>
                    <a:ext uri="{9D8B030D-6E8A-4147-A177-3AD203B41FA5}">
                      <a16:colId xmlns:a16="http://schemas.microsoft.com/office/drawing/2014/main" val="3749413027"/>
                    </a:ext>
                  </a:extLst>
                </a:gridCol>
                <a:gridCol w="1691007">
                  <a:extLst>
                    <a:ext uri="{9D8B030D-6E8A-4147-A177-3AD203B41FA5}">
                      <a16:colId xmlns:a16="http://schemas.microsoft.com/office/drawing/2014/main" val="3857718196"/>
                    </a:ext>
                  </a:extLst>
                </a:gridCol>
                <a:gridCol w="1691007">
                  <a:extLst>
                    <a:ext uri="{9D8B030D-6E8A-4147-A177-3AD203B41FA5}">
                      <a16:colId xmlns:a16="http://schemas.microsoft.com/office/drawing/2014/main" val="2588082114"/>
                    </a:ext>
                  </a:extLst>
                </a:gridCol>
                <a:gridCol w="1691007">
                  <a:extLst>
                    <a:ext uri="{9D8B030D-6E8A-4147-A177-3AD203B41FA5}">
                      <a16:colId xmlns:a16="http://schemas.microsoft.com/office/drawing/2014/main" val="4246744443"/>
                    </a:ext>
                  </a:extLst>
                </a:gridCol>
              </a:tblGrid>
              <a:tr h="20997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IMPLATAÇÃO ALMOXARIFADO/MANUTENÇÃO - PISO SUPERIOR (2º ANDAR)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1695838197"/>
                  </a:ext>
                </a:extLst>
              </a:tr>
              <a:tr h="167981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349186754"/>
                  </a:ext>
                </a:extLst>
              </a:tr>
              <a:tr h="1763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Ação Desenvolvida: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COLETA DE PREÇOS PARA IMPLANTAÇÃO DO ALMOXARIFADO PISO SUPERIOR E ELABORAÇÃO DE ORÇAMENTO PRÓPRIO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312468"/>
                  </a:ext>
                </a:extLst>
              </a:tr>
              <a:tr h="17638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3993364817"/>
                  </a:ext>
                </a:extLst>
              </a:tr>
              <a:tr h="1763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Objetivo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Dados Atuais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Descrição do Objetivo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Período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Custo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Redução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128807644"/>
                  </a:ext>
                </a:extLst>
              </a:tr>
              <a:tr h="1343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Alojar os materiais classificados como produtos químicos, atendendo as nosrmas vigentes e propiciar local adequado para equipe manutenção.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 Materias (produtos químicos) ocupam local no 2º andar, provisoriamente.</a:t>
                      </a:r>
                      <a:br>
                        <a:rPr lang="pt-BR" sz="1000" u="none" strike="noStrike">
                          <a:effectLst/>
                        </a:rPr>
                      </a:br>
                      <a:r>
                        <a:rPr lang="pt-BR" sz="1000" u="none" strike="noStrike">
                          <a:effectLst/>
                        </a:rPr>
                        <a:t>- Serviços de manutenção sendo executados em locais inadequados.                                                                                                                                                                    Valor unitário (R$/m³): R$ 5,2837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- Coletar propostas de preço para implantação do almoxarifado, tomando por base o projeto desenvolvido;</a:t>
                      </a:r>
                      <a:br>
                        <a:rPr lang="pt-BR" sz="1000" u="none" strike="noStrike">
                          <a:effectLst/>
                        </a:rPr>
                      </a:br>
                      <a:r>
                        <a:rPr lang="pt-BR" sz="1000" u="none" strike="noStrike">
                          <a:effectLst/>
                        </a:rPr>
                        <a:t>- Elaborar planilha orçamentária com execução efetuada com equipe própria.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dez/17 a jan/18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 HMR - R$ 40.771,89                     NPG EMPRED. - R$ 48.491,57                        RT CONST. - R$ 49.887,55 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  N/A 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99" marR="8399" marT="8399" marB="0" anchor="ctr"/>
                </a:tc>
                <a:extLst>
                  <a:ext uri="{0D108BD9-81ED-4DB2-BD59-A6C34878D82A}">
                    <a16:rowId xmlns:a16="http://schemas.microsoft.com/office/drawing/2014/main" val="104336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5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ADE34A8-7DA3-44AD-B535-B062029E8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3" y="292709"/>
            <a:ext cx="763059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3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314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Analice Mendonça</cp:lastModifiedBy>
  <cp:revision>56</cp:revision>
  <dcterms:created xsi:type="dcterms:W3CDTF">2017-06-28T23:09:23Z</dcterms:created>
  <dcterms:modified xsi:type="dcterms:W3CDTF">2018-01-29T19:32:45Z</dcterms:modified>
</cp:coreProperties>
</file>