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9" r:id="rId2"/>
    <p:sldId id="290" r:id="rId3"/>
    <p:sldId id="294" r:id="rId4"/>
    <p:sldId id="287" r:id="rId5"/>
    <p:sldId id="296" r:id="rId6"/>
    <p:sldId id="295" r:id="rId7"/>
    <p:sldId id="297" r:id="rId8"/>
    <p:sldId id="298" r:id="rId9"/>
    <p:sldId id="300" r:id="rId10"/>
    <p:sldId id="302" r:id="rId11"/>
    <p:sldId id="303" r:id="rId12"/>
    <p:sldId id="288" r:id="rId13"/>
    <p:sldId id="304" r:id="rId14"/>
    <p:sldId id="289" r:id="rId15"/>
  </p:sldIdLst>
  <p:sldSz cx="17559338" cy="9875838"/>
  <p:notesSz cx="6858000" cy="9144000"/>
  <p:defaultTextStyle>
    <a:defPPr>
      <a:defRPr lang="pt-BR"/>
    </a:defPPr>
    <a:lvl1pPr marL="0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1368143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3" orient="horz" pos="6219">
          <p15:clr>
            <a:srgbClr val="A4A3A4"/>
          </p15:clr>
        </p15:guide>
        <p15:guide id="17">
          <p15:clr>
            <a:srgbClr val="A4A3A4"/>
          </p15:clr>
        </p15:guide>
        <p15:guide id="19" pos="11059">
          <p15:clr>
            <a:srgbClr val="A4A3A4"/>
          </p15:clr>
        </p15:guide>
        <p15:guide id="21" pos="5531" userDrawn="1">
          <p15:clr>
            <a:srgbClr val="A4A3A4"/>
          </p15:clr>
        </p15:guide>
        <p15:guide id="22" orient="horz" pos="31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6A3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00" autoAdjust="0"/>
    <p:restoredTop sz="95739" autoAdjust="0"/>
  </p:normalViewPr>
  <p:slideViewPr>
    <p:cSldViewPr snapToGrid="0">
      <p:cViewPr varScale="1">
        <p:scale>
          <a:sx n="81" d="100"/>
          <a:sy n="81" d="100"/>
        </p:scale>
        <p:origin x="-714" y="-96"/>
      </p:cViewPr>
      <p:guideLst>
        <p:guide orient="horz"/>
        <p:guide orient="horz" pos="6219"/>
        <p:guide orient="horz" pos="3111"/>
        <p:guide/>
        <p:guide pos="11059"/>
        <p:guide pos="55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esktop\INDICADOR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_estoque%20(39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esktop\INDICADO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esktop\INDICADOR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oao.belo\Desktop\CONSUMO%20M&#202;S%2010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resumo_saida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_estoque%20(38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cons_estoque%20(38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movi_estoq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o.belo\Downloads\r_movi_estoq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945771598597192"/>
          <c:y val="1.0224332148786411E-2"/>
          <c:w val="0.52451279102409865"/>
          <c:h val="0.7983293772210254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CC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Plan1!$A$143:$A$145</c:f>
              <c:strCache>
                <c:ptCount val="3"/>
                <c:pt idx="0">
                  <c:v>SOLICITAÇÕES CONCLUIDAS</c:v>
                </c:pt>
                <c:pt idx="1">
                  <c:v>SOLICITAÇÕES CANCELADAS</c:v>
                </c:pt>
                <c:pt idx="2">
                  <c:v>PROCESSOS EM ABERTO</c:v>
                </c:pt>
              </c:strCache>
            </c:strRef>
          </c:cat>
          <c:val>
            <c:numRef>
              <c:f>Plan1!$C$143:$C$145</c:f>
              <c:numCache>
                <c:formatCode>0%</c:formatCode>
                <c:ptCount val="3"/>
                <c:pt idx="0">
                  <c:v>0.8515625</c:v>
                </c:pt>
                <c:pt idx="1">
                  <c:v>0.1015625</c:v>
                </c:pt>
                <c:pt idx="2">
                  <c:v>4.6875E-2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0413193254144477"/>
          <c:y val="0.79579462974904969"/>
          <c:w val="0.323825160592281"/>
          <c:h val="0.1890589026247547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8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'[r_cons_estoque (39).xls]R_CONS_ESTOQUE'!$G$161:$G$169</c:f>
              <c:strCache>
                <c:ptCount val="9"/>
                <c:pt idx="0">
                  <c:v>TOTAL DE CARNES</c:v>
                </c:pt>
                <c:pt idx="1">
                  <c:v>TOTAL DE DESCARTÁVEIS</c:v>
                </c:pt>
                <c:pt idx="2">
                  <c:v>TOTAL DE GAS LP</c:v>
                </c:pt>
                <c:pt idx="3">
                  <c:v>TOTAL DE HORTIFRUTIS</c:v>
                </c:pt>
                <c:pt idx="4">
                  <c:v>TOTAL DE LATICINEOS</c:v>
                </c:pt>
                <c:pt idx="5">
                  <c:v>TOTAL DE OVOS</c:v>
                </c:pt>
                <c:pt idx="6">
                  <c:v>TOTAL DE PADARIA</c:v>
                </c:pt>
                <c:pt idx="7">
                  <c:v>TOTAL DE POLPAS</c:v>
                </c:pt>
                <c:pt idx="8">
                  <c:v>TOTAL DE SECOS</c:v>
                </c:pt>
              </c:strCache>
            </c:strRef>
          </c:cat>
          <c:val>
            <c:numRef>
              <c:f>'[r_cons_estoque (39).xls]R_CONS_ESTOQUE'!$I$161:$I$169</c:f>
              <c:numCache>
                <c:formatCode>0%</c:formatCode>
                <c:ptCount val="9"/>
                <c:pt idx="0">
                  <c:v>0.3493803370543544</c:v>
                </c:pt>
                <c:pt idx="1">
                  <c:v>5.5534562043545829E-2</c:v>
                </c:pt>
                <c:pt idx="2">
                  <c:v>3.2546593583033315E-2</c:v>
                </c:pt>
                <c:pt idx="3">
                  <c:v>0.17274971272866488</c:v>
                </c:pt>
                <c:pt idx="4">
                  <c:v>4.9453336228253687E-2</c:v>
                </c:pt>
                <c:pt idx="5">
                  <c:v>1.5709165932379143E-2</c:v>
                </c:pt>
                <c:pt idx="6">
                  <c:v>4.3110722985973467E-2</c:v>
                </c:pt>
                <c:pt idx="7">
                  <c:v>3.2569310261924764E-2</c:v>
                </c:pt>
                <c:pt idx="8">
                  <c:v>0.24894625918187047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00289953879104E-2"/>
          <c:y val="2.9136361901544072E-3"/>
          <c:w val="0.52329861588514437"/>
          <c:h val="0.7612120111160782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Plan1!$A$147:$A$148</c:f>
              <c:strCache>
                <c:ptCount val="2"/>
                <c:pt idx="0">
                  <c:v>TOTAL DE ITENS COTADOS</c:v>
                </c:pt>
                <c:pt idx="1">
                  <c:v>TOTAL DE ITENS NÃO COTADOS</c:v>
                </c:pt>
              </c:strCache>
            </c:strRef>
          </c:cat>
          <c:val>
            <c:numRef>
              <c:f>Plan1!$C$147:$C$148</c:f>
              <c:numCache>
                <c:formatCode>0%</c:formatCode>
                <c:ptCount val="2"/>
                <c:pt idx="0">
                  <c:v>0.98424068767908313</c:v>
                </c:pt>
                <c:pt idx="1">
                  <c:v>1.6011644832605532E-2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8255114667647282"/>
          <c:y val="0.7733079800436039"/>
          <c:w val="0.32150080420709737"/>
          <c:h val="0.2093627569653969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SOLICITAÇÕES POR SETOR </a:t>
            </a:r>
          </a:p>
        </c:rich>
      </c:tx>
      <c:layout/>
      <c:overlay val="0"/>
    </c:title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Plan1!$B$157:$B$158</c:f>
              <c:strCache>
                <c:ptCount val="1"/>
                <c:pt idx="0">
                  <c:v>SOLICITAÇÕES POR SETOR QUAT. DE SOLICITAÇÕES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C00"/>
              </a:solidFill>
            </c:spPr>
          </c:dPt>
          <c:cat>
            <c:strRef>
              <c:f>Plan1!$A$159:$A$169</c:f>
              <c:strCache>
                <c:ptCount val="11"/>
                <c:pt idx="0">
                  <c:v>ADMINISTRAÇÃO</c:v>
                </c:pt>
                <c:pt idx="1">
                  <c:v>DH</c:v>
                </c:pt>
                <c:pt idx="2">
                  <c:v>DIRETORIA</c:v>
                </c:pt>
                <c:pt idx="3">
                  <c:v>ESTOQUE - ALMOXARIFADO GERAL</c:v>
                </c:pt>
                <c:pt idx="4">
                  <c:v>ESTOQUE - CAF</c:v>
                </c:pt>
                <c:pt idx="5">
                  <c:v>ESTOQUE - NUTRIÇÃO</c:v>
                </c:pt>
                <c:pt idx="6">
                  <c:v>HOTELARIA</c:v>
                </c:pt>
                <c:pt idx="7">
                  <c:v>LIMPEZA E HIGIENIZAÇÃO</c:v>
                </c:pt>
                <c:pt idx="8">
                  <c:v>MANUTENÇÃO</c:v>
                </c:pt>
                <c:pt idx="9">
                  <c:v>PPP</c:v>
                </c:pt>
                <c:pt idx="10">
                  <c:v>SESMT</c:v>
                </c:pt>
              </c:strCache>
            </c:strRef>
          </c:cat>
          <c:val>
            <c:numRef>
              <c:f>Plan1!$B$159:$B$169</c:f>
              <c:numCache>
                <c:formatCode>General</c:formatCode>
                <c:ptCount val="11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  <c:pt idx="4">
                  <c:v>33</c:v>
                </c:pt>
                <c:pt idx="5">
                  <c:v>29</c:v>
                </c:pt>
                <c:pt idx="6">
                  <c:v>2</c:v>
                </c:pt>
                <c:pt idx="7">
                  <c:v>2</c:v>
                </c:pt>
                <c:pt idx="8">
                  <c:v>17</c:v>
                </c:pt>
                <c:pt idx="9">
                  <c:v>2</c:v>
                </c:pt>
                <c:pt idx="1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2261760"/>
        <c:axId val="112263552"/>
        <c:axId val="100158976"/>
      </c:bar3DChart>
      <c:catAx>
        <c:axId val="112261760"/>
        <c:scaling>
          <c:orientation val="minMax"/>
        </c:scaling>
        <c:delete val="0"/>
        <c:axPos val="b"/>
        <c:majorTickMark val="out"/>
        <c:minorTickMark val="none"/>
        <c:tickLblPos val="nextTo"/>
        <c:crossAx val="112263552"/>
        <c:crosses val="autoZero"/>
        <c:auto val="1"/>
        <c:lblAlgn val="ctr"/>
        <c:lblOffset val="100"/>
        <c:noMultiLvlLbl val="0"/>
      </c:catAx>
      <c:valAx>
        <c:axId val="112263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261760"/>
        <c:crosses val="autoZero"/>
        <c:crossBetween val="between"/>
      </c:valAx>
      <c:serAx>
        <c:axId val="100158976"/>
        <c:scaling>
          <c:orientation val="minMax"/>
        </c:scaling>
        <c:delete val="1"/>
        <c:axPos val="b"/>
        <c:majorTickMark val="out"/>
        <c:minorTickMark val="none"/>
        <c:tickLblPos val="nextTo"/>
        <c:crossAx val="112263552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SETORES</a:t>
            </a:r>
            <a:r>
              <a:rPr lang="pt-BR" baseline="0"/>
              <a:t> COM MAIORES DISPENSAÇÕES</a:t>
            </a:r>
            <a:endParaRPr lang="pt-BR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CC00"/>
              </a:solidFill>
            </c:spPr>
          </c:dPt>
          <c:cat>
            <c:strRef>
              <c:f>'MÊS 10'!$C$1890:$C$1912</c:f>
              <c:strCache>
                <c:ptCount val="23"/>
                <c:pt idx="0">
                  <c:v>AGÊNCIA TRANSFUSIONAL</c:v>
                </c:pt>
                <c:pt idx="1">
                  <c:v>ALMOXARIFADO NUTRIÇÃO</c:v>
                </c:pt>
                <c:pt idx="2">
                  <c:v>AMBULATORIO GERAL</c:v>
                </c:pt>
                <c:pt idx="3">
                  <c:v>CASA DAS MAES - INTERNAÇÃO</c:v>
                </c:pt>
                <c:pt idx="4">
                  <c:v>CENTRO CIRURGICO</c:v>
                </c:pt>
                <c:pt idx="5">
                  <c:v>CME</c:v>
                </c:pt>
                <c:pt idx="6">
                  <c:v>COMPRAS</c:v>
                </c:pt>
                <c:pt idx="7">
                  <c:v>COZINHA E REFEITÓRIO </c:v>
                </c:pt>
                <c:pt idx="8">
                  <c:v>DH</c:v>
                </c:pt>
                <c:pt idx="9">
                  <c:v>DIRETORIA</c:v>
                </c:pt>
                <c:pt idx="10">
                  <c:v>EMERGÊNCIA</c:v>
                </c:pt>
                <c:pt idx="11">
                  <c:v>ENFERMARIA PUERPERIO</c:v>
                </c:pt>
                <c:pt idx="12">
                  <c:v>FARMACIA GERAL</c:v>
                </c:pt>
                <c:pt idx="13">
                  <c:v>FATURAMENTO</c:v>
                </c:pt>
                <c:pt idx="14">
                  <c:v>HIGIENIZAÇÃO E LIMP</c:v>
                </c:pt>
                <c:pt idx="15">
                  <c:v>HOTELARIA</c:v>
                </c:pt>
                <c:pt idx="16">
                  <c:v>MANUTENÇÃO</c:v>
                </c:pt>
                <c:pt idx="17">
                  <c:v>PP </c:v>
                </c:pt>
                <c:pt idx="18">
                  <c:v>REGULAÇÃO</c:v>
                </c:pt>
                <c:pt idx="19">
                  <c:v>RESSONANCIA</c:v>
                </c:pt>
                <c:pt idx="20">
                  <c:v>SONY AMBULATÓRIO</c:v>
                </c:pt>
                <c:pt idx="21">
                  <c:v>TOMOGRAFIA</c:v>
                </c:pt>
                <c:pt idx="22">
                  <c:v>ULTRASSONOGRAFI</c:v>
                </c:pt>
              </c:strCache>
            </c:strRef>
          </c:cat>
          <c:val>
            <c:numRef>
              <c:f>'MÊS 10'!$D$1890:$D$1912</c:f>
              <c:numCache>
                <c:formatCode>General</c:formatCode>
                <c:ptCount val="23"/>
                <c:pt idx="0">
                  <c:v>6</c:v>
                </c:pt>
                <c:pt idx="1">
                  <c:v>6</c:v>
                </c:pt>
                <c:pt idx="2">
                  <c:v>53</c:v>
                </c:pt>
                <c:pt idx="3">
                  <c:v>5</c:v>
                </c:pt>
                <c:pt idx="4">
                  <c:v>17</c:v>
                </c:pt>
                <c:pt idx="5">
                  <c:v>9</c:v>
                </c:pt>
                <c:pt idx="6">
                  <c:v>11</c:v>
                </c:pt>
                <c:pt idx="7">
                  <c:v>28</c:v>
                </c:pt>
                <c:pt idx="8">
                  <c:v>7</c:v>
                </c:pt>
                <c:pt idx="9">
                  <c:v>20</c:v>
                </c:pt>
                <c:pt idx="10">
                  <c:v>39</c:v>
                </c:pt>
                <c:pt idx="11">
                  <c:v>40</c:v>
                </c:pt>
                <c:pt idx="12">
                  <c:v>6</c:v>
                </c:pt>
                <c:pt idx="13">
                  <c:v>7</c:v>
                </c:pt>
                <c:pt idx="14">
                  <c:v>52</c:v>
                </c:pt>
                <c:pt idx="15">
                  <c:v>14</c:v>
                </c:pt>
                <c:pt idx="16">
                  <c:v>30</c:v>
                </c:pt>
                <c:pt idx="17">
                  <c:v>9</c:v>
                </c:pt>
                <c:pt idx="18">
                  <c:v>9</c:v>
                </c:pt>
                <c:pt idx="19">
                  <c:v>19</c:v>
                </c:pt>
                <c:pt idx="20">
                  <c:v>7</c:v>
                </c:pt>
                <c:pt idx="21">
                  <c:v>14</c:v>
                </c:pt>
                <c:pt idx="2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12393600"/>
        <c:axId val="112403584"/>
        <c:axId val="0"/>
      </c:bar3DChart>
      <c:catAx>
        <c:axId val="112393600"/>
        <c:scaling>
          <c:orientation val="minMax"/>
        </c:scaling>
        <c:delete val="0"/>
        <c:axPos val="b"/>
        <c:majorTickMark val="none"/>
        <c:minorTickMark val="none"/>
        <c:tickLblPos val="nextTo"/>
        <c:crossAx val="112403584"/>
        <c:crosses val="autoZero"/>
        <c:auto val="1"/>
        <c:lblAlgn val="ctr"/>
        <c:lblOffset val="100"/>
        <c:noMultiLvlLbl val="0"/>
      </c:catAx>
      <c:valAx>
        <c:axId val="1124035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123936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[r_resumo_saidas.xls]R_RESUMO_SAIDAS!$B$3:$B$8</c:f>
              <c:strCache>
                <c:ptCount val="6"/>
                <c:pt idx="0">
                  <c:v>DEMAIS PRODUTOS</c:v>
                </c:pt>
                <c:pt idx="1">
                  <c:v>PAPEL TOALHA 100% CELULOSE </c:v>
                </c:pt>
                <c:pt idx="2">
                  <c:v>PAPEL  A4</c:v>
                </c:pt>
                <c:pt idx="3">
                  <c:v>AGUA MINERAL 20 LT</c:v>
                </c:pt>
                <c:pt idx="4">
                  <c:v>COPO DESCARTAVEL 180 ML</c:v>
                </c:pt>
                <c:pt idx="5">
                  <c:v>PAPEL HIGIENICO  300 MT</c:v>
                </c:pt>
              </c:strCache>
            </c:strRef>
          </c:cat>
          <c:val>
            <c:numRef>
              <c:f>[r_resumo_saidas.xls]R_RESUMO_SAIDAS!$G$3:$G$8</c:f>
              <c:numCache>
                <c:formatCode>0%</c:formatCode>
                <c:ptCount val="6"/>
                <c:pt idx="0">
                  <c:v>0.77446603617298559</c:v>
                </c:pt>
                <c:pt idx="1">
                  <c:v>9.6818397711724E-2</c:v>
                </c:pt>
                <c:pt idx="2">
                  <c:v>8.6831172552024619E-2</c:v>
                </c:pt>
                <c:pt idx="3">
                  <c:v>4.1884393563265454E-2</c:v>
                </c:pt>
                <c:pt idx="4">
                  <c:v>3.2774239906240989E-2</c:v>
                </c:pt>
                <c:pt idx="5">
                  <c:v>2.9346369131087551E-2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C00"/>
              </a:solidFill>
            </c:spPr>
          </c:dPt>
          <c:cat>
            <c:strRef>
              <c:f>R_CONS_ESTOQUE!$I$37:$I$46</c:f>
              <c:strCache>
                <c:ptCount val="10"/>
                <c:pt idx="0">
                  <c:v>Agua Destilada 10 Ml</c:v>
                </c:pt>
                <c:pt idx="1">
                  <c:v>Cloreto De Sodio 9mg/Ml C/ 500 Ml</c:v>
                </c:pt>
                <c:pt idx="2">
                  <c:v>Digoxina 0,25 Mg</c:v>
                </c:pt>
                <c:pt idx="3">
                  <c:v>Dipirona 500mg/Ml C/2ml</c:v>
                </c:pt>
                <c:pt idx="4">
                  <c:v>Dipirona Sodica 500mg</c:v>
                </c:pt>
                <c:pt idx="5">
                  <c:v>Enalapril 10 Mg</c:v>
                </c:pt>
                <c:pt idx="6">
                  <c:v>Noretisterona 0,35mg (Programa Familia)</c:v>
                </c:pt>
                <c:pt idx="7">
                  <c:v>Ocitocina 5 Ui/Ml 1ml</c:v>
                </c:pt>
                <c:pt idx="8">
                  <c:v>Ringer/Lactato De Sodio 500ml</c:v>
                </c:pt>
                <c:pt idx="9">
                  <c:v>Simeticona (Dimeticona) 40mg</c:v>
                </c:pt>
              </c:strCache>
            </c:strRef>
          </c:cat>
          <c:val>
            <c:numRef>
              <c:f>R_CONS_ESTOQUE!$K$37:$K$46</c:f>
              <c:numCache>
                <c:formatCode>General</c:formatCode>
                <c:ptCount val="10"/>
                <c:pt idx="0" formatCode="#,##0.00">
                  <c:v>2600</c:v>
                </c:pt>
                <c:pt idx="1">
                  <c:v>960</c:v>
                </c:pt>
                <c:pt idx="2">
                  <c:v>500</c:v>
                </c:pt>
                <c:pt idx="3">
                  <c:v>820</c:v>
                </c:pt>
                <c:pt idx="4" formatCode="#,##0.00">
                  <c:v>1500</c:v>
                </c:pt>
                <c:pt idx="5">
                  <c:v>500</c:v>
                </c:pt>
                <c:pt idx="6" formatCode="#,##0.00">
                  <c:v>3500</c:v>
                </c:pt>
                <c:pt idx="7" formatCode="#,##0.00">
                  <c:v>1750</c:v>
                </c:pt>
                <c:pt idx="8">
                  <c:v>600</c:v>
                </c:pt>
                <c:pt idx="9" formatCode="#,##0.00">
                  <c:v>1800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903104"/>
        <c:axId val="113904640"/>
        <c:axId val="0"/>
      </c:bar3DChart>
      <c:catAx>
        <c:axId val="11390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3904640"/>
        <c:crosses val="autoZero"/>
        <c:auto val="1"/>
        <c:lblAlgn val="ctr"/>
        <c:lblOffset val="100"/>
        <c:noMultiLvlLbl val="0"/>
      </c:catAx>
      <c:valAx>
        <c:axId val="11390464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39031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R_CONS_ESTOQUE!$B$3:$B$8</c:f>
              <c:strCache>
                <c:ptCount val="6"/>
                <c:pt idx="0">
                  <c:v>Demais medicamentos</c:v>
                </c:pt>
                <c:pt idx="1">
                  <c:v>Noretisterona 0,35mg (Programa Familia)</c:v>
                </c:pt>
                <c:pt idx="2">
                  <c:v>Imunoglobulina Anti Rho (D) 300mcg/2ml</c:v>
                </c:pt>
                <c:pt idx="3">
                  <c:v>Misoprostol 200 Mcg</c:v>
                </c:pt>
                <c:pt idx="4">
                  <c:v>Ioexol 300 Mg/Ml Frasco 100ml (Contraste)</c:v>
                </c:pt>
                <c:pt idx="5">
                  <c:v>Cloreto De Sodio 9mg/Ml C/ 500 Ml</c:v>
                </c:pt>
              </c:strCache>
            </c:strRef>
          </c:cat>
          <c:val>
            <c:numRef>
              <c:f>R_CONS_ESTOQUE!$F$3:$F$8</c:f>
              <c:numCache>
                <c:formatCode>0%</c:formatCode>
                <c:ptCount val="6"/>
                <c:pt idx="0">
                  <c:v>0.53697383169642587</c:v>
                </c:pt>
                <c:pt idx="1">
                  <c:v>0.18830999654643821</c:v>
                </c:pt>
                <c:pt idx="2">
                  <c:v>8.690857755669594E-2</c:v>
                </c:pt>
                <c:pt idx="3">
                  <c:v>7.0114088714123834E-2</c:v>
                </c:pt>
                <c:pt idx="4">
                  <c:v>6.5516125709646322E-2</c:v>
                </c:pt>
                <c:pt idx="5">
                  <c:v>5.2177379776669655E-2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CC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C00"/>
              </a:solidFill>
            </c:spPr>
          </c:dPt>
          <c:cat>
            <c:strRef>
              <c:f>'[r_movi_estoq (2).xls]R_MOVI_ESTOQ'!$J$4:$J$13</c:f>
              <c:strCache>
                <c:ptCount val="10"/>
                <c:pt idx="0">
                  <c:v>ABSORVENTE POS - PARTO UNISSEX USO ADULT</c:v>
                </c:pt>
                <c:pt idx="1">
                  <c:v>AGULHA HIPODERMICA 0,7X25MM 22G 1</c:v>
                </c:pt>
                <c:pt idx="2">
                  <c:v>COMPRESSA CIRURGICA DE GAZE HIDROFILA ES</c:v>
                </c:pt>
                <c:pt idx="3">
                  <c:v>ELETRODO DESCARTAVEL PARA ECG COM ADES</c:v>
                </c:pt>
                <c:pt idx="4">
                  <c:v>FILME P/ RX MOD 873 20.3X25.4 A3R5 8X10(KONIC</c:v>
                </c:pt>
                <c:pt idx="5">
                  <c:v>LUVA CIRURGICA COM PO ESTERIL Nº 7</c:v>
                </c:pt>
                <c:pt idx="6">
                  <c:v>LUVA P/ PROCEDIMENTO NAO ESTERIL TAMANH</c:v>
                </c:pt>
                <c:pt idx="7">
                  <c:v>MASCARA CIRURGICA DESCARTAVEL C/ TIRAS</c:v>
                </c:pt>
                <c:pt idx="8">
                  <c:v>SAPATILHA DESCARTAVEL</c:v>
                </c:pt>
                <c:pt idx="9">
                  <c:v>TOUCA CIRURGICA DESCARTAVEL</c:v>
                </c:pt>
              </c:strCache>
            </c:strRef>
          </c:cat>
          <c:val>
            <c:numRef>
              <c:f>'[r_movi_estoq (2).xls]R_MOVI_ESTOQ'!$L$4:$L$13</c:f>
              <c:numCache>
                <c:formatCode>#,##0.00</c:formatCode>
                <c:ptCount val="10"/>
                <c:pt idx="0">
                  <c:v>3200</c:v>
                </c:pt>
                <c:pt idx="1">
                  <c:v>2300</c:v>
                </c:pt>
                <c:pt idx="2">
                  <c:v>5350</c:v>
                </c:pt>
                <c:pt idx="3">
                  <c:v>3500</c:v>
                </c:pt>
                <c:pt idx="4">
                  <c:v>2875</c:v>
                </c:pt>
                <c:pt idx="5">
                  <c:v>2600</c:v>
                </c:pt>
                <c:pt idx="6">
                  <c:v>27300</c:v>
                </c:pt>
                <c:pt idx="7">
                  <c:v>2800</c:v>
                </c:pt>
                <c:pt idx="8">
                  <c:v>4400</c:v>
                </c:pt>
                <c:pt idx="9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777664"/>
        <c:axId val="113779456"/>
        <c:axId val="0"/>
      </c:bar3DChart>
      <c:catAx>
        <c:axId val="1137776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3779456"/>
        <c:crosses val="autoZero"/>
        <c:auto val="1"/>
        <c:lblAlgn val="ctr"/>
        <c:lblOffset val="100"/>
        <c:noMultiLvlLbl val="0"/>
      </c:catAx>
      <c:valAx>
        <c:axId val="11377945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3777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555555555555555E-2"/>
          <c:y val="5.0925925925925923E-2"/>
          <c:w val="0.5805555555555556"/>
          <c:h val="0.8981481481481481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'[r_movi_estoq (2).xls]R_MOVI_ESTOQ'!$B$4:$B$9</c:f>
              <c:strCache>
                <c:ptCount val="6"/>
                <c:pt idx="0">
                  <c:v>DEMAIS ITENS</c:v>
                </c:pt>
                <c:pt idx="1">
                  <c:v>DIU DISPOSIT. INTRAUTERINO</c:v>
                </c:pt>
                <c:pt idx="2">
                  <c:v>CAMPO OPERATORIO COM CADARCO 25X28CM C</c:v>
                </c:pt>
                <c:pt idx="3">
                  <c:v>FILME P/ RX MOD 873 20.3X25.4 A3R5 8X10(KONIC</c:v>
                </c:pt>
                <c:pt idx="4">
                  <c:v>LUVA P/ PROCEDIMENTO NAO ESTERIL TAMANH</c:v>
                </c:pt>
                <c:pt idx="5">
                  <c:v>LUVA CIRURGICA COM PO ESTERIL Nº 7</c:v>
                </c:pt>
              </c:strCache>
            </c:strRef>
          </c:cat>
          <c:val>
            <c:numRef>
              <c:f>'[r_movi_estoq (2).xls]R_MOVI_ESTOQ'!$G$4:$G$9</c:f>
              <c:numCache>
                <c:formatCode>0%</c:formatCode>
                <c:ptCount val="6"/>
                <c:pt idx="0">
                  <c:v>0.59670367237590438</c:v>
                </c:pt>
                <c:pt idx="1">
                  <c:v>0.14573161216203159</c:v>
                </c:pt>
                <c:pt idx="2">
                  <c:v>0.1000114763644577</c:v>
                </c:pt>
                <c:pt idx="3">
                  <c:v>8.3795676993168172E-2</c:v>
                </c:pt>
                <c:pt idx="4">
                  <c:v>4.2971637592197992E-2</c:v>
                </c:pt>
                <c:pt idx="5">
                  <c:v>3.0785924512239313E-2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87A-9E05-964C-A4CA-3DBC0BC1C857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9E9A-FD1A-9D40-B596-0E8C8B4E631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70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84071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6814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2052216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736287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420358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4104429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788503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472574" algn="l" defTabSz="684071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5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6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/>
              <a:t>MonkeyBusiness</a:t>
            </a:r>
          </a:p>
          <a:p>
            <a:r>
              <a:rPr lang="pt-BR" dirty="0" smtClean="0"/>
              <a:t>Design em Movimento</a:t>
            </a:r>
          </a:p>
          <a:p>
            <a:r>
              <a:rPr lang="pt-BR" dirty="0" err="1" smtClean="0"/>
              <a:t>www.monkeybusiness.com.br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29E9A-FD1A-9D40-B596-0E8C8B4E631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73233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57045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2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1368143" rtl="0" eaLnBrk="1" latinLnBrk="0" hangingPunct="1">
        <a:spcBef>
          <a:spcPct val="0"/>
        </a:spcBef>
        <a:buNone/>
        <a:defRPr sz="6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3054" indent="-513054" algn="l" defTabSz="1368143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1617" indent="-427544" algn="l" defTabSz="1368143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0180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394251" indent="-342036" algn="l" defTabSz="136814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078323" indent="-342036" algn="l" defTabSz="1368143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762394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446467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130538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814609" indent="-342036" algn="l" defTabSz="1368143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71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6814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216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87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0358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04429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88503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72574" algn="l" defTabSz="1368143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41003" y="258917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55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27003" y="508450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625130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581144"/>
            <a:ext cx="56108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COMPRAS - OUTUBRO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3126392" y="1512277"/>
            <a:ext cx="3692770" cy="68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41003" y="739700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1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51397" y="1973908"/>
            <a:ext cx="76403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MATERIAIS DESCARTÁVEIS MOVIMENTADOS-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135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459936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LUVA DE PROCEDIMENTO M – 27.300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52247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COMPRESSA CIRURGICA ESTÉRIL – 5.350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583037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SAPATILHA DESCARTÁVEL – 4.400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643934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TOUCA CIRURGICA  – 4.200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704831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ELETRODO DESCARTÁVEL – 3.500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70" y="3603670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DESCARTÁVEIS MAIS MOVIMENTADOS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722539"/>
              </p:ext>
            </p:extLst>
          </p:nvPr>
        </p:nvGraphicFramePr>
        <p:xfrm>
          <a:off x="8123176" y="2943205"/>
          <a:ext cx="8230516" cy="3957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76157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0" grpId="0"/>
      <p:bldP spid="21" grpId="0"/>
      <p:bldP spid="22" grpId="0"/>
      <p:bldP spid="23" grpId="0"/>
      <p:bldGraphic spid="2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7191511"/>
              </p:ext>
            </p:extLst>
          </p:nvPr>
        </p:nvGraphicFramePr>
        <p:xfrm>
          <a:off x="7891761" y="2943206"/>
          <a:ext cx="8473653" cy="386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8970" y="3579533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D.I.U. – R$ 12.000,00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69" y="4204913"/>
            <a:ext cx="69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CAMPO OPERATÓRIO – R$ 8.225,26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970" y="481054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FILME PARA RAIO X- R$ 6.900,00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969" y="5419514"/>
            <a:ext cx="715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LUVA DE PROCEDIMENTO M  – R$ 3.538,42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970" y="6028484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LUVA CIRÚRGICA ESTÉRIL N° 7 – R$ 2.535,01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69" y="2246513"/>
            <a:ext cx="6645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DESCARTÁVEIS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112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Graphic spid="18" grpId="0">
        <p:bldAsOne/>
      </p:bldGraphic>
      <p:bldP spid="9" grpId="0"/>
      <p:bldP spid="10" grpId="0"/>
      <p:bldP spid="11" grpId="0"/>
      <p:bldP spid="12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623064" y="2284379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337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909064" y="4779702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668739" y="5077055"/>
            <a:ext cx="98828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ALMOXARIFADO NUTRIÇÃO - OUTUBRO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2914612" y="1594338"/>
            <a:ext cx="3966825" cy="688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623064" y="709220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6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DE NUTRIÇÃO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78970" y="3579533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CARNES – R$ 23.992,65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8969" y="4204913"/>
            <a:ext cx="69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SECOS – R$ 17.095,64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78970" y="481054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HORTIFRUTIS- R$ 11.863,07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969" y="5419514"/>
            <a:ext cx="715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DESCARTÁVEIS  – R$ 3.813,67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970" y="6028484"/>
            <a:ext cx="742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LATICINIOS – R$ 3.396,06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69" y="2246513"/>
            <a:ext cx="6645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GÊNEROS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9" name="Grá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013352"/>
              </p:ext>
            </p:extLst>
          </p:nvPr>
        </p:nvGraphicFramePr>
        <p:xfrm>
          <a:off x="7901354" y="2816067"/>
          <a:ext cx="8475784" cy="410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42642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9" grpId="0"/>
      <p:bldP spid="10" grpId="0"/>
      <p:bldP spid="11" grpId="0"/>
      <p:bldP spid="12" grpId="0"/>
      <p:bldP spid="16" grpId="0"/>
      <p:bldP spid="17" grpId="0"/>
      <p:bldGraphic spid="19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53083"/>
            <a:ext cx="17557045" cy="987583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7640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60289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952938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3455870" y="3343275"/>
            <a:ext cx="2019300" cy="2019300"/>
          </a:xfrm>
          <a:prstGeom prst="rect">
            <a:avLst/>
          </a:prstGeom>
          <a:noFill/>
          <a:ln w="139700" cap="sq">
            <a:solidFill>
              <a:srgbClr val="FFCC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3109700" y="1775907"/>
            <a:ext cx="11339964" cy="917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METAS A SEREM ATINGIDAS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72364" y="5838825"/>
            <a:ext cx="195117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COMPRAS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036846" y="5838825"/>
            <a:ext cx="3147016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ALMOXARIFADO 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101492" y="5838825"/>
            <a:ext cx="90441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CAF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3443298" y="5838825"/>
            <a:ext cx="1988045" cy="43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800" b="1" dirty="0" smtClean="0">
                <a:latin typeface="Century Gothic" panose="020B0502020202020204" pitchFamily="34" charset="0"/>
              </a:rPr>
              <a:t>NUTRIÇÃO</a:t>
            </a:r>
            <a:endParaRPr lang="pt-BR" sz="2800" b="1" dirty="0">
              <a:latin typeface="Century Gothic" panose="020B0502020202020204" pitchFamily="34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Picture 2" descr="Imagem relacionada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1" t="6404" r="28532" b="5448"/>
          <a:stretch/>
        </p:blipFill>
        <p:spPr bwMode="auto">
          <a:xfrm>
            <a:off x="2173952" y="3343275"/>
            <a:ext cx="1024196" cy="191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446094" y="6779931"/>
            <a:ext cx="23328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>
                  <a:alpha val="4000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57406" b="12930"/>
          <a:stretch/>
        </p:blipFill>
        <p:spPr>
          <a:xfrm>
            <a:off x="6091606" y="3311284"/>
            <a:ext cx="1088759" cy="1943823"/>
          </a:xfrm>
          <a:prstGeom prst="rect">
            <a:avLst/>
          </a:prstGeom>
        </p:spPr>
      </p:pic>
      <p:pic>
        <p:nvPicPr>
          <p:cNvPr id="23" name="Picture 2" descr="Imagem relacionada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10029801" y="3434862"/>
            <a:ext cx="919927" cy="185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magem relacionada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4" t="7452" r="28692" b="4466"/>
          <a:stretch/>
        </p:blipFill>
        <p:spPr bwMode="auto">
          <a:xfrm>
            <a:off x="13949503" y="3456953"/>
            <a:ext cx="1020865" cy="177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4952605" y="6522022"/>
            <a:ext cx="373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OTIMIZAÇÃO </a:t>
            </a:r>
            <a:r>
              <a:rPr lang="pt-BR" sz="1500" dirty="0" smtClean="0"/>
              <a:t>DA ESTRUTURA FÍSICA;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DESCONTINUIDADE DE ITENS NÃO UTILIZADOS.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8938451" y="6420506"/>
            <a:ext cx="37341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PERMUTA DOS ITENS DESCONTINUADOS E NÃO UTILIZADOS.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12924297" y="6318990"/>
            <a:ext cx="3734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INCLUSÃO DO PONTO DE PEDIDO;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MELHORA DA ESTRUTURA FÍSICA;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MELHOR CONTROLE </a:t>
            </a:r>
            <a:r>
              <a:rPr lang="pt-BR" sz="1500" smtClean="0"/>
              <a:t>DE SOLICITAÇÕES.</a:t>
            </a:r>
            <a:endParaRPr lang="pt-BR" sz="1500" dirty="0" smtClean="0"/>
          </a:p>
          <a:p>
            <a:endParaRPr lang="pt-BR" sz="1500" dirty="0" smtClean="0"/>
          </a:p>
        </p:txBody>
      </p:sp>
      <p:sp>
        <p:nvSpPr>
          <p:cNvPr id="35" name="CaixaDeTexto 34"/>
          <p:cNvSpPr txBox="1"/>
          <p:nvPr/>
        </p:nvSpPr>
        <p:spPr>
          <a:xfrm>
            <a:off x="5165808" y="7540820"/>
            <a:ext cx="27206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26/12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8910460" y="7547011"/>
            <a:ext cx="3286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28 E 29/12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3431084" y="7536754"/>
            <a:ext cx="27206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INVENTÁRIO – 27/12 </a:t>
            </a:r>
            <a:endParaRPr lang="pt-BR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218410" y="6622554"/>
            <a:ext cx="373419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FECHAR CONTRATO COM FORNECEDORES DE MEDICAMENTOS, MMH, PRODUTOS QUIMICOS ( LIMPEZA), GRÁFICA;</a:t>
            </a:r>
            <a:endParaRPr lang="pt-BR" sz="15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pt-BR" sz="1500" dirty="0" smtClean="0"/>
              <a:t>DIMUNIR O TEMPO DE ATENDIMENTO DAS SOLICITAÇÕES.</a:t>
            </a:r>
            <a:endParaRPr lang="pt-BR" sz="1500" dirty="0" smtClean="0"/>
          </a:p>
        </p:txBody>
      </p:sp>
    </p:spTree>
    <p:extLst>
      <p:ext uri="{BB962C8B-B14F-4D97-AF65-F5344CB8AC3E}">
        <p14:creationId xmlns:p14="http://schemas.microsoft.com/office/powerpoint/2010/main" val="41960821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autoRev="1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Scale>
                                      <p:cBhvr>
                                        <p:cTn id="1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presetSubtype="0" decel="100000" fill="hold" grpId="1" nodeType="withEffect">
                                  <p:stCondLst>
                                    <p:cond delay="4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21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decel="10000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10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45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decel="10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57" dur="5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2" dur="5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67" dur="5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72" dur="5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20" grpId="0"/>
      <p:bldP spid="20" grpId="1"/>
      <p:bldP spid="22" grpId="0"/>
      <p:bldP spid="22" grpId="1"/>
      <p:bldP spid="24" grpId="0"/>
      <p:bldP spid="24" grpId="1"/>
      <p:bldP spid="14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512192"/>
              </p:ext>
            </p:extLst>
          </p:nvPr>
        </p:nvGraphicFramePr>
        <p:xfrm>
          <a:off x="7785944" y="3105977"/>
          <a:ext cx="5154513" cy="364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88062" y="2410636"/>
            <a:ext cx="35755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OUTUBRO</a:t>
            </a:r>
            <a:endParaRPr lang="pt-BR" b="1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6" y="2079776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SOLICITAÇÕES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128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295571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CONCLUIDAS - 109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358109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EM CONCLUSÃO - 6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18672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SOLICITAÇÕES CANCELADAS - 13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96116" y="5251162"/>
            <a:ext cx="67135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ITENS SOLICITADOS 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698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383720" y="612709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COTADOS - 687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83720" y="6752477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TOTAL DE ITENS NÃO COTADOS - 11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3398003"/>
              </p:ext>
            </p:extLst>
          </p:nvPr>
        </p:nvGraphicFramePr>
        <p:xfrm>
          <a:off x="12479392" y="3108052"/>
          <a:ext cx="4916644" cy="36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57004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Graphic spid="10" grpId="0">
        <p:bldAsOne/>
      </p:bldGraphic>
      <p:bldP spid="16" grpId="0"/>
      <p:bldP spid="17" grpId="0" build="allAtOnce"/>
      <p:bldP spid="17" grpId="1" build="allAtOnce"/>
      <p:bldP spid="19" grpId="0" build="allAtOnce"/>
      <p:bldP spid="19" grpId="1" build="allAtOnce"/>
      <p:bldP spid="20" grpId="0" build="allAtOnce"/>
      <p:bldP spid="20" grpId="1" build="allAtOnce"/>
      <p:bldP spid="18" grpId="0"/>
      <p:bldP spid="21" grpId="0" build="allAtOnce"/>
      <p:bldP spid="21" grpId="1" build="allAtOnce"/>
      <p:bldP spid="22" grpId="0" build="allAtOnce"/>
      <p:bldP spid="22" grpId="1" build="allAtOnce"/>
      <p:bldGraphic spid="2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ATENDIMENTO DE SOLICITAÇÕES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803847" y="1769459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SETORES SOLICITANTES-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12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91451" y="279838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ADMINISTRAÇÃO - 4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91451" y="342376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DEPARTAMENTO PESSOAL - 1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691451" y="402939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DIRETORIA - 1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004078"/>
              </p:ext>
            </p:extLst>
          </p:nvPr>
        </p:nvGraphicFramePr>
        <p:xfrm>
          <a:off x="8043862" y="2664551"/>
          <a:ext cx="8124826" cy="4487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691451" y="463836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HOTELARIA - 2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691451" y="524733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LIMPEZA E HIGIENIZAÇÃO - 2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91451" y="585630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MANUTENÇÃO- 17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91451" y="646527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PPP- 2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91451" y="707424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SESMET- 2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91366" y="7887449"/>
            <a:ext cx="6958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- ALMOXARIFADO GERAL - 13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803847" y="8345191"/>
            <a:ext cx="489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 - CAF-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3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803847" y="8802933"/>
            <a:ext cx="6533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ESTOQUE NUTRIÇÃO - 29</a:t>
            </a:r>
            <a:endParaRPr lang="pt-BR" sz="20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55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0" grpId="0"/>
      <p:bldGraphic spid="18" grpId="0">
        <p:bldAsOne/>
      </p:bldGraphic>
      <p:bldP spid="21" grpId="0"/>
      <p:bldP spid="22" grpId="0"/>
      <p:bldP spid="23" grpId="0"/>
      <p:bldP spid="24" grpId="0"/>
      <p:bldP spid="25" grpId="0"/>
      <p:bldP spid="27" grpId="0" build="allAtOnce"/>
      <p:bldP spid="28" grpId="0" build="allAtOnce"/>
      <p:bldP spid="2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nimation, Video 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grayscl/>
          </a:blip>
          <a:srcRect l="6509" t="-3468" r="19599" b="16958"/>
          <a:stretch/>
        </p:blipFill>
        <p:spPr>
          <a:xfrm rot="10800000">
            <a:off x="19050" y="-1"/>
            <a:ext cx="12973050" cy="852456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7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 rot="16200000">
            <a:off x="5135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8055598" y="3391545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8055598" y="5077055"/>
            <a:ext cx="7279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ALMOXARIFADO - OUTUBRO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sp>
        <p:nvSpPr>
          <p:cNvPr id="6" name="AutoShape 2" descr="data:image/png;base64,iVBORw0KGgoAAAANSUhEUgAAAKAAAACJCAYAAACrbDPTAAAABGdBTUEAALGPC/xhBQAAACBjSFJNAAB6JgAAgIQAAPoAAACA6AAAdTAAAOpgAAA6mAAAF3CculE8AAAACXBIWXMAAA7EAAAOxAGVKw4bAAAAAWJLR0QAiAUdSAAAACV0RVh0ZGF0ZTpjcmVhdGUAMjAxNy0wNS0wNFQxNjo0MDowNS0wMzowMO78js8AAAAldEVYdGRhdGU6bW9kaWZ5ADIwMTctMDUtMDRUMTY6NDA6MDUtMDM6MDCfoTZzAAAAGXRFWHRTb2Z0d2FyZQBBZG9iZSBJbWFnZVJlYWR5ccllPAAALtpJREFUeF7tXQd8VFX2PklI7z2kUBICCS1UaQvYQLBgQVRs+LdgR93FturaV1d3bdhBVwTBgiiCggiCAoK0AIGQENJ77739z3fmDZmMM8nMMGPY8D5+o3l33rz63dPuuefatTNIhYoegr3yfxUqegQqAVX0KFQCquhRqARU0aNQCaiiR6ESUEWPQiWgih6FSkAVPQqVgCp6FCoBVfQoVAKq6FGoBFTRo1AJqKJHoRJQRY9CJaCKHoWaD3gWobGljnKrEymheCvl1iRTe3srf9rI3dGHRodcQsMCziVHBxdl7z8HKgHPEqRV7Kd1J15hAh4nZwd3crDvo3xDQsKGlhoK8xxKl0Uvpijfcco3todKwF6ONpZyO7NX0c+ZS6m1rZUlnLPyTWeABi3tTeRs70YzIu+iCaFzlW9sC9UG7OXYl/ctbU5/lwlGRskH2NnZUR87J2pqq6dNqW9TRmW88o1toRKwFyO9Ip7WJr9AfeydOqlcYwAJHewcWWq20LJDd1Ntc6Xyje2gErAX49OEh8iljwfZ2zkoLd0DJLS36yMqeW3Si0qr7aASsJdia8Yyqm+pZsnnqLSYDpDQ0cGVUsp3Uw57zbaESsBeiJqmMjpYsEG8XS3g6ba0NVNjSy3VsWrFPjVNpcqnnOqbq6i5rVGcFkg/O/6H3+zIWqkcwTZQveBeiO9Pvka789aQo52zSDMQif8gL6dAGhowjcI9h5K/awTZi11ox6SsoYKak3Sw8Hsqrs0QR0Srtp3sXWlu7D9oiN9k2bY2VAL2MoBAqxP/TiX1WeJ8AIjxXRR5L03vt0C2u0JudRLtyf2KjpVsp9a2Jv4005SIG2h21P3KHtaFqoJ7GXKqj1NxfSZ7sx1eL1TriMAZylbXCPOMobkxT0lA2rWPl0jOrKrDVN1YouxhXagE7EVobm2kxJJtonLt7E7v1Y4Onk3TIm6i1vYWyqxMoLKGXOUb60IlYC9CVWMhJZX9xqq3c8DZjj9wLsxFbUsFE0RDkYSirfJ/a0MlYC/CvoLv2NNtZAei82u1t3OkrOoEZct0HCrYKHYkPqmVB5RW60IlYC/C4cJN4rXqA6MgGRWHlC3TUFSbTpVNxeINw57Mr0mmxtZ65VvrQSVgL0F5fb54voZGPTDGe6Jsl7JlGvblfyMhHChwCeW0tTKJrS8FVQL2EuzJX0OO9i4KaToDpCypy6ZClmqmANLveMkOJkcHPUQNl6sEVGEEqeX7TsX99AFSuvRxp1+zlistXeNgwfdUwQ4NxoS1hEbQGrmE1oZKwF4ADKPVNJYyWYy/TpAzpWwPe8pdx/NK6rLoWMnPbPc5dJKm9uRApazirQ2VgL0AhXXp1NreLOO3xmDHr7qhtYb25K1RWgzjKJOvtD5HpJ8uQMbG1jply3pQCdgLUFSbSi1tTV0SUAM7Olb8s4z7GgISFX7OWEZODq6dpF8Huju++VAJ2AtQ11JFbfyvK4KAUAinYJgOUs4Qfkx/R4btDHnSSBlw1AtwWwMqAXsBKhoKqK2tRdkyDpAQGTIH8zfwbwqVVg2aWL3uz19Pzg5uSktntFErBbj1V7asB5WAvQDNrQ3UzhQxrDY7A9KtvCGfVXHnobUtGR8KiWErGgKmcPq5hStb1oNKQAVt7dzH25rFltL9WDKG+ucDxEPeX/eZdSCpcx83VrfvKi1E6eUH6XDRj5rsaSMcbuXnEOw2UNmyHmyWD5hReZhOlv1uNDalBby34YEXULB7pNLSgSbu2fvyvxX1YKxnAiCJt0swxQVdxOczPQW9srGIyupzKbsqQa4X25pz8cvkfwhF+LiE8LUNojCPIeTjGkoBrv3JzdFLOQJRTtUxOlm+l/fGuzPPSIfU8nYOIg9Hf3J38pVzYZK4udiUtoR25XxBfewcTZKCALKi5wxaTJMj5tPXSc9TfOEPRgPZANKxHp74LQUZeE+nA5sRcFvmR7Q+5T8yKcYY8JKbWurophH/plHBs5XWDiBt/M1911NVU1Gn/DZ9QFIN9BlNt4xcQq5dnE8LPMzdeV9Kz8+uPiaSDx0FcbTORGeKsGTELDGkJcE7nBV5P00Ov1b5nmhX9mr6PvV1kT6mvnxdiOTlTujvEk7BHlHU1z2aYgOmUn/vUcoe3WNHzirakv4BXzlfv4nXgHv2cQmlywb9lb5Ofl4cGWPPWPsMnp36Cx/f9AlOpsBmKhgv1LmPuxDQ6MfBg/fx4Bs3LLVEXbBRjP0M/l754DwSOjDhduLzv6dlR+6lX7I+pZya4+LZubJEQ0kKXDMG7js+jjKXFsdHciZsrermUuVIGmAfFwfcZzf3auQDaerp5C8xurTyA7STyfTZscdoY+oS5Qzdw5MlqAP/Q4cxFYjzVTcW0zcnXqJ6Jh8CzcYA8oVwx7A2+YCzxgZsaq0XVfNV8nNUzmoXWSMgn6mJm+gMeAFdvajTAZwDkB1qEDVcdmavoA8OLZR0+u4QwM4BOgI0iqnA/WD/2uZy7ridRz30AQ0zyPccZcu6OCsIWM/2zsqji2lv3jcsUV1F4pqqqv5s4LogfZ1YqmZWHJb5HXXNVcq3hhHuOUw0gLnWFM4F4nf1LDTHtKNIn7GaBivjrCDgF8f/QSfK9rCh78MP23Q7qSeBa4T5cbL8d9qd+4XSahwRXsPFlrQ24OBhBp2va5jSYl30egLCGTpRtlszweZ/DCAhVPK2zI/FhOgKmMPR3T6WAOq3v/dI8nEOVlqsi15NwKTSneylfi7qqacBVQZpookvNotXbYrKhIrE/rtzv1RaDGOI/xSxaeGxWguY3NTHwUkiDDALbIFeS0BIA1SGQnkKeMemql2QorWtRcZE8eLxQs21rfSh+X07eTkHsjSJo2D3geK5Nrc1yEvuDuhAyNHrDtMjbpFJ5tYCOoyvSyj18xyptFgfZwQBjQWPuwqMdoesqgQ6WbFPwiumHAMkAekQDgFRonzGU4h7FH/Txm21py1Z4HGOCppNt8W9QzcMe4WuHfoCjQ+9QvNNN8dGQLy4LkPZMo6xfS8jDyd/Ic7pAs8D9xzkNpAC3a0/BqxFjxMQoj2z8ggll/5GiSXbT32Ol/xKR0u2CSksISFGJzCqoT9DzBDwsEG8ELcounXkEiHJtbHP0Y3DX6X7xq6k2ZH3Si5cIxPRnFBHJ/A5tNMlMeIR4TWMLhp4H0vE0dRigvMAVdxduTRf174U4z/VSrZguzy7gT5jlG3boMcJiAkzu3O/os+OPUKrE5/Q+fydvk1+SVSKKQFmXcAbPJC/3iTbTyP5GmhK2Hy6d9ynFO03UQiC4DQkYYBbP5rWbwG9MG0XG/oXs3puwruxCPqSDl6up3PAH9qNAYHwrgCSjmFnxBpSEB0NHWZ8yBylxTboUQJqJRseHGJzIKP2g23N0BACwOZJwPL6ApnJ39XwnRZwClCs59LovyothoFA743DX6FJ4ddIapIl0A96VzQWUHFtuty/KTAlaB7uNZxttmEmOznGgCoLQwOmsxNi/RxAXfS4BAS5uvuYi8yqw2I/dge8IFSCunLIE0pL9/BxDjGZMJ3A94FJ45i/kVedTInF2+nbEy/JRB9jQ5G6gJT0ZoncHTCaMjzoAvGILTUX8FxQL3p6v5uVFtuhxwloC5TX54n90h2gpmBkG8rEsTa4K0nNvmWH7xHzAmOwmplsmhJqXUHjjYYoW90jLniWjC9bqoYhPQf4jLZJAqo+eiUBTe35eNARrH5tDQ3B7KimuYxK6jKpqrFYnCtJoDBBwmPfmIBzla3uAbJPZpsWTpMlwBU1NtdoNmyMXklAUNAUQEpWNBUpW7YFiCa2LtuS8PxNkdCAxCH53+SweUqLaZgQdpU4OZZIQVxjbk2SzQoS6aJXEtAU5wPAflmVR6ihxfrTDa0B8dDZ853Q9yryczU/Hf78/rcTknotgWsfT/ol27SJ7KeDHicgHrLmgxEHQx/zDelAtuugXrsDvErs90v2J0rLmQPcN1RoiEckndvvFqXVPFQ3YbK6+U4cgHxBVFtFPNWW6FECdpBLY7Xhv7r/NOC/zCQhDGhMsDHld0gm3ZG5glLKdistxlFYk0rJpbv4uKc/0mAIuF6oXISGEJsc4D1aRk18XPsqe5iO2uYK+iXrE4PVskwB7Egkov6S+anSYhv0uASEuz8x9BqJsV039MVTn+uHvkSXD3lcMqYxd8IcuDt6U1+PwfIAuwOkoIODI604upg2p71LxXVZkq6uBWwoOA27clbTOwcXsETYx78xPwwDcmFsGaMzhj6akRbN3BekP53b71ZaOPoDi1Qv8FXSM5JxbakExO9gC+axLXi46Cel1fqw2ZyQHdkr6IfUt8SWMAacGg8d5EPQUx94MUv23yQE6CobA17iAO84lhb/5oeumde6Ke1tlgDLuzy/LkA0HMfXOZT6+8TJDDDYT1VNxZRfk0KZlYfEibhgwEKaMfBO5VdEe3LXMHHfEYltLFCM+8S/vh6DpGMg2UEf+N61jzeF8ve4F0yyshRpFQdlZAkdyaKYpQ6QnT00cDrNi3mWvXbrr6R5RjghuhJHFyCEpf0jxm+aqFdTvUC8KKir6qYSKfQIAv+c+ZHE7gprU8nDyU/sIsvRTkP8ptKc6Efo8sGP/vET/SjNjrqP4oJnnhb5MIKxJ+dL7jz1Ik1PFyAdSrXZojIWcEYQ0Bbo5zWUpep58kJMJbFG7SAd3lWZNKSZ7GTOVE+j4GvQhl5Adv2PtfLtkst+o6SynTK6Yqn61YVWqmPiui3QawmIenbT+9/M9lT4aY+LWgu2vgbMHdmWsUzOY2qc0RRACiaV/Cpzp62NXktAAMNsMyLvZOXXJjZWb0d8wfeUX3uCJXbXxQAsASbObzj5mrJlPfRqAgJYoGVy2LUyB9Ya2c1nLtppY9oSllZuVlG9+kDQHrZwXnWS0mId9HoCArOjFtGl0YslLINcwe5IiO/hqWqWqmqU/1s6sP9n4eukF+T+YE/aBkxqfi7bMv+rbFsHZwUBgfP6/x/NH/pPqfOCEQYQTJ+I2Easrp0aKcQjkAb5DmdnZjxF+Y4hN0dXecFnIpLYSz1StEWkn62gddAyq47ILENrwWYExDAaRiMQYjH6EYnERDAWaGZ+aKRW18fBeTQSqmvJFhswjW4a/ipNjbiJ3Jy8JQ0fsT78VjMCUU8DvMNpbMjNVFn/AO3IfJg2pz5Ju7KepHF972Tp0ib5g7qnwX1q78PQtcmHpW6X93kaQFXTnbmr+cgorWZ91asLhHUwwpJQvEXuxxpweIah/G1VFNSkUkHtSfJg41W3ForuB4WEnNnDivWfbnDiCxI4k8t2sf3hICnyho6BD3o+ctckg7ebkAnqvET7TaDBvpMkMGxnby/5g23tVXThgJsppewGenp7FGVX+7L0c+J9iV79JYeCvCJp/vAIivT+C3m5dCSGFtelyxAdrsPV0bPTdXk4eZIHX7eTUgMH8yswF8Sa2F+wnvbnr1MqY9lWoUEKwrsurcuiQfwMMWXhdGHT5Vpx6O4M4u72MeUYgKn7GUNhTSNd+kUmZVU20zsXh9LVMb7S/tT2XHphUxY9c/EAenqakTFZPEID5y6oaabS+lYaFth5BKGxpZ12ZFfT9H6e5Ohgx/s1kSN3BH8382KBGCH64OAdUjDJKrFKE4DnjCD3yOAZdG3s80qr5bBplzGFEN3tYyqpTod8udUtFPt+MvX1tKfcB4eeIh8Q6ulID10QZpx8gJFzP/NLPs1afZJK6jur3vNWJtGMFckU9U4C7ciqpsmfJNOqY52rbpmCH06+QWWNuRaRTzKNujFZDAHPWTNPeT132jSl1XKcNU6IMbRxj576yXEaF+pC6+ZF8cvsTKa7xwbRazP6KVvmob61lcI9McTX8aLjC2pZPdvT4buG0WXRPjTnixQqrm2m20eZp85yqhLpQOEGKV1nLkA+qabVZjkJHe1daWPam0qL5TjrCfj8jnxKL6unjdeh/p1pUnRXdg2tPlpKWVVNSgvR1vRKemFHHj37Sx4dKdQkuGZXNbNd6sq2UkdoJMrXhVZePpBGBrnRonOC6Oa4AHp9ZgTbj6a/CjhMmNAEO9MSyV/fUiOrp/dxYBLysSwB5rKgnmFe9QmlxTKc1QTMqmikJfsK6cnpYSwRNDWWW9tYJsCmY2j/r0VedTP9haXlX5Ym0tv7i2jQkiP0Q0oFzVh1gmZ8doL25tXRlowqmr7iBDsGtXS8uI6WH2H77MX9ZPf8Pnr211whY6inE41blkijPjxGKxPKaHNaR/m1ApaGd23MoCl8numfJtGqo2XKNx1AwaXCulSZvmou4JX7uYbShNC57HTdKfUH9e/TFMDjhle/na/ldHBWEzC5rJFKK5tYzWrU31Ymj8+rB8n+xQM0/qNE8v/PYbJ7Yg/Z3f8rpTNZH9ycSUW1LdT+3Dm0eGIIebv20ZDueBn9dOMQ+u7aQbRjQQyVLx7FkjWPClgCXj7Eh47eOZzanxrPdmQYVTa20JB3EyjEw5HqHx9LL50XRseKNZUMdrJjEvHWEUorbaL7xgdTpK8z3bo+nQ4pEhXIrjpGB9j+QqFMc6WfdLD2VpoYNk/suHNCryR3Jz8hkrnAuTHenlN9nK/pqNJqPs5qAhbXNRM1ddhBFw70pr23DaWdTKLXZkTQj9dH06r5g4mCXGlZfDFtSKmkeUN9aeH3mXTdN2n07qx+9Mz0ULprUl+6kCXaTJaCHx3SrMW27ppomhbpRXH825iADi/4gR+zWd060AZW+U2tbfQpS8gilnrAI1ty6IrBPrT5xsE0f5gfPTU1lLyc7FlKaQgC1bsv7xuqaigiS1LDEFP1cwmlwb4TZRvHmBR6NR/fstlz6ARVSF8r2qy0mI+zmoB+LvwSXR1obVJHzZVYttmmRHjQ1H6eND7UnebG+rKUcGAbr5rqWfp9dKiUvb8mSmQnYt5QP/nNexf3px9uiaUiJvTtX56k0UuPUU1zKzW3tpNznw4ptSenhjaerKT3Z2tiniDrrhMVVFKHIHY77Wbb8p5xHc5ISmk9Syp7ClTCMyiyeahoE9tu5hdtgvRDwB3JtiEe0Uqrpqybl3OAfGcucA0YIz5avFXioZbgrCbguQM8Ka6vBy36JpVVaY3S2hlvs41Yy4QbH+ZOof4uLB2H0Lpro8WZOFnWII7HG78X0uxB3nTojmG0594RTJJ6umFtOnmzveegEOWRLdm0JqmChga60MRwd9qdW0OLNmXReUxwSGEtn6RTKLh7Y5YcF+cC1p/4l/zfklQrqFkXR0+aEnad0qIBKqvG+E01K29SFxh7RjxyX946pcU8nNUERDjkvYv7UXCgK01gh+Lqr0/Sizvz6eVdBbRgXTrbgPH0tw0ZdPuEEFo8IZjyyhvo5d/yaQ+T59LVKexsJFM4OxRv7i2k+WvT6DeWYFG+TvxCXcjD2Z49TQ/amFrJjkQpLU8oZSmHYTuiJ7fl0vn82w8uGUBLZrE05OvYms6OCKva15jMJ5jY16xNlWt8nm1EANMLsCK6palWyC6P9p3QSfppMSzwXHJz9LbYFsRIFKr7VzWaP8fapiMh/ytIZCdgKdt4u1hFFrKahTDyY9U8MtiNLh3kQ1dDSjHWJJbRf9lmK69vYfXsQQ+eE0QD2VEoq2+m2zZkUgJLPj8XB1bZ9vQ2E6uUVevdGzP5xdrR+0z0CCbros1ZopqfPzdMVHxNUyvdtj6Dmvk1zI3xpUe3YqlUO4phafs225iD+f+VDYX01v4bZEzZkmwXvOLa5jLuROsoyH2A0toZHx+6n9KrDopnba56BzAmjYWCrhn6nNJiGlQC6qC6ifhlY5Cd1RXbbgFuhkcY6llSubLU0gc85SYmV5inI3mw3YhHi7AK7Dh/9pgB2Hq8yeh4yeV8zvrmNgnPQPq18DGimNjOyjnWJr9A8QUbRfpZQg5Mbu/vM4puj+tYnksfRwo30+fHn5JqCpacAw4SOsijE7+T8nCmwiYExMUghdvN0ZcGsNGrBWbA7c1dS+P7XsH2SEcEH6L7aPE2SZNCObBxIZdLooIu0MMS2NhFSbNwjxj2LKdJOyqHHi3ZTo78L8RrMEV6jxUbCftj/bNhgefLkmGl9dkSPMXDRZKDu6Of1PtDNSkAi7VkVu6nwX6T+Pcdc2mxpgimJZ7b37LJ4aeL1PL99OXxf0jmjqkVH3SB11vTVEoPjP+cwr26roPz8u5LZUkLjJKYC5wHREdhpHmxTyut3cMmNiBsCWRpJJXtUFo0QNBzQ+rrVNtSIdu46E2pS+hfe+bQEXblUbgnoXAL/XPXTLF5tMDg9/KEh2Q5qqLaNFqd+JTM4QVyqo7TDymvyRq4a44/Q8/v1ExEauTf/JzxEUu0AsqqOkqJJb/QzuzPaGvGUiE7KlNhTrIWRbXpLAGeo9zqzuObRezdrUvRGP9/NjA5fXfeF0IgS8gH4Bgjg2ey7TdIaTGOC1DKo61e3ou5QMfG/Go8V7wTU2ETAiJKjvp82pK0WmAtM2cH91N2DKY9/p67hu4a/RHdNeYj7jnP0j1j/0tXxTwlVeH35n4t+yEHDcVy/m/kW3T9sJfp/+LeolCWggCO5ePSV37/8MR1MpEbIwVIu4I6AXkvi/4b3TduBU2JmC8S7v5xK2n+sH92mjN8oGADVTcUM1F/VVo0wIvH7LieQHp5vEhvRwfLqhtox3xHBc0yyXkZJWXdgiwKyQCIC9a1VFJyaWfB0xVsQkAttOpNC+3YJR5KWV0uk+wLNryf+UOOHNa8mBI+n37NXiGqFCSAeM+tSZbvMXF7eND58jfkrXY8E/v5uARTVXOpdAJ9gIwoe6GPltYmmfs6OfwalsQ/WvwCrI1N6UvYZmwVk8ISILs71GOIlCoxBSjojkJIFpd1E9uxXWp7YxVSU2AzAoJ8WCYBJS8+TfgrrUj4G608+jC1snoEUYrrM9gO82Uvb5Lyi86IDZjO6qOJpV+5JD5eFHkvfcPG+Ot751EqS4UO2LHCb2NVmcEqF+r1Fzqn75UGiWYMWDsX55gT/bhICow29DSOsZkAVWZp2AVqFIQY4jtZilWaCoRkZCprm2UZz5iPXFCbKlnTpsBmBIQUgd0RFzSTRvInLvgidhymk529NoyA4ISmxxgGBsgwi00j3ZC98bcJaynSdywtO3If22WvSDtUcENzNZP8IVafO2nOoL9RP6/h4miYgjaWML/lfk7jQy/nTuMkKvqndNtMwjYHP6S+wWaE5TPcMOzm7RQs473mAO8sxv8v4tFaags6sfmF0iw1TeVKq3HYjIDoQWEesUI+2Bb4/2gmIQgDcro5+ohTgii6IUBF4xjaItn4G9XrL49+jK6JfU5qLMMjxg0jXX/xhG/YzlvOdt71sr+pj25HzkqJfcHbXH3s7+IIwY5BEaKexNiQOSLFLSEB7h6BZ9SKdnMyfwFsLPXg1seywDSAyUs1TRX0W85qpcU4bGoD6k9c0Qz3aNoxBOTnFk6rEh9Xvu0A9vueJUBMwBTydg5mz/mNTsUSo7zHystBahFg6WQc2JWHC3+UBajP73+b2J2zox7g806V0mYCCyXQ6eK8AbfSIJ9z2G6tM5uE2B1rj5zf/1alxTxgqYpQzyHynizrALD33ZmAX3RrT9uIgEj70c5U6wCUamt7xxzbG9ijrWUxDbsOS1Hl1ZygI2w7PLfrfPainWjmwHtkP3/nMAm77MhaKelIHx25VwxrlDEDEQ3ae/zg8BJ0HyDOq9sp4gs3Sl4dKon29Yimft4jKMh9IM2KvI9SSn+TBXSkxgp7d7+zR741Y5mEZf4MoFNdxuYEiiKZSwSEUkYFXiROhaUYE3IZn9MyCQhgBl1zeyObM+8rLYZhIwLaUZDbAFGZuoDz0d8rTmZwAXBCHp/8AzsiUyQ+98mRRfRj6tt0Yf+FdPfYT0T6AZPC59EV0Y/S7/nf0PKEB9nGi6Orhzwl32EME8TRB9RAuGeshGO0QLgm2E1TER8vFUHmCwbc+QdvHdc+gk2G/NoUOX6U73j6Pe9rKX2BGXR/FoI8IukSJiGWyTZVHQppmKwzBt6ltFiGkUEXyvOydC40TCO850NFm6m60fh8lzNqKK6mqUx6vDFghKWuuaLLfXojvjz+NCUU/XRqJKcrINQUyybEdbH/lE54OkCGy1dJT1v0vEXbtTZRuPcwuiPufb5uw7LOpjaguejuRhEPO9vIB1wc+YBkLncnjSD94OSNDJxx2uQDRodczCZJ5Clb2yzADuXfnRNypVHyAWcUAa0BjJm+uudKqWraW+Dh7CdzcDEiZMwugyLDCw/3GEoDvU0LPHcHTPfECpwY1jRXUcJkwKSnUSGzlRbD6FUEzKtJpncPLCAf5yBafuRBSukUsP7fBhaNhqduvGossmwcaETIDCZsgNJ2+kCKFcoV6zpvpgBp/qhz3R1sYgPigFUNhVTXUiXenC8bs7rOAIAhtoqGAtkXZg08VKTxdBe1R/YL6rlghCCAvWDdzA3EFIvrMsmDnRvEGN1ZcmAfoK65UuwjfcdIC3jgga79OnmOUD0l9dniZTs7uHZauiq3OkkkBIBHCJUXyM4LbFTMk4AX6OcS9gcH53RQ21RJnyU+ImubYFKRLnCt3nxvt496j7ycrEdAvM0NKa/Tnrw1sv6cKYFxTZTDjhZP+FreaVewUTpWC7vfH0jNEjgOIBWKc184cKGEToC08v1S8BCkgcEKcpzbfwH38oVCSH2U1edI0fPc6kRZQrW8IV+CpVcOfoL6enbO8v3P73Ml90231jKk409p79MVgx8zWIMZv0H1LMS/AASmf0x7hztRhRQuR7V4DA/OHHi3DNs9t1OzICDIifvFyuKLxq+S+tJbMz6SIURvlsTjQ6+kiaFXm/TiTAHWVV6T9Kw8L62dh1eI0Ms5oXPp8uiHpc2aSK84IClhddypUaenO0D6YTj0iiGPKS3GYTMVXFqfy0bsJfTIpHV0yaC/ygjDf/ZefSqMAVsNvfaesZ/IKMajkzZI1SpD76myoYjeP3ib5OwtHLWUFox4g24b+Y5MpsmqPqLspQFeUD5LM6SI6wKZGpg++OGhhQbjhsgX1KZnpZbto6WH7hSJdlvce7Rg5BuSiYMC5hjnBKobS6S4+KOT1tPiid+K5AFQJhf38MTkH/klXEXrU16R1duthSH+k2li2Fwhva7saGqpo0siFylb1sVAn7EU4h5t0torsFHRMYadShbpGjYiIBSvnZISpalGhcWgh/pNp08SHlT2sBc16ucaJlWlUEVLX61ogTUvQtwHMRnelVXB8Ttf11C6cfi/aZzegso/ZbwrCQ5YUAak0gXKzKIUxyu754ga1wV6tnaq44pji1kS3yGJlVilEqo23GuYkHCQz3jZB6ofEg7X7O7oI/FCAJIOwWt7tscmhl8tS/9nW5GAAJaKwErrUiqOgeyVv/S76dSwpS0wNeJG5S/jBAQ50bmH+E2W8XhTYFMnRL+3TO13o2StAOglDfzgtmV+TDuzV8n/sTSUPnCElLI9NDl8voRh9KFrAyaX7ZYx5OuHvixkwrYW8MowSD6fvUmo2VWJj4mq0AWInViyXf6eGWk4kAtiAXjQyCHEcNOvWStor04GDUwK4Hjpryz5syjYPUq2rYkrBz8uy0rA80V88Jy+Vyjf2AaRvuNklKhrZwS2sKME7pGLaQr+VC84kI14VFyXNcz41HiJGPQ/gaUFSnfKojD6KGJSYlwxwrvrHgWyHyrcSIO59yFWOCbkUpnnAGdECwzNIZ6GVZgq6gvErtGNcSGGVlybKcXNuwOW60JVANQvxNII6ZUHpR3HgF27NP5OtnFfp1EhsyjSZ5x8Z034u4XLuDWypTFmbAuS6wNSUPd56gNVF7ycgmlE0AylpXv8qQSsbSo79cIhkaC6bhz2L7o17m1aOPpDgy8KdUygYkrZCekKsM2SmcRujl4ybFbNZM6tOS7FI3WBMIZTHzeaP+wl+X75Uc1S/QiWglRIkIDD0h3gLV808B5Ry7fx9c+L0dT5hA0ET7uMnSQsnX9R5H0i7W2BMcGX0Ni+c9jWnmVQO1gbo4IuEiGi22m1gACA9zvIb7xEIUyFTa9a/6FsTH+bPNlxgFesvQmt3YdxYkOeIpISAlz70Y7slWBtJ+BlI3MGSCzZxjfuz7vYyao+8L5D3AadyqLRz5gJZnWycNSHorLfP3iHLJMFdYbKqVAf2zI+VvbsAB6wrgOjTRaF1MMHgPqFDXjXmGV0rORXlsqbpN0WQKAXCR3mSJzTAr+fSWHXGIxF4r7xjC8YcIfSYhpsRkCQD6oWNhAWOEHoILvyKF0T86yyB1ZjbBVpg9heQc1J2d8Qrh36giwP8FXyc1RYmyYkKGNv+ntWcYlsZyFzenfuVxKovXzwI3TVkCdlHsisqPtlkgxm3RmqpYLMX3i4tc2lfC3I3mmRJFB47Vszl4ptWsm/xQOHZ70pbYnE/wCQH04OJDOWL4CXrwWSYeGgTGOVtTn9PYkl9hZgliGeG56VLrCSADKUoNXMgU0ICPUKe2tX9mp6P/52WpusGUYCkVAnGYAxC4fkv0ceoA/iF9K7B29hQ34tv1j5uhOQO3ht7LNU0ZBHyw7dwxLrdv7N7UI+BI/3538n+6FusS4ifcaSFxMBMUkQEMFoffUR6NaPbh7+Onm79BWiAWNCLqE50Y/RvoJv6QOciz8fH75PyK8N8pY15NJ3Ka9KeOiD+DtodeIT0o74HO4VgM3k5RRInx19RLZ7AzCoEOs/lZ9V51Q3DDrAOzcXNsuGwRxgJHxCNCMtB3YX1KwWyHBGLFA7tgmVCdUHCWQMIA9e8Iny3dTXfbA8DNhiWNERpMekJ31oPF185ykExD5adamLmqYSPnaT2JxaIFRTwbYcVh+Casa5tGoXmTuQ4hrlo1E/cH5gEmAqpDYsg+2GlmoxPXoLsioT6IvjT8kzgH0LjRTkFikxXXNt0TMqHUvF/w5WHXucjrONiw4JQQLtBifFXNjUCVHRe4HpC/b29mxKNUmSb4RH11UXjEEloAqL0N97JNvPkZKqhZmE/m6aMX5zoRJQhcWYFnGDVMAwtNq9qbBRNkwrHczfQCnlmnw8ZJ/gIuHNah0RhDUw0aee7QeY8jDWRwRdKFM49XEgfz0fa484LgN8x9DYkMvIhR2W9PL9FF+0SZwQxBDhNEwMnUuD/SdLWCajIl5sFIwNx/pPOxVz/OTIQ7RgxGt/iDviGn7OXEbDAs77QyEfzFWBl41hJl2gdNrOnNV0ySDNGLcWeKjxBRtkXgt+08LXvjntbQnroCTIuL5X8DliNTszvk56XpIMwjw7zos14Eoasmly6DVSjxnA6AuqNyDXEVUgBniPloD0KSeHT4wyJr/nrZHgPLzwKN9xNMz/XPJyCdLsY0V8nfQczY35h7JlPmwkAdvpZMU+KqxLkwQAlGlAKEJ36Ku8IU9KOCClybWPlyQk4G95c3pIqzgosUQQeU/OF7Ty6GJpL67PlgoCOAe8XLxYBxyDgWQE5AZiGO/7k2/S18nPn4pdnSzbQ58ff1I8dV0gNITCRQix6AJe7vas5ZRasV9p6UBlYyHtzftaJrjrooE97i0ZyyRGCbTxfePY9S2V7JO30YeHbu8UpN5fsI6fSYGypQE6aUrpHjk/sDX9Q1p+ZJHEQJHiFeE5XGYT/s7nByBLEKtEBYr65mpJiQrziJFx6vf5fIjJWhunQz7ARgTULHmA8mdzoh+mG4e/IkWF0soP0g+pmsVNELbw5t55Nd8A0pqujnmahgWep4lsGADGOy8d9FcpM4aCPVioBVkqPs4hcg7k+c2LfYZ7+1jZHy9tTMjFdBl/d+vItyRNC3E8AOEU1DVem/RCp5ENXBMkpn7Qek/uGgmtpDEBQThdIBiN0NDOnM+UFg1QMi6/OomJ0LEEAzrDtIib6aohT9DwgAsovvAH5RuM+Lj8ITyEEAeuBwP8aRUHpGLYrKhF8jwnsLQ8f8DtdFvcO6xd+LkxEoo2CyHxnG4Y/i+WsnNkfvHdYz6WsWJ4rgh3nUmwqQ2oDewCCEBj7HRP3leyrZmoYoRtBoA4H4AXIkNwcmz+vYHhOy1gCgCeTHT+Ee+tuV286PP638rqLJFWHOs+gXN71n9p5sB7mUw1QgRdFNZlSBrU3rxvFTmlwc8s/ZA5U1CrmZuiVfdaKdxGraemp5qCH1l9IyEW5ocukBwb6jlY/t6U9g6NDpmt6cg6gOmxYMTrIlGRMHsmwaYE1MewoPNERSJlHUQqbyygv28/hx7fPp4e/CnG6MOB3YgJ4VvTl9ILu2ayBzZK5kiAlJBAcoxt4+mhLbG0i1U0gHIbWdUJtCP7M3p931wa3ffiUzXyMOY7gI9x5+ilVFSTTu/F3ybt2lQrXUB9IZiN9CykPO3K+VxsRQ3aZQhxWsRNVNNSSrtzvpTWo0VbWCrW0UWR90sGNzxFOyY96q3sZtvs7f03yxxjjKuaCmQFxXUzwQcFn2LY1jWGwf4TKb3qsLJ1ZuBPJSCydiG9oDohnTwdfekWVo93j/6YFo1b+YehNC0gPTC8hVUh4WTczA4EAKcEEuDesctl8B91/0YGXiDfQX2ls8pfn/JvmhJ2PV0e/ai0a4EMG/z2lrg3qaqhmLakvy8Zv/qjNZiPO9hvopxfY8/mUB47AgAmXJezvYhSHtPDF5zqQHBKUJdlROCFVNlUxPcNRwsS0I7v2U8qxI4OuVQKLGHyu3Hovp52drZqlL8Nw4E7HYZAjUFKvcl1nDn4UwmIErtY4AlzOWC0S/Kiz1ipbICER1RKMARILJTehZ134cA7JXsagASEpAvzjGWpGCdjv1pvEMOAkDDDWR0V1p2UNkPAjC8UvNyRs0rKtDWxrYdCmkB6Zbw4UpgS8NXxp9m+2sCtdmyLfSrfozgSChn5OIXQ+NAreDtP5pEU1qZLdQd0tOaWRkm8xe9A7uHcQSaEXUXXDX2BnSYP8XQB2Kz6S2818e+0Q5VY6T2lm5XKkSRwomSnsvVHZFYeooHemrH4MwU2JSDUrBawt7ZkfEAzBtwt2xqbjq0yE3PloL4MQSNZ/gh4mhj3RSWt/fnrxZEwhiC3ATQ/9kU6kL9OHAdtljWWxOrnNUIkLo5z4/BX6YroxyTTGUCWDbKRoboxDjycJR5KjPTzGiYdAV45skPg/KDyPaB7tbXsKWsdD0xfSC7fJX9rgdrUKM8BIEMHVWPjCzocFwDjzKiXA8yKXCQ2NhwufSyNv0vGp+OCZyotZwZssmI6yIWazEmluyi3JpGN+E9pGxvlk8Lmycw4AClYCEPAmz3O++Jv9HZDtYyP8IsAAUfq5b3ht6gNjVR+eLXwKt0cvCRbGBkynkwKxAT9XCPouxOvCJlQwven9PfEUNfNIsaUy/5eI+lYyTaJR+IeNqW9JeXgsJo7PGcQM9gjSlYrwmrwkFiY/YbJ25BuIBFidPOYrNr5IikVe6imsYRts+n0a/ZyidFhMP+7Ey+TB6vj6f0XiOSPZMn03YlXKYOlFI75ZdIzknKPQkkgjjebC37OYfRtyktyr618fegwXxz/h5AfGgQ5jsj4RvbRCZaWyF4+UryZVh97QkJOqMPTuQv0PGxEQKS/N/Ef7dLDMZHnAlad4/hFaQFvEPtBMODFws4Ldo+UrAr9Z4QwB0gV6qmpC60FSIkXD+LKMfhfqFcskyxMgtMgM6ZwYg4IlijFiwTpEBpBcNhTb/4sJjr5uYRrEmb5+mAqwL6T+KQOAt0HUGV9gUgnBKxRWQtw6+NFAUxWmBQdv0H9Qh/eL0ZmzGFKAlLXkaqPqAAKAAFIG0PAGFIVqh2ldedEL5Zr0iKM721owLliJiD/EI7N+L6XSyUrHBdAQaYhflNk1h6OA02A2oyYcqofeD8ToGbDGABqRvdxsKw0LogLG7KreigqOqASUEWPQu2mKnoUKgFV9ChUAqroUagEVNGjUAmookehElBFj0IloIoehUpAFT0KlYAqehQqAVX0KFQCquhRqARU0YMg+n/7E4R9voBrWAAAAABJRU5ErkJggg=="/>
          <p:cNvSpPr>
            <a:spLocks noChangeAspect="1" noChangeArrowheads="1"/>
          </p:cNvSpPr>
          <p:nvPr/>
        </p:nvSpPr>
        <p:spPr bwMode="auto">
          <a:xfrm>
            <a:off x="155575" y="-623888"/>
            <a:ext cx="1524000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4" descr="http://webmail.hcpgestao.org.br/cpsess1997411197/3rdparty/roundcube/?_task=mail&amp;_file=rcmfile491511195802085431800&amp;_id=14048779145a13049a480ba&amp;_action=get&amp;_extwin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0" y="0"/>
            <a:ext cx="5466205" cy="55816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24" name="Retângulo 23"/>
          <p:cNvSpPr/>
          <p:nvPr/>
        </p:nvSpPr>
        <p:spPr>
          <a:xfrm rot="5400000">
            <a:off x="563217" y="4721087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49217" y="2225764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5" t="18325" r="41089" b="8375"/>
          <a:stretch/>
        </p:blipFill>
        <p:spPr>
          <a:xfrm>
            <a:off x="3676650" y="1276350"/>
            <a:ext cx="6667500" cy="7239000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2849217" y="7033591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80491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4993E-7 -2.34689E-7 L 0.10071 -2.34689E-7 " pathEditMode="relative" rAng="0" ptsTypes="AA">
                                      <p:cBhvr>
                                        <p:cTn id="11" dur="5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6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42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25" grpId="0" animBg="1"/>
      <p:bldP spid="9" grpId="0"/>
      <p:bldP spid="9" grpId="1"/>
      <p:bldP spid="26" grpId="0"/>
      <p:bldP spid="26" grpId="1"/>
      <p:bldP spid="24" grpId="0" animBg="1"/>
      <p:bldP spid="8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1366" y="2079776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SETORES SOLICITANTES-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45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459936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AMBULATÓRIO GERAL - 53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52247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HIGIENIZAÇÃO E LIMPEZA - 52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583037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ENFERMARIA PUERPÉRIO - 40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643934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EMERGÊNCIA - 49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704831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MANUTENÇÃO - 30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022818"/>
              </p:ext>
            </p:extLst>
          </p:nvPr>
        </p:nvGraphicFramePr>
        <p:xfrm>
          <a:off x="7466685" y="2777211"/>
          <a:ext cx="9167446" cy="4138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591366" y="2556830"/>
            <a:ext cx="6419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TOTAL DE DISPENSAÇÕES-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419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35168" y="3752584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SETORES COM MAIORES DISPENSAÇÕES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657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0" grpId="0"/>
      <p:bldP spid="21" grpId="0"/>
      <p:bldP spid="22" grpId="0"/>
      <p:bldGraphic spid="30" grpId="0">
        <p:bldAsOne/>
      </p:bldGraphic>
      <p:bldP spid="18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478970" y="2966250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PAPEL TOALHA 100% CELULOSE </a:t>
            </a:r>
            <a:r>
              <a:rPr lang="pt-BR" sz="2000" b="1" dirty="0" smtClean="0">
                <a:latin typeface="Century Gothic" panose="020B0502020202020204" pitchFamily="34" charset="0"/>
              </a:rPr>
              <a:t> - R$ 5.311,00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357188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PAPEL  </a:t>
            </a:r>
            <a:r>
              <a:rPr lang="pt-BR" sz="2000" b="1" dirty="0" smtClean="0">
                <a:latin typeface="Century Gothic" panose="020B0502020202020204" pitchFamily="34" charset="0"/>
              </a:rPr>
              <a:t>A4 – R$ 4.763,15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418085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AGUA MINERAL 20 </a:t>
            </a:r>
            <a:r>
              <a:rPr lang="pt-BR" sz="2000" b="1" dirty="0" smtClean="0">
                <a:latin typeface="Century Gothic" panose="020B0502020202020204" pitchFamily="34" charset="0"/>
              </a:rPr>
              <a:t>LT – R$ 2.297,58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4789821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>
                <a:latin typeface="Century Gothic" pitchFamily="34" charset="0"/>
              </a:rPr>
              <a:t>COPO DESCARTAVEL 180 </a:t>
            </a:r>
            <a:r>
              <a:rPr lang="pt-BR" sz="2000" b="1" dirty="0" smtClean="0">
                <a:latin typeface="Century Gothic" panose="020B0502020202020204" pitchFamily="34" charset="0"/>
              </a:rPr>
              <a:t>ML – R$ 1.797,84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97616" y="2069541"/>
            <a:ext cx="7094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PRODUTOS COM MAIOR IMPACTO FINANCEIRO NO MÊS</a:t>
            </a:r>
            <a:endParaRPr lang="pt-BR" sz="20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5" name="Gráfico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095652"/>
              </p:ext>
            </p:extLst>
          </p:nvPr>
        </p:nvGraphicFramePr>
        <p:xfrm>
          <a:off x="7819292" y="2607388"/>
          <a:ext cx="8710246" cy="4296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CaixaDeTexto 35"/>
          <p:cNvSpPr txBox="1"/>
          <p:nvPr/>
        </p:nvSpPr>
        <p:spPr>
          <a:xfrm>
            <a:off x="478970" y="5401899"/>
            <a:ext cx="65314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000" b="1" dirty="0" smtClean="0">
                <a:latin typeface="Century Gothic" panose="020B0502020202020204" pitchFamily="34" charset="0"/>
              </a:rPr>
              <a:t>PAPEL HIGIÊNICO– R$ 1.609,80</a:t>
            </a:r>
            <a:endParaRPr lang="pt-BR" sz="2000" b="1" dirty="0">
              <a:latin typeface="Century Gothic" panose="020B0502020202020204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966203" y="586154"/>
            <a:ext cx="10531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ALMOXARIFADO GERAL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4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4" grpId="0"/>
      <p:bldGraphic spid="35" grpId="0">
        <p:bldAsOne/>
      </p:bldGraphic>
      <p:bldP spid="36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" y="0"/>
            <a:ext cx="17557045" cy="9875838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>
            <a:off x="1145" y="0"/>
            <a:ext cx="5466205" cy="55816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66" b="43482"/>
          <a:stretch/>
        </p:blipFill>
        <p:spPr>
          <a:xfrm rot="10800000">
            <a:off x="12093133" y="4294187"/>
            <a:ext cx="5466205" cy="5581650"/>
          </a:xfrm>
          <a:prstGeom prst="rect">
            <a:avLst/>
          </a:prstGeom>
        </p:spPr>
      </p:pic>
      <p:sp>
        <p:nvSpPr>
          <p:cNvPr id="19" name="Retângulo 18"/>
          <p:cNvSpPr/>
          <p:nvPr/>
        </p:nvSpPr>
        <p:spPr>
          <a:xfrm>
            <a:off x="2564449" y="2378163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 rot="5400000">
            <a:off x="278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 rot="16200000">
            <a:off x="4850449" y="4873486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8055597" y="3121041"/>
            <a:ext cx="7454285" cy="1742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INDICADORES DE </a:t>
            </a:r>
          </a:p>
          <a:p>
            <a:pPr>
              <a:lnSpc>
                <a:spcPct val="80000"/>
              </a:lnSpc>
            </a:pPr>
            <a:r>
              <a:rPr lang="pt-BR" sz="6700" b="1" dirty="0" smtClean="0">
                <a:latin typeface="Century Gothic" panose="020B0502020202020204" pitchFamily="34" charset="0"/>
              </a:rPr>
              <a:t>DESEMPENHO</a:t>
            </a:r>
            <a:endParaRPr lang="pt-BR" sz="6700" b="1" dirty="0"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8055598" y="5077055"/>
            <a:ext cx="4073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Century Gothic" panose="020B0502020202020204" pitchFamily="34" charset="0"/>
              </a:rPr>
              <a:t>CAF - OUTUBRO</a:t>
            </a:r>
            <a:endParaRPr lang="pt-BR" sz="4000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8128" r="23166" b="8005"/>
          <a:stretch/>
        </p:blipFill>
        <p:spPr bwMode="auto">
          <a:xfrm>
            <a:off x="3037767" y="995121"/>
            <a:ext cx="3679556" cy="74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19"/>
          <p:cNvSpPr/>
          <p:nvPr/>
        </p:nvSpPr>
        <p:spPr>
          <a:xfrm>
            <a:off x="2564449" y="7185990"/>
            <a:ext cx="4863548" cy="29154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65166E-6 -2.63623E-6 L -0.03282 -2.63623E-6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150"/>
                                  </p:stCondLst>
                                  <p:childTnLst>
                                    <p:animMotion origin="layout" path="M 1.2865E-6 3.71323E-6 L -0.03282 3.71323E-6 " pathEditMode="relative" rAng="0" ptsTypes="AA">
                                      <p:cBhvr>
                                        <p:cTn id="34" dur="50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18" grpId="0"/>
      <p:bldP spid="18" grpId="1"/>
      <p:bldP spid="25" grpId="0"/>
      <p:bldP spid="25" grpId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51397" y="1973908"/>
            <a:ext cx="76403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MEDICAMENTOS MOVIMENTADOS- </a:t>
            </a:r>
            <a:r>
              <a:rPr lang="pt-BR" sz="33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109</a:t>
            </a:r>
            <a:endParaRPr lang="pt-BR" sz="33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970" y="459936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NORETISTERONA - 3.500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70" y="5224741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AGUA DESTILADA – 2.600 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583037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SIMETICONA - 1.800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643934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OCITOCINA – 1.750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7048312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DIPIRONA SÓDICA – 1.500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70" y="3611329"/>
            <a:ext cx="641903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MEDICAMENTOS MAIS MOVIMENTADOS</a:t>
            </a:r>
            <a:endParaRPr lang="pt-BR" sz="25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940693"/>
              </p:ext>
            </p:extLst>
          </p:nvPr>
        </p:nvGraphicFramePr>
        <p:xfrm>
          <a:off x="7982499" y="2800349"/>
          <a:ext cx="8441531" cy="4100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318819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6" grpId="0"/>
      <p:bldP spid="17" grpId="0"/>
      <p:bldP spid="19" grpId="0"/>
      <p:bldP spid="20" grpId="0"/>
      <p:bldP spid="21" grpId="0"/>
      <p:bldP spid="22" grpId="0"/>
      <p:bldP spid="23" grpId="0"/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" y="0"/>
            <a:ext cx="17557045" cy="987583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/>
          <a:stretch/>
        </p:blipFill>
        <p:spPr>
          <a:xfrm>
            <a:off x="6915150" y="0"/>
            <a:ext cx="10643040" cy="987583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4" t="15238" r="2678" b="2973"/>
          <a:stretch/>
        </p:blipFill>
        <p:spPr>
          <a:xfrm>
            <a:off x="7124700" y="1504950"/>
            <a:ext cx="9963150" cy="8077200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2966203" y="445477"/>
            <a:ext cx="10531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45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CENTRO DE ABASTECIMENTO FARMACÊUTICO - CAF</a:t>
            </a:r>
            <a:endParaRPr lang="pt-BR" sz="45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588136" y="2246513"/>
            <a:ext cx="30362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OUTUBRO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226" y="8423785"/>
            <a:ext cx="1523810" cy="1304762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478970" y="3579533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NORETISTERONA 0,35 MG - R$ 7.770,00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78969" y="4204913"/>
            <a:ext cx="697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IMUNOGLOBULINA ANTI RHO – R$ 3.586,00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78970" y="481054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MISOPROSTOL 200 MG- R$ 2.893,03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8970" y="541951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IOEXOL 300 MG – R$ 2.703,31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478970" y="6028484"/>
            <a:ext cx="6531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pt-BR" sz="2400" b="1" dirty="0" smtClean="0">
                <a:latin typeface="Century Gothic" panose="020B0502020202020204" pitchFamily="34" charset="0"/>
              </a:rPr>
              <a:t>CLORETO DE SÓDIO 9 MG – R$ 2.152,93</a:t>
            </a:r>
            <a:endParaRPr lang="pt-BR" sz="2400" dirty="0">
              <a:latin typeface="Century Gothic" panose="020B0502020202020204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78969" y="2246513"/>
            <a:ext cx="6645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rgbClr val="FFCC00"/>
                </a:solidFill>
                <a:latin typeface="Century Gothic" panose="020B0502020202020204" pitchFamily="34" charset="0"/>
              </a:rPr>
              <a:t>MEDICAMENTOS COM MAIOR IMPACTO FINANCEIRO</a:t>
            </a:r>
            <a:endParaRPr lang="pt-BR" sz="2500" dirty="0">
              <a:solidFill>
                <a:srgbClr val="FFCC0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Gráfico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147626"/>
              </p:ext>
            </p:extLst>
          </p:nvPr>
        </p:nvGraphicFramePr>
        <p:xfrm>
          <a:off x="7994223" y="2943205"/>
          <a:ext cx="8371192" cy="385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777528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613E-6 5.73863E-7 L -4.79613E-6 0.0381 " pathEditMode="relative" rAng="0" ptsTypes="AA">
                                      <p:cBhvr>
                                        <p:cTn id="13" dur="5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17" grpId="0"/>
      <p:bldP spid="19" grpId="0"/>
      <p:bldP spid="20" grpId="0"/>
      <p:bldP spid="21" grpId="0"/>
      <p:bldP spid="22" grpId="0"/>
      <p:bldP spid="23" grpId="0"/>
      <p:bldGraphic spid="24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3893</TotalTime>
  <Words>564</Words>
  <Application>Microsoft Office PowerPoint</Application>
  <PresentationFormat>Personalizar</PresentationFormat>
  <Paragraphs>171</Paragraphs>
  <Slides>14</Slides>
  <Notes>14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MonkeyBusiness</Manager>
  <Company>MonkeyBusiness</Company>
  <LinksUpToDate>false</LinksUpToDate>
  <SharedDoc>false</SharedDoc>
  <HyperlinkBase>www.monkeybusiness.com.br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MonkeyBusiness</dc:title>
  <dc:subject>Direção de Arte</dc:subject>
  <dc:creator>MonkeyBusiness</dc:creator>
  <dc:description>www.monkeybusiness.com.br_x000d_contato@monkeybusiness.com.br_x000d_(55 11) 2729.9615 / 2615.6096</dc:description>
  <cp:lastModifiedBy>Adriana Coutinho</cp:lastModifiedBy>
  <cp:revision>214</cp:revision>
  <dcterms:created xsi:type="dcterms:W3CDTF">2011-08-24T22:15:08Z</dcterms:created>
  <dcterms:modified xsi:type="dcterms:W3CDTF">2017-11-22T16:21:30Z</dcterms:modified>
  <cp:category>Agência de Apresentações Profissionais</cp:category>
</cp:coreProperties>
</file>