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33" r:id="rId3"/>
    <p:sldId id="342" r:id="rId4"/>
    <p:sldId id="312" r:id="rId5"/>
    <p:sldId id="344" r:id="rId6"/>
    <p:sldId id="343" r:id="rId7"/>
    <p:sldId id="345" r:id="rId8"/>
    <p:sldId id="346" r:id="rId9"/>
    <p:sldId id="347" r:id="rId10"/>
    <p:sldId id="348" r:id="rId11"/>
    <p:sldId id="349" r:id="rId12"/>
    <p:sldId id="33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66" d="100"/>
          <a:sy n="66" d="100"/>
        </p:scale>
        <p:origin x="-60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22/11/2017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12688" y="2146042"/>
            <a:ext cx="12464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Proposição de Indicadores de Desempenho - KPI</a:t>
            </a:r>
            <a:endParaRPr lang="pt-BR" sz="6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Financeiro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00531"/>
              </p:ext>
            </p:extLst>
          </p:nvPr>
        </p:nvGraphicFramePr>
        <p:xfrm>
          <a:off x="333172" y="1297337"/>
          <a:ext cx="1005851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Dias de Dinheiro em Caixa (Disponibilidades/Despesas Totais)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Demonstrar o período de sobra de caixa para a unidade, sem o ingresso de novos recursos.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de Contas a Pagar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Extrato bancário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Maior folga de recursos em caixa em dias.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Manutenção de títulos vencidos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 no recebimento de </a:t>
                      </a:r>
                      <a:r>
                        <a:rPr lang="pt-BR" sz="1800" dirty="0" smtClean="0">
                          <a:effectLst/>
                        </a:rPr>
                        <a:t>recursos por</a:t>
                      </a:r>
                      <a:r>
                        <a:rPr lang="pt-BR" sz="1800" baseline="0" dirty="0" smtClean="0">
                          <a:effectLst/>
                        </a:rPr>
                        <a:t> contrato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Financeiro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96674"/>
              </p:ext>
            </p:extLst>
          </p:nvPr>
        </p:nvGraphicFramePr>
        <p:xfrm>
          <a:off x="333172" y="1350518"/>
          <a:ext cx="10058512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Atendimento a provisão 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Demonstrar o atendimento a exigência de manutenção de recursos financeiros segregados para suprir futuras necessidades para pagamento de rescisão de contrato de trabalho, férias, decimo terceiro salario.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Contrato de Gestão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Extrato bancário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Saldo em Provisão = Saldo estabelecido </a:t>
                      </a:r>
                      <a:r>
                        <a:rPr lang="pt-BR" sz="1800" dirty="0" smtClean="0">
                          <a:effectLst/>
                        </a:rPr>
                        <a:t>contratualmente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 no recebimento de recursos contratuais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0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6368" y="2148098"/>
            <a:ext cx="90282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Muito </a:t>
            </a:r>
            <a:r>
              <a:rPr lang="pt-BR" sz="6600" b="1" dirty="0" smtClean="0">
                <a:solidFill>
                  <a:schemeClr val="bg1"/>
                </a:solidFill>
              </a:rPr>
              <a:t>Obrigada</a:t>
            </a:r>
            <a:endParaRPr lang="pt-BR" sz="66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Ana Vilaça</a:t>
            </a:r>
            <a:endParaRPr lang="pt-BR" sz="5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ana.vilaca@hcpgestao.org.br</a:t>
            </a:r>
            <a:endParaRPr lang="pt-B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1208" y="317359"/>
            <a:ext cx="1092590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Estabelecimento de Indicadores </a:t>
            </a:r>
            <a:endParaRPr lang="pt-BR" sz="4400" b="1" dirty="0">
              <a:solidFill>
                <a:srgbClr val="0070C0"/>
              </a:solidFill>
            </a:endParaRPr>
          </a:p>
          <a:p>
            <a:endParaRPr lang="pt-B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Para o estabelecimento de indicadores gerenciais mais assertivos, os princípios norteadores que auxiliarão na definiç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ão são:</a:t>
            </a: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Ter consciência que os melhores indicadores de desempenho estão alinhados a estratégia da empresa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Estabelecer indicadores alinhados com a área de atuação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Não estabelecer um número excessivo de indicadores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Sempre que possível, envolver a equipe na escolha e monitoramento dos indicadores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Acompanhar continuadamente, a evolução dos indicadores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Criar estratégia e cultura de controle, gerenciamento  e monitoramento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Estabelecer planos de ação para adoção de medas corretivas, quando não houver atingimento das metas propostas.</a:t>
            </a: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6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 - HMR</a:t>
            </a:r>
            <a:endParaRPr lang="pt-BR" sz="6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78400"/>
              </p:ext>
            </p:extLst>
          </p:nvPr>
        </p:nvGraphicFramePr>
        <p:xfrm>
          <a:off x="333172" y="1282823"/>
          <a:ext cx="1005851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Número de Altas x Números de Contas Apresentadas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a apresentação tempestiva das contas médicas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MV (Altas por Período e Contas Faturadas por período)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Numero de Altas = Contas Apresentadas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 no recebimento de prontuários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 na liberação de AIH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Visita do médico auditor - PCR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Número de Funcionários do Faturamento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Faturamento 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Faturamento 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64961"/>
              </p:ext>
            </p:extLst>
          </p:nvPr>
        </p:nvGraphicFramePr>
        <p:xfrm>
          <a:off x="333171" y="1262742"/>
          <a:ext cx="10058513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4"/>
              </a:tblGrid>
              <a:tr h="131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Números de Contas Apresentadas x Número de Contas Aprovadas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a eficácia do Faturamento, de acordo com as determinações do modelo DATASUS.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Relatórios DATASUS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Contas Apresentadas = Número de Contas Aprovadas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Alterações nas regras de Faturamento SUS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Capacitação da equipe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5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  <a:endParaRPr lang="pt-BR" sz="6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Financeiro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67178"/>
              </p:ext>
            </p:extLst>
          </p:nvPr>
        </p:nvGraphicFramePr>
        <p:xfrm>
          <a:off x="333172" y="1317058"/>
          <a:ext cx="1005851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Idade do Contas a Pagar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a existência de contas a pagar vencidas por idade de vencimento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Contas a Pagar MV para o HMR e UPAE Arruda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Planilha de Contas a Pagar para a UPAE Arcoverde e UPAE Belo Jardim até a data base de 31 de dezembro de 2017.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Contas Vencidas = 0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Descasamento do prazo de recebimento de recursos por contrato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Atrasos no recebimento de notas fiscais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Financeiro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56903"/>
              </p:ext>
            </p:extLst>
          </p:nvPr>
        </p:nvGraphicFramePr>
        <p:xfrm>
          <a:off x="333172" y="1132951"/>
          <a:ext cx="10058512" cy="4602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Encargos Financeiros de títulos pagos em atraso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o montante de despesas financeiras pagas (juros e multas) decorrente do total de pagamentos em atraso.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a potencial economia gerada dos títulos pagos em atraso sem a incidência de multas e juros. O referido cálculo </a:t>
                      </a:r>
                      <a:r>
                        <a:rPr lang="pt-BR" sz="1800" dirty="0" smtClean="0">
                          <a:effectLst/>
                        </a:rPr>
                        <a:t>limita-se </a:t>
                      </a:r>
                      <a:r>
                        <a:rPr lang="pt-BR" sz="1800" dirty="0">
                          <a:effectLst/>
                        </a:rPr>
                        <a:t>ao valor estimado de multas, correspondente a 2% do valor nominal do título.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Contas Pagas em Atraso do MV para o HMR e UPAE Arruda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Planilha de Contas a Pagar para a UPAE Arcoverde e UPAE Belo Jardim até a data base de 31 de dezembro de 2017.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Redução da evolução </a:t>
                      </a:r>
                      <a:r>
                        <a:rPr lang="pt-BR" sz="1800" dirty="0">
                          <a:effectLst/>
                        </a:rPr>
                        <a:t>mensal do desembolso de despesa financeira.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Restrição para negociação com fornecedores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Pagamento de títulos em cartório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Juros </a:t>
                      </a:r>
                      <a:r>
                        <a:rPr lang="pt-BR" sz="1800" dirty="0">
                          <a:effectLst/>
                        </a:rPr>
                        <a:t>cobrados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84" y="5670039"/>
            <a:ext cx="900000" cy="884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Financeiro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5216"/>
              </p:ext>
            </p:extLst>
          </p:nvPr>
        </p:nvGraphicFramePr>
        <p:xfrm>
          <a:off x="333172" y="1277257"/>
          <a:ext cx="10058512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108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Tarifas Bancárias 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o montante de despesas </a:t>
                      </a:r>
                      <a:r>
                        <a:rPr lang="pt-BR" sz="1800" dirty="0" smtClean="0">
                          <a:effectLst/>
                        </a:rPr>
                        <a:t>bancárias  </a:t>
                      </a:r>
                      <a:r>
                        <a:rPr lang="pt-BR" sz="1800" dirty="0">
                          <a:effectLst/>
                        </a:rPr>
                        <a:t>por unidade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Extrato bancário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Redução e alinhamento da cobrança de tarifa bancária por unidade.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Títulos pagos em atraso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Pagamento de salários para outros bancos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Cobrança em carteira 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4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701</Words>
  <Application>Microsoft Office PowerPoint</Application>
  <PresentationFormat>Personalizar</PresentationFormat>
  <Paragraphs>150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97</cp:revision>
  <dcterms:created xsi:type="dcterms:W3CDTF">2017-06-28T23:09:23Z</dcterms:created>
  <dcterms:modified xsi:type="dcterms:W3CDTF">2017-11-22T13:59:04Z</dcterms:modified>
</cp:coreProperties>
</file>