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61" r:id="rId13"/>
    <p:sldId id="270" r:id="rId14"/>
    <p:sldId id="280" r:id="rId15"/>
    <p:sldId id="25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08"/>
    <a:srgbClr val="005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7" autoAdjust="0"/>
    <p:restoredTop sz="94662" autoAdjust="0"/>
  </p:normalViewPr>
  <p:slideViewPr>
    <p:cSldViewPr snapToGrid="0">
      <p:cViewPr>
        <p:scale>
          <a:sx n="76" d="100"/>
          <a:sy n="76" d="100"/>
        </p:scale>
        <p:origin x="-7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24C1-3E41-4AB1-B729-0E52B966B609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EAD2-D773-43A3-B716-3123907C9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57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24C1-3E41-4AB1-B729-0E52B966B609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EAD2-D773-43A3-B716-3123907C9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21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24C1-3E41-4AB1-B729-0E52B966B609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EAD2-D773-43A3-B716-3123907C9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83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24C1-3E41-4AB1-B729-0E52B966B609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EAD2-D773-43A3-B716-3123907C9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60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24C1-3E41-4AB1-B729-0E52B966B609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EAD2-D773-43A3-B716-3123907C9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44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24C1-3E41-4AB1-B729-0E52B966B609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EAD2-D773-43A3-B716-3123907C9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95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24C1-3E41-4AB1-B729-0E52B966B609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EAD2-D773-43A3-B716-3123907C9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58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24C1-3E41-4AB1-B729-0E52B966B609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EAD2-D773-43A3-B716-3123907C9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25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24C1-3E41-4AB1-B729-0E52B966B609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EAD2-D773-43A3-B716-3123907C9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07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24C1-3E41-4AB1-B729-0E52B966B609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EAD2-D773-43A3-B716-3123907C9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13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24C1-3E41-4AB1-B729-0E52B966B609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EAD2-D773-43A3-B716-3123907C9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7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324C1-3E41-4AB1-B729-0E52B966B609}" type="datetimeFigureOut">
              <a:rPr lang="pt-BR" smtClean="0"/>
              <a:t>22/11/2017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EAD2-D773-43A3-B716-3123907C9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09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00" y="0"/>
            <a:ext cx="12214300" cy="687054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76" y="-2033650"/>
            <a:ext cx="10758623" cy="723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399" y="476594"/>
            <a:ext cx="3844075" cy="7531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99" y="5814131"/>
            <a:ext cx="3059075" cy="59936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rgbClr val="005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887200" y="-12702"/>
            <a:ext cx="304800" cy="1256337"/>
          </a:xfrm>
          <a:prstGeom prst="rect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5469" y="1465545"/>
            <a:ext cx="9318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Internações</a:t>
            </a: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Pactuadas para outubro/2017</a:t>
            </a:r>
          </a:p>
          <a:p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344 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internações de Alojamento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Conjunto</a:t>
            </a:r>
          </a:p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internações no Centro de Parto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Normal</a:t>
            </a:r>
          </a:p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64 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internações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neonatal</a:t>
            </a:r>
          </a:p>
          <a:p>
            <a:endParaRPr lang="pt-B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cirurgias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ginecológicas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913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399" y="476594"/>
            <a:ext cx="3844075" cy="7531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99" y="5951917"/>
            <a:ext cx="3059075" cy="59936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rgbClr val="005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887200" y="-12702"/>
            <a:ext cx="304800" cy="1256337"/>
          </a:xfrm>
          <a:prstGeom prst="rect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3" t="23288" r="26644" b="38527"/>
          <a:stretch/>
        </p:blipFill>
        <p:spPr bwMode="auto">
          <a:xfrm>
            <a:off x="87683" y="1703540"/>
            <a:ext cx="8943188" cy="395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51562" y="5761973"/>
            <a:ext cx="765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267 Partos </a:t>
            </a:r>
            <a:r>
              <a:rPr lang="pt-BR" sz="2400" b="1" dirty="0"/>
              <a:t>Vaginais </a:t>
            </a:r>
            <a:r>
              <a:rPr lang="pt-BR" sz="2400" b="1" dirty="0" smtClean="0"/>
              <a:t>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9380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93700" y="6430525"/>
            <a:ext cx="12776200" cy="767906"/>
          </a:xfrm>
          <a:prstGeom prst="rect">
            <a:avLst/>
          </a:prstGeom>
          <a:solidFill>
            <a:srgbClr val="005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-109183" y="0"/>
            <a:ext cx="12491683" cy="341194"/>
          </a:xfrm>
          <a:prstGeom prst="rect">
            <a:avLst/>
          </a:prstGeom>
          <a:solidFill>
            <a:srgbClr val="005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-393700" y="6413500"/>
            <a:ext cx="12776200" cy="164721"/>
          </a:xfrm>
          <a:prstGeom prst="rect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00625" y="1246413"/>
            <a:ext cx="1046746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200" dirty="0" smtClean="0">
              <a:solidFill>
                <a:srgbClr val="005AA9"/>
              </a:solidFill>
            </a:endParaRP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INDICADORES</a:t>
            </a:r>
          </a:p>
          <a:p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Taxa de cesáreas (total 25%; outubro 28% 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Taxa de partos realizados pela enfermagem (total 65,4%; outubro 73,3%)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Taxa de infecção hospitalar (2017 1,6%; outubro 2,1%)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Média de tempo permanência hospitalar pós parto (2017 2,8; out 2,9)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Taxa de colocação de DIU pós-parto (2017 2,0%; outubro 8,3%)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Coeficiente de mulheres que respondem ao tratamento conservador após Hemorragia Pós-Parto (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HPP) (2017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menor que 5</a:t>
            </a:r>
            <a:r>
              <a:rPr lang="pt-BR" sz="2400" b="1" smtClean="0">
                <a:latin typeface="Times New Roman" pitchFamily="18" charset="0"/>
                <a:cs typeface="Times New Roman" pitchFamily="18" charset="0"/>
              </a:rPr>
              <a:t>%,, outubro 0,08%)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0896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93700" y="-199504"/>
            <a:ext cx="12776200" cy="7397936"/>
          </a:xfrm>
          <a:prstGeom prst="rect">
            <a:avLst/>
          </a:prstGeom>
          <a:solidFill>
            <a:srgbClr val="005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-393700" y="6413500"/>
            <a:ext cx="12776200" cy="164721"/>
          </a:xfrm>
          <a:prstGeom prst="rect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277655" y="3156555"/>
            <a:ext cx="97828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BALANÇO GERAL HMR</a:t>
            </a:r>
            <a:endParaRPr lang="pt-BR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93700" y="-199504"/>
            <a:ext cx="12776200" cy="7397936"/>
          </a:xfrm>
          <a:prstGeom prst="rect">
            <a:avLst/>
          </a:prstGeom>
          <a:solidFill>
            <a:srgbClr val="005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-393700" y="6413500"/>
            <a:ext cx="12776200" cy="164721"/>
          </a:xfrm>
          <a:prstGeom prst="rect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539318" y="575714"/>
            <a:ext cx="11113364" cy="5386090"/>
            <a:chOff x="781687" y="575714"/>
            <a:chExt cx="11113364" cy="5386090"/>
          </a:xfrm>
        </p:grpSpPr>
        <p:sp>
          <p:nvSpPr>
            <p:cNvPr id="12" name="CaixaDeTexto 11"/>
            <p:cNvSpPr txBox="1"/>
            <p:nvPr/>
          </p:nvSpPr>
          <p:spPr>
            <a:xfrm>
              <a:off x="939125" y="575714"/>
              <a:ext cx="10955926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dirty="0">
                  <a:solidFill>
                    <a:schemeClr val="bg1"/>
                  </a:solidFill>
                </a:rPr>
                <a:t>O</a:t>
              </a:r>
              <a:r>
                <a:rPr lang="pt-BR" sz="2200" b="1" dirty="0">
                  <a:solidFill>
                    <a:schemeClr val="bg1"/>
                  </a:solidFill>
                </a:rPr>
                <a:t> </a:t>
              </a:r>
              <a:r>
                <a:rPr lang="pt-BR" sz="2200" b="1" dirty="0">
                  <a:solidFill>
                    <a:srgbClr val="FFCB08"/>
                  </a:solidFill>
                </a:rPr>
                <a:t>HOSPITAL DA MULHER DO RECIFE </a:t>
              </a:r>
              <a:r>
                <a:rPr lang="pt-BR" sz="2200" dirty="0">
                  <a:solidFill>
                    <a:schemeClr val="bg1"/>
                  </a:solidFill>
                </a:rPr>
                <a:t>ATENDEU</a:t>
              </a:r>
              <a:r>
                <a:rPr lang="pt-BR" sz="2200" b="1" dirty="0">
                  <a:solidFill>
                    <a:schemeClr val="bg1"/>
                  </a:solidFill>
                </a:rPr>
                <a:t> </a:t>
              </a:r>
              <a:endParaRPr lang="pt-BR" sz="3600" b="1" dirty="0">
                <a:solidFill>
                  <a:srgbClr val="FFCB08"/>
                </a:solidFill>
              </a:endParaRPr>
            </a:p>
            <a:p>
              <a:r>
                <a:rPr lang="pt-BR" sz="3600" b="1" dirty="0" smtClean="0">
                  <a:solidFill>
                    <a:srgbClr val="FFCB08"/>
                  </a:solidFill>
                </a:rPr>
                <a:t>441.454 </a:t>
              </a:r>
              <a:r>
                <a:rPr lang="pt-BR" sz="2200" dirty="0" smtClean="0">
                  <a:solidFill>
                    <a:schemeClr val="bg1"/>
                  </a:solidFill>
                </a:rPr>
                <a:t>USUÁRIAS.</a:t>
              </a:r>
            </a:p>
            <a:p>
              <a:endParaRPr lang="pt-BR" sz="2200" b="1" dirty="0">
                <a:solidFill>
                  <a:schemeClr val="bg1"/>
                </a:solidFill>
              </a:endParaRPr>
            </a:p>
            <a:p>
              <a:r>
                <a:rPr lang="pt-BR" sz="2200" dirty="0">
                  <a:solidFill>
                    <a:schemeClr val="bg1"/>
                  </a:solidFill>
                </a:rPr>
                <a:t>REALIZAMOS</a:t>
              </a:r>
              <a:r>
                <a:rPr lang="pt-BR" sz="2200" b="1" dirty="0">
                  <a:solidFill>
                    <a:schemeClr val="bg1"/>
                  </a:solidFill>
                </a:rPr>
                <a:t> </a:t>
              </a:r>
              <a:r>
                <a:rPr lang="pt-BR" sz="2200" b="1" dirty="0" smtClean="0">
                  <a:solidFill>
                    <a:srgbClr val="FFCB08"/>
                  </a:solidFill>
                </a:rPr>
                <a:t>94.874 </a:t>
              </a:r>
              <a:r>
                <a:rPr lang="pt-BR" sz="2200" b="1" dirty="0">
                  <a:solidFill>
                    <a:srgbClr val="FFCB08"/>
                  </a:solidFill>
                </a:rPr>
                <a:t>CONSULTAS</a:t>
              </a:r>
              <a:r>
                <a:rPr lang="pt-BR" sz="2200" dirty="0">
                  <a:solidFill>
                    <a:srgbClr val="FFCB08"/>
                  </a:solidFill>
                </a:rPr>
                <a:t> </a:t>
              </a:r>
              <a:r>
                <a:rPr lang="pt-BR" sz="2200" dirty="0">
                  <a:solidFill>
                    <a:schemeClr val="bg1"/>
                  </a:solidFill>
                </a:rPr>
                <a:t>E </a:t>
              </a:r>
              <a:r>
                <a:rPr lang="pt-BR" sz="2200" b="1" dirty="0" smtClean="0">
                  <a:solidFill>
                    <a:srgbClr val="FFCB08"/>
                  </a:solidFill>
                </a:rPr>
                <a:t>318.134 EXAMES</a:t>
              </a:r>
              <a:r>
                <a:rPr lang="pt-BR" sz="2200" b="1" dirty="0" smtClean="0">
                  <a:solidFill>
                    <a:schemeClr val="bg1"/>
                  </a:solidFill>
                </a:rPr>
                <a:t>.</a:t>
              </a:r>
              <a:endParaRPr lang="pt-BR" sz="2200" b="1" dirty="0">
                <a:solidFill>
                  <a:schemeClr val="bg1"/>
                </a:solidFill>
              </a:endParaRPr>
            </a:p>
            <a:p>
              <a:endParaRPr lang="pt-BR" sz="2200" b="1" dirty="0" smtClean="0">
                <a:solidFill>
                  <a:schemeClr val="bg1"/>
                </a:solidFill>
              </a:endParaRPr>
            </a:p>
            <a:p>
              <a:r>
                <a:rPr lang="pt-BR" sz="2200" dirty="0" smtClean="0">
                  <a:solidFill>
                    <a:schemeClr val="bg1"/>
                  </a:solidFill>
                </a:rPr>
                <a:t>EM </a:t>
              </a:r>
              <a:r>
                <a:rPr lang="pt-BR" sz="2200" dirty="0">
                  <a:solidFill>
                    <a:schemeClr val="bg1"/>
                  </a:solidFill>
                </a:rPr>
                <a:t>NOSSA </a:t>
              </a:r>
              <a:r>
                <a:rPr lang="pt-BR" sz="2200" b="1" dirty="0">
                  <a:solidFill>
                    <a:srgbClr val="FFCB08"/>
                  </a:solidFill>
                </a:rPr>
                <a:t>EMERGÊNCIA</a:t>
              </a:r>
              <a:r>
                <a:rPr lang="pt-BR" sz="2200" dirty="0">
                  <a:solidFill>
                    <a:schemeClr val="bg1"/>
                  </a:solidFill>
                </a:rPr>
                <a:t>, </a:t>
              </a:r>
              <a:r>
                <a:rPr lang="pt-BR" sz="2200" b="1" dirty="0" smtClean="0">
                  <a:solidFill>
                    <a:srgbClr val="FFCB08"/>
                  </a:solidFill>
                </a:rPr>
                <a:t>FIZEMOS 26.126 ATENDIMENTOS</a:t>
              </a:r>
              <a:r>
                <a:rPr lang="pt-BR" sz="2200" dirty="0" smtClean="0">
                  <a:solidFill>
                    <a:schemeClr val="bg1"/>
                  </a:solidFill>
                </a:rPr>
                <a:t>.</a:t>
              </a:r>
              <a:endParaRPr lang="pt-BR" sz="2200" dirty="0">
                <a:solidFill>
                  <a:schemeClr val="bg1"/>
                </a:solidFill>
              </a:endParaRPr>
            </a:p>
            <a:p>
              <a:endParaRPr lang="pt-BR" sz="2200" b="1" dirty="0" smtClean="0">
                <a:solidFill>
                  <a:schemeClr val="bg1"/>
                </a:solidFill>
              </a:endParaRPr>
            </a:p>
            <a:p>
              <a:r>
                <a:rPr lang="pt-BR" sz="2200" dirty="0" smtClean="0">
                  <a:solidFill>
                    <a:schemeClr val="bg1"/>
                  </a:solidFill>
                </a:rPr>
                <a:t>APLICAMOS</a:t>
              </a:r>
              <a:r>
                <a:rPr lang="pt-BR" sz="2200" b="1" dirty="0" smtClean="0">
                  <a:solidFill>
                    <a:schemeClr val="bg1"/>
                  </a:solidFill>
                </a:rPr>
                <a:t> </a:t>
              </a:r>
              <a:r>
                <a:rPr lang="pt-BR" sz="2200" b="1" dirty="0" smtClean="0">
                  <a:solidFill>
                    <a:srgbClr val="FFCB08"/>
                  </a:solidFill>
                </a:rPr>
                <a:t>12.148 </a:t>
              </a:r>
              <a:r>
                <a:rPr lang="pt-BR" sz="2200" b="1" dirty="0">
                  <a:solidFill>
                    <a:srgbClr val="FFCB08"/>
                  </a:solidFill>
                </a:rPr>
                <a:t>VACINAS</a:t>
              </a:r>
              <a:r>
                <a:rPr lang="pt-BR" sz="2200" dirty="0">
                  <a:solidFill>
                    <a:schemeClr val="bg1"/>
                  </a:solidFill>
                </a:rPr>
                <a:t>, FIZEMOS </a:t>
              </a:r>
              <a:r>
                <a:rPr lang="pt-BR" sz="2200" b="1" dirty="0" smtClean="0">
                  <a:solidFill>
                    <a:srgbClr val="FFCB08"/>
                  </a:solidFill>
                </a:rPr>
                <a:t>2.046 </a:t>
              </a:r>
              <a:r>
                <a:rPr lang="pt-BR" sz="2200" dirty="0">
                  <a:solidFill>
                    <a:srgbClr val="FFCB08"/>
                  </a:solidFill>
                </a:rPr>
                <a:t>CIRURGIAS</a:t>
              </a:r>
              <a:r>
                <a:rPr lang="pt-BR" sz="2200" dirty="0">
                  <a:solidFill>
                    <a:schemeClr val="bg1"/>
                  </a:solidFill>
                </a:rPr>
                <a:t> E EMITIMOS</a:t>
              </a:r>
              <a:r>
                <a:rPr lang="pt-BR" sz="2200" b="1" dirty="0">
                  <a:solidFill>
                    <a:schemeClr val="bg1"/>
                  </a:solidFill>
                </a:rPr>
                <a:t> </a:t>
              </a:r>
              <a:endParaRPr lang="pt-BR" sz="2200" b="1" dirty="0" smtClean="0">
                <a:solidFill>
                  <a:schemeClr val="bg1"/>
                </a:solidFill>
              </a:endParaRPr>
            </a:p>
            <a:p>
              <a:r>
                <a:rPr lang="pt-BR" sz="2200" b="1" dirty="0" smtClean="0">
                  <a:solidFill>
                    <a:srgbClr val="FFCB08"/>
                  </a:solidFill>
                </a:rPr>
                <a:t>2.160 CERTIDÕES </a:t>
              </a:r>
              <a:r>
                <a:rPr lang="pt-BR" sz="2200" b="1" dirty="0">
                  <a:solidFill>
                    <a:srgbClr val="FFCB08"/>
                  </a:solidFill>
                </a:rPr>
                <a:t>DE NASCIMENTO</a:t>
              </a:r>
              <a:r>
                <a:rPr lang="pt-BR" sz="2200" b="1" dirty="0">
                  <a:solidFill>
                    <a:schemeClr val="bg1"/>
                  </a:solidFill>
                </a:rPr>
                <a:t>.</a:t>
              </a:r>
            </a:p>
            <a:p>
              <a:endParaRPr lang="pt-BR" sz="2200" b="1" dirty="0" smtClean="0">
                <a:solidFill>
                  <a:schemeClr val="bg1"/>
                </a:solidFill>
              </a:endParaRPr>
            </a:p>
            <a:p>
              <a:r>
                <a:rPr lang="pt-BR" sz="2200" dirty="0" smtClean="0">
                  <a:solidFill>
                    <a:schemeClr val="bg1"/>
                  </a:solidFill>
                </a:rPr>
                <a:t>NOSSO</a:t>
              </a:r>
              <a:r>
                <a:rPr lang="pt-BR" sz="2200" b="1" dirty="0" smtClean="0">
                  <a:solidFill>
                    <a:schemeClr val="bg1"/>
                  </a:solidFill>
                </a:rPr>
                <a:t> </a:t>
              </a:r>
              <a:r>
                <a:rPr lang="pt-BR" sz="2200" b="1" dirty="0">
                  <a:solidFill>
                    <a:srgbClr val="FFCB08"/>
                  </a:solidFill>
                </a:rPr>
                <a:t>CENTRO DE DIAGNÓSTICO </a:t>
              </a:r>
              <a:r>
                <a:rPr lang="pt-BR" sz="2200" dirty="0">
                  <a:solidFill>
                    <a:schemeClr val="bg1"/>
                  </a:solidFill>
                </a:rPr>
                <a:t>REALIZOU</a:t>
              </a:r>
              <a:r>
                <a:rPr lang="pt-BR" sz="2200" b="1" dirty="0">
                  <a:solidFill>
                    <a:schemeClr val="bg1"/>
                  </a:solidFill>
                </a:rPr>
                <a:t> </a:t>
              </a:r>
              <a:r>
                <a:rPr lang="pt-BR" sz="2200" b="1" dirty="0" smtClean="0">
                  <a:solidFill>
                    <a:srgbClr val="FFCB08"/>
                  </a:solidFill>
                </a:rPr>
                <a:t>92.194 </a:t>
              </a:r>
              <a:r>
                <a:rPr lang="pt-BR" sz="2200" b="1" dirty="0">
                  <a:solidFill>
                    <a:srgbClr val="FFCB08"/>
                  </a:solidFill>
                </a:rPr>
                <a:t>EXAMES </a:t>
              </a:r>
              <a:r>
                <a:rPr lang="pt-BR" sz="2200" dirty="0">
                  <a:solidFill>
                    <a:schemeClr val="bg1"/>
                  </a:solidFill>
                </a:rPr>
                <a:t>(USG, RAIO </a:t>
              </a:r>
              <a:r>
                <a:rPr lang="pt-BR" sz="2200" dirty="0" smtClean="0">
                  <a:solidFill>
                    <a:schemeClr val="bg1"/>
                  </a:solidFill>
                </a:rPr>
                <a:t>X, TC</a:t>
              </a:r>
              <a:r>
                <a:rPr lang="pt-BR" sz="2200" dirty="0">
                  <a:solidFill>
                    <a:schemeClr val="bg1"/>
                  </a:solidFill>
                </a:rPr>
                <a:t>, MMBB, DENSITO, RM).</a:t>
              </a:r>
            </a:p>
            <a:p>
              <a:endParaRPr lang="pt-BR" sz="2200" b="1" dirty="0" smtClean="0">
                <a:solidFill>
                  <a:schemeClr val="bg1"/>
                </a:solidFill>
              </a:endParaRPr>
            </a:p>
            <a:p>
              <a:r>
                <a:rPr lang="pt-BR" sz="2200" dirty="0" smtClean="0">
                  <a:solidFill>
                    <a:schemeClr val="bg1"/>
                  </a:solidFill>
                </a:rPr>
                <a:t>ATÉ </a:t>
              </a:r>
              <a:r>
                <a:rPr lang="pt-BR" sz="2200" dirty="0">
                  <a:solidFill>
                    <a:schemeClr val="bg1"/>
                  </a:solidFill>
                </a:rPr>
                <a:t>O MOMENTO, </a:t>
              </a:r>
              <a:r>
                <a:rPr lang="pt-BR" sz="2200" b="1" dirty="0">
                  <a:solidFill>
                    <a:srgbClr val="FFCB08"/>
                  </a:solidFill>
                </a:rPr>
                <a:t>FIZEMOS </a:t>
              </a:r>
              <a:r>
                <a:rPr lang="pt-BR" sz="2200" b="1" dirty="0" smtClean="0">
                  <a:solidFill>
                    <a:srgbClr val="FFCB08"/>
                  </a:solidFill>
                </a:rPr>
                <a:t>5.254 </a:t>
              </a:r>
              <a:r>
                <a:rPr lang="pt-BR" sz="2200" b="1" dirty="0">
                  <a:solidFill>
                    <a:srgbClr val="FFCB08"/>
                  </a:solidFill>
                </a:rPr>
                <a:t>PARTOS</a:t>
              </a:r>
              <a:r>
                <a:rPr lang="pt-BR" sz="2200" dirty="0">
                  <a:solidFill>
                    <a:schemeClr val="bg1"/>
                  </a:solidFill>
                </a:rPr>
                <a:t>, DOS QUAIS </a:t>
              </a:r>
              <a:r>
                <a:rPr lang="pt-BR" sz="2200" b="1" dirty="0" smtClean="0">
                  <a:solidFill>
                    <a:srgbClr val="FFCB08"/>
                  </a:solidFill>
                </a:rPr>
                <a:t>3.912 </a:t>
              </a:r>
              <a:r>
                <a:rPr lang="pt-BR" sz="2200" b="1" dirty="0">
                  <a:solidFill>
                    <a:srgbClr val="FFCB08"/>
                  </a:solidFill>
                </a:rPr>
                <a:t>PARTOS </a:t>
              </a:r>
              <a:r>
                <a:rPr lang="pt-BR" sz="2200" b="1" dirty="0" smtClean="0">
                  <a:solidFill>
                    <a:srgbClr val="FFCB08"/>
                  </a:solidFill>
                </a:rPr>
                <a:t>NORMAIS </a:t>
              </a:r>
            </a:p>
            <a:p>
              <a:r>
                <a:rPr lang="pt-BR" sz="2200" dirty="0" smtClean="0">
                  <a:solidFill>
                    <a:schemeClr val="bg1"/>
                  </a:solidFill>
                </a:rPr>
                <a:t>E</a:t>
              </a:r>
              <a:r>
                <a:rPr lang="pt-BR" sz="2200" b="1" dirty="0" smtClean="0">
                  <a:solidFill>
                    <a:schemeClr val="bg1"/>
                  </a:solidFill>
                </a:rPr>
                <a:t> </a:t>
              </a:r>
              <a:r>
                <a:rPr lang="pt-BR" sz="2200" b="1" dirty="0" smtClean="0">
                  <a:solidFill>
                    <a:srgbClr val="FFCB08"/>
                  </a:solidFill>
                </a:rPr>
                <a:t>1.342 </a:t>
              </a:r>
              <a:r>
                <a:rPr lang="pt-BR" sz="2200" b="1" dirty="0">
                  <a:solidFill>
                    <a:srgbClr val="FFCB08"/>
                  </a:solidFill>
                </a:rPr>
                <a:t>CESÁREAS</a:t>
              </a:r>
              <a:r>
                <a:rPr lang="pt-BR" sz="2200" b="1" dirty="0">
                  <a:solidFill>
                    <a:schemeClr val="bg1"/>
                  </a:solidFill>
                </a:rPr>
                <a:t>.</a:t>
              </a:r>
              <a:endParaRPr lang="pt-BR" sz="22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6" name="Elipse 5"/>
            <p:cNvSpPr/>
            <p:nvPr/>
          </p:nvSpPr>
          <p:spPr>
            <a:xfrm>
              <a:off x="781687" y="925126"/>
              <a:ext cx="88490" cy="88490"/>
            </a:xfrm>
            <a:prstGeom prst="ellipse">
              <a:avLst/>
            </a:prstGeom>
            <a:solidFill>
              <a:srgbClr val="FFCB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Elipse 6"/>
            <p:cNvSpPr/>
            <p:nvPr/>
          </p:nvSpPr>
          <p:spPr>
            <a:xfrm>
              <a:off x="781687" y="1625313"/>
              <a:ext cx="88490" cy="88490"/>
            </a:xfrm>
            <a:prstGeom prst="ellipse">
              <a:avLst/>
            </a:prstGeom>
            <a:solidFill>
              <a:srgbClr val="FFCB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/>
            <p:cNvSpPr/>
            <p:nvPr/>
          </p:nvSpPr>
          <p:spPr>
            <a:xfrm>
              <a:off x="781687" y="2316198"/>
              <a:ext cx="88490" cy="88490"/>
            </a:xfrm>
            <a:prstGeom prst="ellipse">
              <a:avLst/>
            </a:prstGeom>
            <a:solidFill>
              <a:srgbClr val="FFCB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/>
            <p:cNvSpPr/>
            <p:nvPr/>
          </p:nvSpPr>
          <p:spPr>
            <a:xfrm>
              <a:off x="781687" y="2998372"/>
              <a:ext cx="88490" cy="88490"/>
            </a:xfrm>
            <a:prstGeom prst="ellipse">
              <a:avLst/>
            </a:prstGeom>
            <a:solidFill>
              <a:srgbClr val="FFCB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/>
            <p:cNvSpPr/>
            <p:nvPr/>
          </p:nvSpPr>
          <p:spPr>
            <a:xfrm>
              <a:off x="781687" y="3990066"/>
              <a:ext cx="88490" cy="88490"/>
            </a:xfrm>
            <a:prstGeom prst="ellipse">
              <a:avLst/>
            </a:prstGeom>
            <a:solidFill>
              <a:srgbClr val="FFCB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/>
            <p:cNvSpPr/>
            <p:nvPr/>
          </p:nvSpPr>
          <p:spPr>
            <a:xfrm>
              <a:off x="781687" y="4993725"/>
              <a:ext cx="88490" cy="88490"/>
            </a:xfrm>
            <a:prstGeom prst="ellipse">
              <a:avLst/>
            </a:prstGeom>
            <a:solidFill>
              <a:srgbClr val="FFCB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869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58136" y="1845901"/>
            <a:ext cx="953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SUGESTÃO DE ENCERRAMENTO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812801"/>
            <a:ext cx="12700000" cy="846666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5066630"/>
            <a:ext cx="10058400" cy="170247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221424" y="2731011"/>
            <a:ext cx="5242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</a:rPr>
              <a:t>OBRIGADA</a:t>
            </a:r>
          </a:p>
        </p:txBody>
      </p:sp>
    </p:spTree>
    <p:extLst>
      <p:ext uri="{BB962C8B-B14F-4D97-AF65-F5344CB8AC3E}">
        <p14:creationId xmlns:p14="http://schemas.microsoft.com/office/powerpoint/2010/main" val="30897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399" y="476594"/>
            <a:ext cx="3844075" cy="75317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rgbClr val="005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887200" y="-12702"/>
            <a:ext cx="304800" cy="1256337"/>
          </a:xfrm>
          <a:prstGeom prst="rect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3" t="27397" r="21732" b="19863"/>
          <a:stretch/>
        </p:blipFill>
        <p:spPr bwMode="auto">
          <a:xfrm>
            <a:off x="62630" y="1228893"/>
            <a:ext cx="9882640" cy="518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425" y="6114174"/>
            <a:ext cx="30607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4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165" y="-740781"/>
            <a:ext cx="12435130" cy="823625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-393700" y="6413500"/>
            <a:ext cx="12776200" cy="784931"/>
          </a:xfrm>
          <a:prstGeom prst="rect">
            <a:avLst/>
          </a:prstGeom>
          <a:solidFill>
            <a:srgbClr val="005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109183" y="0"/>
            <a:ext cx="12491683" cy="341194"/>
          </a:xfrm>
          <a:prstGeom prst="rect">
            <a:avLst/>
          </a:prstGeom>
          <a:solidFill>
            <a:srgbClr val="005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-393700" y="6413500"/>
            <a:ext cx="12776200" cy="164721"/>
          </a:xfrm>
          <a:prstGeom prst="rect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151418" y="2028304"/>
            <a:ext cx="7124931" cy="2020756"/>
          </a:xfrm>
          <a:prstGeom prst="rect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397640" y="2146130"/>
            <a:ext cx="7318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005AA9"/>
                </a:solidFill>
              </a:rPr>
              <a:t>E com o Centro de Atenção à Mulher </a:t>
            </a:r>
            <a:r>
              <a:rPr lang="pt-BR" sz="2200" b="1" dirty="0">
                <a:solidFill>
                  <a:srgbClr val="005AA9"/>
                </a:solidFill>
              </a:rPr>
              <a:t>V</a:t>
            </a:r>
            <a:r>
              <a:rPr lang="pt-BR" sz="2200" b="1" dirty="0" smtClean="0">
                <a:solidFill>
                  <a:srgbClr val="005AA9"/>
                </a:solidFill>
              </a:rPr>
              <a:t>ítima </a:t>
            </a:r>
          </a:p>
          <a:p>
            <a:r>
              <a:rPr lang="pt-BR" sz="2200" b="1" dirty="0" smtClean="0">
                <a:solidFill>
                  <a:srgbClr val="005AA9"/>
                </a:solidFill>
              </a:rPr>
              <a:t>de Violência – </a:t>
            </a:r>
            <a:r>
              <a:rPr lang="pt-BR" sz="2200" b="1" dirty="0">
                <a:solidFill>
                  <a:srgbClr val="005AA9"/>
                </a:solidFill>
              </a:rPr>
              <a:t>S</a:t>
            </a:r>
            <a:r>
              <a:rPr lang="pt-BR" sz="2200" b="1" dirty="0" smtClean="0">
                <a:solidFill>
                  <a:srgbClr val="005AA9"/>
                </a:solidFill>
              </a:rPr>
              <a:t>ony </a:t>
            </a:r>
            <a:r>
              <a:rPr lang="pt-BR" sz="2200" b="1" dirty="0">
                <a:solidFill>
                  <a:srgbClr val="005AA9"/>
                </a:solidFill>
              </a:rPr>
              <a:t>S</a:t>
            </a:r>
            <a:r>
              <a:rPr lang="pt-BR" sz="2200" b="1" dirty="0" smtClean="0">
                <a:solidFill>
                  <a:srgbClr val="005AA9"/>
                </a:solidFill>
              </a:rPr>
              <a:t>antos, serviço que </a:t>
            </a:r>
          </a:p>
          <a:p>
            <a:r>
              <a:rPr lang="pt-BR" sz="2200" b="1" dirty="0" smtClean="0">
                <a:solidFill>
                  <a:srgbClr val="005AA9"/>
                </a:solidFill>
              </a:rPr>
              <a:t>atende por demanda espontânea, mulheres </a:t>
            </a:r>
          </a:p>
          <a:p>
            <a:r>
              <a:rPr lang="pt-BR" sz="2200" b="1" dirty="0" smtClean="0">
                <a:solidFill>
                  <a:srgbClr val="005AA9"/>
                </a:solidFill>
              </a:rPr>
              <a:t>de todo o estado, vítimas de violência.</a:t>
            </a:r>
          </a:p>
        </p:txBody>
      </p:sp>
    </p:spTree>
    <p:extLst>
      <p:ext uri="{BB962C8B-B14F-4D97-AF65-F5344CB8AC3E}">
        <p14:creationId xmlns:p14="http://schemas.microsoft.com/office/powerpoint/2010/main" val="1443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399" y="476594"/>
            <a:ext cx="3844075" cy="7531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99" y="5814131"/>
            <a:ext cx="3059075" cy="59936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rgbClr val="005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887200" y="-12702"/>
            <a:ext cx="304800" cy="1256337"/>
          </a:xfrm>
          <a:prstGeom prst="rect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5" y="1791222"/>
            <a:ext cx="5097049" cy="364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70547" y="1657801"/>
            <a:ext cx="4008331" cy="392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4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99" y="5814131"/>
            <a:ext cx="3059075" cy="59936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rgbClr val="005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887200" y="-12702"/>
            <a:ext cx="304800" cy="1256337"/>
          </a:xfrm>
          <a:prstGeom prst="rect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1" t="37329" r="21827" b="20519"/>
          <a:stretch/>
        </p:blipFill>
        <p:spPr bwMode="auto">
          <a:xfrm>
            <a:off x="0" y="464875"/>
            <a:ext cx="11010378" cy="443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22" y="4646064"/>
            <a:ext cx="8680536" cy="181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111" y="228802"/>
            <a:ext cx="3846512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7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99" y="5814131"/>
            <a:ext cx="3059075" cy="59936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rgbClr val="005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887200" y="-12702"/>
            <a:ext cx="304800" cy="1256337"/>
          </a:xfrm>
          <a:prstGeom prst="rect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0" t="26712" r="22116" b="10617"/>
          <a:stretch/>
        </p:blipFill>
        <p:spPr bwMode="auto">
          <a:xfrm>
            <a:off x="325682" y="75159"/>
            <a:ext cx="9832926" cy="576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533" y="191224"/>
            <a:ext cx="3846512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3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399" y="476594"/>
            <a:ext cx="3844075" cy="7531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99" y="5814131"/>
            <a:ext cx="3059075" cy="59936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rgbClr val="005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887200" y="-12702"/>
            <a:ext cx="304800" cy="1256337"/>
          </a:xfrm>
          <a:prstGeom prst="rect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19378" y="2227588"/>
            <a:ext cx="7133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4.611 consultas profissionais não médicas de nível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superior</a:t>
            </a: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1028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consultas de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enfermagem</a:t>
            </a:r>
          </a:p>
          <a:p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165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consultas de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nutricionista</a:t>
            </a:r>
          </a:p>
          <a:p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966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consultas de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psicologia</a:t>
            </a:r>
          </a:p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2452 consultas de serviço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social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19378" y="1152492"/>
            <a:ext cx="6792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Consultas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de outros profissionais de nível superior</a:t>
            </a:r>
          </a:p>
        </p:txBody>
      </p:sp>
    </p:spTree>
    <p:extLst>
      <p:ext uri="{BB962C8B-B14F-4D97-AF65-F5344CB8AC3E}">
        <p14:creationId xmlns:p14="http://schemas.microsoft.com/office/powerpoint/2010/main" val="38061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399" y="476594"/>
            <a:ext cx="3844075" cy="75317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rgbClr val="005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887200" y="-12702"/>
            <a:ext cx="304800" cy="1256337"/>
          </a:xfrm>
          <a:prstGeom prst="rect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19378" y="714082"/>
            <a:ext cx="3663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Produção de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exames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9" t="35274" r="50806" b="9589"/>
          <a:stretch/>
        </p:blipFill>
        <p:spPr bwMode="auto">
          <a:xfrm>
            <a:off x="112734" y="1182908"/>
            <a:ext cx="10697228" cy="566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lipse 9"/>
          <p:cNvSpPr/>
          <p:nvPr/>
        </p:nvSpPr>
        <p:spPr>
          <a:xfrm>
            <a:off x="5085567" y="4196219"/>
            <a:ext cx="839244" cy="200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28" y="3428283"/>
            <a:ext cx="871538" cy="52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5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399" y="476594"/>
            <a:ext cx="3844075" cy="7531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399" y="5814131"/>
            <a:ext cx="3059075" cy="59936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887200" y="0"/>
            <a:ext cx="304800" cy="6858000"/>
          </a:xfrm>
          <a:prstGeom prst="rect">
            <a:avLst/>
          </a:prstGeom>
          <a:solidFill>
            <a:srgbClr val="005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887200" y="-12702"/>
            <a:ext cx="304800" cy="1256337"/>
          </a:xfrm>
          <a:prstGeom prst="rect">
            <a:avLst/>
          </a:prstGeom>
          <a:solidFill>
            <a:srgbClr val="FFC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21404" r="25582" b="20520"/>
          <a:stretch/>
        </p:blipFill>
        <p:spPr bwMode="auto">
          <a:xfrm>
            <a:off x="0" y="1152864"/>
            <a:ext cx="8968636" cy="526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6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10909</TotalTime>
  <Words>267</Words>
  <Application>Microsoft Office PowerPoint</Application>
  <PresentationFormat>Personalizar</PresentationFormat>
  <Paragraphs>53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Isabela Coutinho</cp:lastModifiedBy>
  <cp:revision>63</cp:revision>
  <dcterms:created xsi:type="dcterms:W3CDTF">2016-11-11T13:45:43Z</dcterms:created>
  <dcterms:modified xsi:type="dcterms:W3CDTF">2017-11-22T16:32:33Z</dcterms:modified>
</cp:coreProperties>
</file>