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D7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édio 3 - 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398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17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29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611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51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312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582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05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18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34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9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97C07-FC62-4530-9624-C115E1A99D08}" type="datetimeFigureOut">
              <a:rPr lang="pt-BR" smtClean="0"/>
              <a:t>22/11/2017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A2213-CF3B-4A24-8DDF-21342C3B4E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70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DE QUALIDADE E REDUÇÃO DE CUSTOS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SETOR CONTÁBIL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116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Muito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obrigada!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2700" dirty="0" err="1" smtClean="0"/>
              <a:t>Poliane</a:t>
            </a:r>
            <a:r>
              <a:rPr lang="pt-BR" sz="2700" dirty="0" smtClean="0"/>
              <a:t> Silva</a:t>
            </a:r>
            <a:br>
              <a:rPr lang="pt-BR" sz="2700" dirty="0" smtClean="0"/>
            </a:br>
            <a:r>
              <a:rPr lang="pt-BR" sz="2700" dirty="0" smtClean="0"/>
              <a:t>Setor Contábil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2000" dirty="0" smtClean="0"/>
              <a:t>E-mail: Poliane.silva@hmr.org.br/contabilidade@hcpgestao.org.br</a:t>
            </a:r>
            <a:br>
              <a:rPr lang="pt-BR" sz="2000" dirty="0" smtClean="0"/>
            </a:br>
            <a:r>
              <a:rPr lang="pt-BR" sz="2000" dirty="0" smtClean="0"/>
              <a:t>Fone: 2129-0194</a:t>
            </a:r>
            <a:endParaRPr lang="pt-BR" sz="2000" dirty="0"/>
          </a:p>
        </p:txBody>
      </p:sp>
      <p:sp>
        <p:nvSpPr>
          <p:cNvPr id="13" name="Retângulo 12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0" y="6345324"/>
            <a:ext cx="9144000" cy="1080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6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PERSPECTIVA DE PROCESSOS INTERNOS AFIM DE REDUZIR CUSTOS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2831965"/>
              </p:ext>
            </p:extLst>
          </p:nvPr>
        </p:nvGraphicFramePr>
        <p:xfrm>
          <a:off x="395536" y="1844824"/>
          <a:ext cx="8229599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Mapa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Objetivo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Indicadores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Melhorias ou Indicador Proposto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Metas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Ações</a:t>
                      </a:r>
                    </a:p>
                  </a:txBody>
                  <a:tcPr marL="0" marR="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</a:rPr>
                        <a:t>Existentes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/>
                </a:tc>
              </a:tr>
              <a:tr h="7416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Processos Internos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Qualidade de informações gerenciais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Fornecer as informações gerenciais a todos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Planilhas de controles de serviços executados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Nº de relatórios gerenciais estabelecidos/Nº relatórios sem erro emitidos x100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Atender de forma personalizada os processos gerenciais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Controlar as necessidades mensalmente</a:t>
                      </a:r>
                    </a:p>
                  </a:txBody>
                  <a:tcPr marL="0" marR="0" marT="0" marB="0" anchor="ctr"/>
                </a:tc>
              </a:tr>
              <a:tr h="74168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Eficiência na função desempenhada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Maior qualidade nos dados processados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Verificar o andamento do trabalho executado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Nº  empresas /Nº de funcionários  x 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Estabelecer comunicação interna dos dados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Evitar Retrabalho</a:t>
                      </a:r>
                    </a:p>
                  </a:txBody>
                  <a:tcPr marL="0" marR="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Controle das atividades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Ajudar nas obrigações dentro da jornada mensal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Controle de trabalhos realizados mensalmente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Nº de serviços executados no dia/Nº de serviços do mês x 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Manter obrigações em dia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Controlar e cobrar para que as obrigações estejam em dia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0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 DE TRABALHO </a:t>
            </a:r>
          </a:p>
        </p:txBody>
      </p:sp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3318794"/>
              </p:ext>
            </p:extLst>
          </p:nvPr>
        </p:nvGraphicFramePr>
        <p:xfrm>
          <a:off x="457200" y="1600200"/>
          <a:ext cx="8229600" cy="30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Ação</a:t>
                      </a:r>
                    </a:p>
                  </a:txBody>
                  <a:tcPr marL="0" marR="0" marT="0" marB="0" anchor="ctr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Setores</a:t>
                      </a:r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Responsável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/>
                        </a:rPr>
                        <a:t>Previsão das Datas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                   Descrição 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Início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Término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</a:t>
                      </a: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PC</a:t>
                      </a: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NC</a:t>
                      </a: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Departamento Pessoal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Sra. Andréa 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Rozendo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Financeiro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Sra. Ana Vilaça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3.1.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Certidões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Contabilidade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 Acordo com o vencimento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Entrega de Notas Fiscais Para Assinatura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HMR</a:t>
                      </a: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Toda Quinta Feira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5.1.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Fechamento do Estoque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Sra. Adriana Lima/Ana Vilaça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Dia 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x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194715"/>
              </p:ext>
            </p:extLst>
          </p:nvPr>
        </p:nvGraphicFramePr>
        <p:xfrm>
          <a:off x="519609" y="4941168"/>
          <a:ext cx="7454900" cy="361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4900"/>
              </a:tblGrid>
              <a:tr h="36195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effectLst/>
                        </a:rPr>
                        <a:t>OBS: Caso à data do término da entrega dos documentos não seja dia útil, favor, considerar o primeiro dia útil subsequente.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039750"/>
              </p:ext>
            </p:extLst>
          </p:nvPr>
        </p:nvGraphicFramePr>
        <p:xfrm>
          <a:off x="509401" y="5483510"/>
          <a:ext cx="1663700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37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NC: Não concluída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C: Concluída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PC: Parcialmente concluída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59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&amp;  PENDÊNCIA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62713"/>
              </p:ext>
            </p:extLst>
          </p:nvPr>
        </p:nvGraphicFramePr>
        <p:xfrm>
          <a:off x="467545" y="1450532"/>
          <a:ext cx="8183250" cy="47402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6650"/>
                <a:gridCol w="1636650"/>
                <a:gridCol w="1636650"/>
                <a:gridCol w="1636650"/>
                <a:gridCol w="1636650"/>
              </a:tblGrid>
              <a:tr h="803275">
                <a:tc gridSpan="5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 smtClean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Departamento Pessoal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pt-BR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Concluida</a:t>
                      </a:r>
                      <a:endParaRPr lang="pt-B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Fase do Processo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Data de conclusão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Pendências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Anotações</a:t>
                      </a:r>
                    </a:p>
                  </a:txBody>
                  <a:tcPr marL="0" marR="0" marT="0" marB="0" anchor="b"/>
                </a:tc>
              </a:tr>
              <a:tr h="3155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 Resumo da Folha Geral - (Todas as Folhas)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473358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 Resumo da Folha por Departamento - (Todas as Folhas)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155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 Resumo da Folha Autônomo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155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 Relação de  Pagamento Salário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 Memória de Cálculo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155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 Planilha - Demonstrativo de RH disponibilizados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155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 Demonstrativo de Encargos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 Provisão de Décimo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 Provisão de Férias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 tem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 CAGED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9294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6596322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6698706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6029764"/>
            <a:ext cx="1440160" cy="56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78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634082"/>
          </a:xfrm>
        </p:spPr>
        <p:txBody>
          <a:bodyPr>
            <a:no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&amp;  PENDÊNCIA</a:t>
            </a:r>
          </a:p>
        </p:txBody>
      </p:sp>
      <p:graphicFrame>
        <p:nvGraphicFramePr>
          <p:cNvPr id="7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754674"/>
              </p:ext>
            </p:extLst>
          </p:nvPr>
        </p:nvGraphicFramePr>
        <p:xfrm>
          <a:off x="457200" y="1412777"/>
          <a:ext cx="8229600" cy="3342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5207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Departamento Financeiro</a:t>
                      </a: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% </a:t>
                      </a:r>
                      <a:r>
                        <a:rPr lang="pt-BR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Concluida</a:t>
                      </a:r>
                      <a:endParaRPr lang="pt-B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Fase do Processo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Data de conclusão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Pendências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Anotações</a:t>
                      </a:r>
                    </a:p>
                  </a:txBody>
                  <a:tcPr marL="0" marR="0" marT="0" marB="0" anchor="b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1.Extratos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Bancários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 dia 05 até 10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 Movimento Bancário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Diário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5327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 Lançamento de Extrato Bancário no MV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 dia 05 até 10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Pendências em decorrência de Parametrizações, que já estão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sendo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ajustadas.</a:t>
                      </a:r>
                    </a:p>
                  </a:txBody>
                  <a:tcPr marL="0" marR="0" marT="0" marB="0" anchor="b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 Baixas de Pagamento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Diário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 Importação de Movimentação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bancária MV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Mensal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9287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95,00%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83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&amp;  PENDÊNCIA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159183"/>
              </p:ext>
            </p:extLst>
          </p:nvPr>
        </p:nvGraphicFramePr>
        <p:xfrm>
          <a:off x="467544" y="1600200"/>
          <a:ext cx="8219256" cy="4391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814"/>
                <a:gridCol w="2054814"/>
                <a:gridCol w="2054814"/>
                <a:gridCol w="2054814"/>
              </a:tblGrid>
              <a:tr h="35752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Setor de </a:t>
                      </a:r>
                      <a:r>
                        <a:rPr lang="pt-BR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Contabilidade – Certidões Negativas</a:t>
                      </a:r>
                      <a:endParaRPr lang="pt-B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Descrição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Órgão </a:t>
                      </a:r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 Competência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Data Vencimento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Período de Validade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Negativa - Controladoria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Governo do Estado de PE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06/12/2017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DIAS</a:t>
                      </a:r>
                    </a:p>
                  </a:txBody>
                  <a:tcPr marL="0" marR="0" marT="0" marB="0" anchor="b"/>
                </a:tc>
              </a:tr>
              <a:tr h="64648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Positiva com Efeito de Negativa de Débitos Relativos aos Tributos Federais e à Dívida Ativa da União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Receita Federal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14/04/2018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16/10/2017 à 14/04/2018</a:t>
                      </a:r>
                    </a:p>
                  </a:txBody>
                  <a:tcPr marL="0" marR="0" marT="0" marB="0" anchor="b"/>
                </a:tc>
              </a:tr>
              <a:tr h="4848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Positiva de Débitos Trabalhistas com Efeitos de Negativa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Receita Federal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20/04/2018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Negativa Débitos Fiscais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Prefeitura do Recife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23/12/2017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 DIAS (18/10/2017)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de Regularidade do FGTS- CRT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Caixa Econômica Federal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24/11/2017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26/10/2017 a 24/11/2017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Negativa de Débitos Fiscais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Sefaz/PE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20/01/2018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De Regularidade Fiscal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Sefaz/PE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20/01/2018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Certidão de Distribuição- Ações de Falência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TJDFT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20/12/2017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DIAS </a:t>
                      </a:r>
                    </a:p>
                  </a:txBody>
                  <a:tcPr marL="0" marR="0" marT="0" marB="0" anchor="b"/>
                </a:tc>
              </a:tr>
              <a:tr h="3575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CEBAS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Minstério da Saúde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31/12/2018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01/01/2016 à 31/12/2018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14620" y="6552018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4620" y="6654403"/>
            <a:ext cx="9144000" cy="8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076457"/>
            <a:ext cx="1615728" cy="45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7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003232" cy="778098"/>
          </a:xfrm>
        </p:spPr>
        <p:txBody>
          <a:bodyPr>
            <a:normAutofit/>
          </a:bodyPr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&amp;  PENDÊNCIA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033087"/>
              </p:ext>
            </p:extLst>
          </p:nvPr>
        </p:nvGraphicFramePr>
        <p:xfrm>
          <a:off x="611561" y="1340775"/>
          <a:ext cx="8064896" cy="4536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928"/>
                <a:gridCol w="1956928"/>
                <a:gridCol w="1956928"/>
                <a:gridCol w="2194112"/>
              </a:tblGrid>
              <a:tr h="20766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HMR – Entrega</a:t>
                      </a:r>
                      <a:r>
                        <a:rPr lang="pt-BR" sz="11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de Notas Fiscais para Pagamento</a:t>
                      </a:r>
                      <a:endParaRPr lang="pt-BR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Setor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Dentro da Competência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Vencido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OBS*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CAF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Nutrição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Almoxarifado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Departamento Pessoal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UPAE- Arruda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UPAE- Arcoverde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UPAE- Belo Jardim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Manutenção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Medicina do Trabalho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Segurança do Trabalho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Lavanderia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Higiene e Limpeza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Administração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T.I.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38312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Radiologia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Nota foi cobrada ao setor, após verificação no site da PCR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Transporte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Triagem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E-mail (Financeiro/Assessoria)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  <a:tr h="20766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Engenharia Clínica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-14620" y="6543392"/>
            <a:ext cx="9158620" cy="11331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-14620" y="6656706"/>
            <a:ext cx="915862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949279"/>
            <a:ext cx="1728192" cy="590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2945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</a:t>
            </a:r>
            <a:r>
              <a:rPr lang="pt-BR" dirty="0" smtClean="0"/>
              <a:t> </a:t>
            </a:r>
            <a:r>
              <a:rPr lang="pt-B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 PENDÊNCIA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091888"/>
              </p:ext>
            </p:extLst>
          </p:nvPr>
        </p:nvGraphicFramePr>
        <p:xfrm>
          <a:off x="457200" y="1600200"/>
          <a:ext cx="8229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 gridSpan="5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 smtClean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r>
                        <a:rPr lang="pt-BR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Estoque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Concluida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Fase do Processo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Data de conclusão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Pendências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Anotações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Fechamento de Estoque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dia útil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 estoque foi importado com sucesso!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0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Metas para Redução de Custos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Cumprir todas as exigências impostas pelos órgãos competentes para não gerar glosa.</a:t>
            </a:r>
          </a:p>
          <a:p>
            <a:r>
              <a:rPr lang="pt-BR" dirty="0" smtClean="0"/>
              <a:t>Evitar retrabalhos e necessidade </a:t>
            </a:r>
            <a:r>
              <a:rPr lang="pt-BR" dirty="0" smtClean="0"/>
              <a:t>de hora extra no setor.</a:t>
            </a:r>
          </a:p>
          <a:p>
            <a:r>
              <a:rPr lang="pt-BR" dirty="0" smtClean="0"/>
              <a:t>Aumentar a qualidade dos </a:t>
            </a:r>
            <a:r>
              <a:rPr lang="pt-BR" dirty="0" smtClean="0"/>
              <a:t>serviços, com o acompanhamento dos indicadores.</a:t>
            </a:r>
            <a:endParaRPr lang="pt-BR" dirty="0" smtClean="0"/>
          </a:p>
        </p:txBody>
      </p:sp>
      <p:sp>
        <p:nvSpPr>
          <p:cNvPr id="4" name="Retângulo 3"/>
          <p:cNvSpPr/>
          <p:nvPr/>
        </p:nvSpPr>
        <p:spPr>
          <a:xfrm>
            <a:off x="0" y="6256446"/>
            <a:ext cx="9144000" cy="102384"/>
          </a:xfrm>
          <a:prstGeom prst="rect">
            <a:avLst/>
          </a:prstGeom>
          <a:solidFill>
            <a:srgbClr val="F0D7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0" y="6345324"/>
            <a:ext cx="9144000" cy="8859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94" y="5373216"/>
            <a:ext cx="201344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1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750</Words>
  <Application>Microsoft Office PowerPoint</Application>
  <PresentationFormat>Apresentação na tela (4:3)</PresentationFormat>
  <Paragraphs>336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INDICADORES DE QUALIDADE E REDUÇÃO DE CUSTOS  SETOR CONTÁBIL</vt:lpstr>
      <vt:lpstr>PERSPECTIVA DE PROCESSOS INTERNOS AFIM DE REDUZIR CUSTOS</vt:lpstr>
      <vt:lpstr>AGENDA DE TRABALHO </vt:lpstr>
      <vt:lpstr>PROCESSO &amp;  PENDÊNCIA</vt:lpstr>
      <vt:lpstr>PROCESSO &amp;  PENDÊNCIA</vt:lpstr>
      <vt:lpstr>PROCESSO &amp;  PENDÊNCIA</vt:lpstr>
      <vt:lpstr>PROCESSO &amp;  PENDÊNCIA</vt:lpstr>
      <vt:lpstr>PROCESSO &amp;  PENDÊNCIA</vt:lpstr>
      <vt:lpstr>Metas para Redução de Custos</vt:lpstr>
      <vt:lpstr>Muito obrigada!  Poliane Silva Setor Contábil  E-mail: Poliane.silva@hmr.org.br/contabilidade@hcpgestao.org.br Fone: 2129-0194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INDICADORES DE QUALIDADE E REDUÇÃO DE CUSTOS  SETOR CONTÁBIL</dc:title>
  <dc:creator>Poliane Silva</dc:creator>
  <cp:lastModifiedBy>Poliane Silva</cp:lastModifiedBy>
  <cp:revision>33</cp:revision>
  <dcterms:created xsi:type="dcterms:W3CDTF">2017-11-22T13:43:31Z</dcterms:created>
  <dcterms:modified xsi:type="dcterms:W3CDTF">2017-11-22T16:53:48Z</dcterms:modified>
</cp:coreProperties>
</file>